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Lst>
  <p:sldSz cx="18288000" cy="10287000"/>
  <p:notesSz cx="6858000" cy="9144000"/>
  <p:embeddedFontLst>
    <p:embeddedFont>
      <p:font typeface="Be Vietnam Ultra-Bold" charset="1" panose="00000900000000000000"/>
      <p:regular r:id="rId90"/>
    </p:embeddedFont>
    <p:embeddedFont>
      <p:font typeface="Be Vietnam" charset="1" panose="00000500000000000000"/>
      <p:regular r:id="rId91"/>
    </p:embeddedFont>
    <p:embeddedFont>
      <p:font typeface="Noto Sans Bold" charset="1" panose="020B0802040504020204"/>
      <p:regular r:id="rId9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16" Target="../media/image7.png" Type="http://schemas.openxmlformats.org/officeDocument/2006/relationships/image"/><Relationship Id="rId17" Target="../media/image8.svg" Type="http://schemas.openxmlformats.org/officeDocument/2006/relationships/image"/><Relationship Id="rId2" Target="../media/image57.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12" Target="../media/image68.png" Type="http://schemas.openxmlformats.org/officeDocument/2006/relationships/image"/><Relationship Id="rId13" Target="../media/image69.svg" Type="http://schemas.openxmlformats.org/officeDocument/2006/relationships/image"/><Relationship Id="rId2" Target="../media/image58.pn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12" Target="../media/image68.png" Type="http://schemas.openxmlformats.org/officeDocument/2006/relationships/image"/><Relationship Id="rId13" Target="../media/image69.svg" Type="http://schemas.openxmlformats.org/officeDocument/2006/relationships/image"/><Relationship Id="rId2" Target="../media/image58.pn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12" Target="../media/image68.png" Type="http://schemas.openxmlformats.org/officeDocument/2006/relationships/image"/><Relationship Id="rId13" Target="../media/image69.svg" Type="http://schemas.openxmlformats.org/officeDocument/2006/relationships/image"/><Relationship Id="rId2" Target="../media/image58.pn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12" Target="../media/image68.png" Type="http://schemas.openxmlformats.org/officeDocument/2006/relationships/image"/><Relationship Id="rId13" Target="../media/image69.svg" Type="http://schemas.openxmlformats.org/officeDocument/2006/relationships/image"/><Relationship Id="rId2" Target="../media/image58.pn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12" Target="../media/image68.png" Type="http://schemas.openxmlformats.org/officeDocument/2006/relationships/image"/><Relationship Id="rId13" Target="../media/image69.svg" Type="http://schemas.openxmlformats.org/officeDocument/2006/relationships/image"/><Relationship Id="rId2" Target="../media/image58.pn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12" Target="../media/image68.png" Type="http://schemas.openxmlformats.org/officeDocument/2006/relationships/image"/><Relationship Id="rId13" Target="../media/image69.svg" Type="http://schemas.openxmlformats.org/officeDocument/2006/relationships/image"/><Relationship Id="rId2" Target="../media/image58.pn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16" Target="../media/image7.png" Type="http://schemas.openxmlformats.org/officeDocument/2006/relationships/image"/><Relationship Id="rId17" Target="../media/image8.svg" Type="http://schemas.openxmlformats.org/officeDocument/2006/relationships/image"/><Relationship Id="rId2" Target="../media/image57.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5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5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15" Target="../media/image7.png" Type="http://schemas.openxmlformats.org/officeDocument/2006/relationships/image"/><Relationship Id="rId16" Target="../media/image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15" Target="../media/image71.pn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13" Target="../media/image7.png" Type="http://schemas.openxmlformats.org/officeDocument/2006/relationships/image"/><Relationship Id="rId14" Target="../media/image8.svg" Type="http://schemas.openxmlformats.org/officeDocument/2006/relationships/image"/><Relationship Id="rId15" Target="../media/image32.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15" Target="../media/image72.pn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15" Target="../media/image73.pn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13" Target="../media/image7.png" Type="http://schemas.openxmlformats.org/officeDocument/2006/relationships/image"/><Relationship Id="rId14" Target="../media/image8.svg" Type="http://schemas.openxmlformats.org/officeDocument/2006/relationships/image"/><Relationship Id="rId15" Target="../media/image33.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15" Target="../media/image74.pn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15" Target="../media/image75.pn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15" Target="../media/image76.pn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15" Target="../media/image77.pn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16" Target="../media/image7.png" Type="http://schemas.openxmlformats.org/officeDocument/2006/relationships/image"/><Relationship Id="rId17" Target="../media/image8.svg" Type="http://schemas.openxmlformats.org/officeDocument/2006/relationships/image"/><Relationship Id="rId2" Target="../media/image57.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png" Type="http://schemas.openxmlformats.org/officeDocument/2006/relationships/image"/><Relationship Id="rId12" Target="../media/image44.sv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70.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83.png" Type="http://schemas.openxmlformats.org/officeDocument/2006/relationships/image"/><Relationship Id="rId2" Target="../media/image78.png" Type="http://schemas.openxmlformats.org/officeDocument/2006/relationships/image"/><Relationship Id="rId3" Target="../media/image79.png" Type="http://schemas.openxmlformats.org/officeDocument/2006/relationships/image"/><Relationship Id="rId4" Target="../media/image80.svg" Type="http://schemas.openxmlformats.org/officeDocument/2006/relationships/image"/><Relationship Id="rId5" Target="../media/image81.png" Type="http://schemas.openxmlformats.org/officeDocument/2006/relationships/image"/><Relationship Id="rId6" Target="../media/image82.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9735" r="0" b="-49735"/>
            </a:stretch>
          </a:blipFill>
        </p:spPr>
      </p:sp>
      <p:sp>
        <p:nvSpPr>
          <p:cNvPr name="AutoShape 3" id="3"/>
          <p:cNvSpPr/>
          <p:nvPr/>
        </p:nvSpPr>
        <p:spPr>
          <a:xfrm rot="0">
            <a:off x="-197427" y="5143500"/>
            <a:ext cx="18682855" cy="5278582"/>
          </a:xfrm>
          <a:prstGeom prst="rect">
            <a:avLst/>
          </a:prstGeom>
          <a:solidFill>
            <a:srgbClr val="004AAD"/>
          </a:solidFill>
        </p:spPr>
      </p:sp>
      <p:sp>
        <p:nvSpPr>
          <p:cNvPr name="TextBox 4" id="4"/>
          <p:cNvSpPr txBox="true"/>
          <p:nvPr/>
        </p:nvSpPr>
        <p:spPr>
          <a:xfrm rot="0">
            <a:off x="2335304" y="2973880"/>
            <a:ext cx="14374750" cy="1507625"/>
          </a:xfrm>
          <a:prstGeom prst="rect">
            <a:avLst/>
          </a:prstGeom>
        </p:spPr>
        <p:txBody>
          <a:bodyPr anchor="t" rtlCol="false" tIns="0" lIns="0" bIns="0" rIns="0">
            <a:spAutoFit/>
          </a:bodyPr>
          <a:lstStyle/>
          <a:p>
            <a:pPr algn="l" marL="0" indent="0" lvl="0">
              <a:lnSpc>
                <a:spcPts val="11954"/>
              </a:lnSpc>
            </a:pPr>
            <a:r>
              <a:rPr lang="en-US" b="true" sz="9962">
                <a:solidFill>
                  <a:srgbClr val="004AAD"/>
                </a:solidFill>
                <a:latin typeface="Be Vietnam Ultra-Bold"/>
                <a:ea typeface="Be Vietnam Ultra-Bold"/>
                <a:cs typeface="Be Vietnam Ultra-Bold"/>
                <a:sym typeface="Be Vietnam Ultra-Bold"/>
              </a:rPr>
              <a:t>BÀI BÁO CÁO CUỐI KỲ</a:t>
            </a:r>
          </a:p>
        </p:txBody>
      </p:sp>
      <p:sp>
        <p:nvSpPr>
          <p:cNvPr name="TextBox 5" id="5"/>
          <p:cNvSpPr txBox="true"/>
          <p:nvPr/>
        </p:nvSpPr>
        <p:spPr>
          <a:xfrm rot="0">
            <a:off x="4553694" y="614487"/>
            <a:ext cx="9180612" cy="1717583"/>
          </a:xfrm>
          <a:prstGeom prst="rect">
            <a:avLst/>
          </a:prstGeom>
        </p:spPr>
        <p:txBody>
          <a:bodyPr anchor="t" rtlCol="false" tIns="0" lIns="0" bIns="0" rIns="0">
            <a:spAutoFit/>
          </a:bodyPr>
          <a:lstStyle/>
          <a:p>
            <a:pPr algn="l" marL="0" indent="0" lvl="0">
              <a:lnSpc>
                <a:spcPts val="13935"/>
              </a:lnSpc>
            </a:pPr>
            <a:r>
              <a:rPr lang="en-US" b="true" sz="10719">
                <a:solidFill>
                  <a:srgbClr val="1B1C54"/>
                </a:solidFill>
                <a:latin typeface="Be Vietnam Ultra-Bold"/>
                <a:ea typeface="Be Vietnam Ultra-Bold"/>
                <a:cs typeface="Be Vietnam Ultra-Bold"/>
                <a:sym typeface="Be Vietnam Ultra-Bold"/>
              </a:rPr>
              <a:t>Cơ Sở Dữ Liệu</a:t>
            </a:r>
          </a:p>
        </p:txBody>
      </p:sp>
      <p:sp>
        <p:nvSpPr>
          <p:cNvPr name="TextBox 6" id="6"/>
          <p:cNvSpPr txBox="true"/>
          <p:nvPr/>
        </p:nvSpPr>
        <p:spPr>
          <a:xfrm rot="0">
            <a:off x="661156" y="5564613"/>
            <a:ext cx="8482844" cy="577230"/>
          </a:xfrm>
          <a:prstGeom prst="rect">
            <a:avLst/>
          </a:prstGeom>
        </p:spPr>
        <p:txBody>
          <a:bodyPr anchor="t" rtlCol="false" tIns="0" lIns="0" bIns="0" rIns="0">
            <a:spAutoFit/>
          </a:bodyPr>
          <a:lstStyle/>
          <a:p>
            <a:pPr algn="l" marL="0" indent="0" lvl="0">
              <a:lnSpc>
                <a:spcPts val="4806"/>
              </a:lnSpc>
            </a:pPr>
            <a:r>
              <a:rPr lang="en-US" b="true" sz="3433">
                <a:solidFill>
                  <a:srgbClr val="FFFFFF"/>
                </a:solidFill>
                <a:latin typeface="Be Vietnam Ultra-Bold"/>
                <a:ea typeface="Be Vietnam Ultra-Bold"/>
                <a:cs typeface="Be Vietnam Ultra-Bold"/>
                <a:sym typeface="Be Vietnam Ultra-Bold"/>
              </a:rPr>
              <a:t>GVHD: NGUYỄN THỊ HOÀI, LÊ HỮU HÙNG</a:t>
            </a:r>
          </a:p>
        </p:txBody>
      </p:sp>
      <p:sp>
        <p:nvSpPr>
          <p:cNvPr name="TextBox 7" id="7"/>
          <p:cNvSpPr txBox="true"/>
          <p:nvPr/>
        </p:nvSpPr>
        <p:spPr>
          <a:xfrm rot="0">
            <a:off x="661156" y="6287420"/>
            <a:ext cx="10633637" cy="2314478"/>
          </a:xfrm>
          <a:prstGeom prst="rect">
            <a:avLst/>
          </a:prstGeom>
        </p:spPr>
        <p:txBody>
          <a:bodyPr anchor="t" rtlCol="false" tIns="0" lIns="0" bIns="0" rIns="0">
            <a:spAutoFit/>
          </a:bodyPr>
          <a:lstStyle/>
          <a:p>
            <a:pPr algn="l" marL="0" indent="0" lvl="0">
              <a:lnSpc>
                <a:spcPts val="6106"/>
              </a:lnSpc>
            </a:pPr>
            <a:r>
              <a:rPr lang="en-US" b="true" sz="4697">
                <a:solidFill>
                  <a:srgbClr val="FFFFFF"/>
                </a:solidFill>
                <a:latin typeface="Be Vietnam Ultra-Bold"/>
                <a:ea typeface="Be Vietnam Ultra-Bold"/>
                <a:cs typeface="Be Vietnam Ultra-Bold"/>
                <a:sym typeface="Be Vietnam Ultra-Bold"/>
              </a:rPr>
              <a:t>Xây dựng hệ thống cơ sở dữ liệu quản lý đào tạo tại trung tâm tin học KTCT</a:t>
            </a:r>
          </a:p>
        </p:txBody>
      </p:sp>
      <p:sp>
        <p:nvSpPr>
          <p:cNvPr name="TextBox 8" id="8"/>
          <p:cNvSpPr txBox="true"/>
          <p:nvPr/>
        </p:nvSpPr>
        <p:spPr>
          <a:xfrm rot="0">
            <a:off x="14092633" y="5812263"/>
            <a:ext cx="4195367" cy="890325"/>
          </a:xfrm>
          <a:prstGeom prst="rect">
            <a:avLst/>
          </a:prstGeom>
        </p:spPr>
        <p:txBody>
          <a:bodyPr anchor="t" rtlCol="false" tIns="0" lIns="0" bIns="0" rIns="0">
            <a:spAutoFit/>
          </a:bodyPr>
          <a:lstStyle/>
          <a:p>
            <a:pPr algn="l">
              <a:lnSpc>
                <a:spcPts val="6586"/>
              </a:lnSpc>
            </a:pPr>
            <a:r>
              <a:rPr lang="en-US" b="true" sz="7159">
                <a:solidFill>
                  <a:srgbClr val="FFFFFF"/>
                </a:solidFill>
                <a:latin typeface="Be Vietnam Ultra-Bold"/>
                <a:ea typeface="Be Vietnam Ultra-Bold"/>
                <a:cs typeface="Be Vietnam Ultra-Bold"/>
                <a:sym typeface="Be Vietnam Ultra-Bold"/>
              </a:rPr>
              <a:t>NHÓM 14</a:t>
            </a:r>
          </a:p>
        </p:txBody>
      </p:sp>
      <p:sp>
        <p:nvSpPr>
          <p:cNvPr name="Freeform 9" id="9"/>
          <p:cNvSpPr/>
          <p:nvPr/>
        </p:nvSpPr>
        <p:spPr>
          <a:xfrm flipH="false" flipV="false" rot="-5400000">
            <a:off x="-4473449" y="5922005"/>
            <a:ext cx="7709841" cy="5907665"/>
          </a:xfrm>
          <a:custGeom>
            <a:avLst/>
            <a:gdLst/>
            <a:ahLst/>
            <a:cxnLst/>
            <a:rect r="r" b="b" t="t" l="l"/>
            <a:pathLst>
              <a:path h="5907665" w="7709841">
                <a:moveTo>
                  <a:pt x="0" y="0"/>
                </a:moveTo>
                <a:lnTo>
                  <a:pt x="7709841" y="0"/>
                </a:lnTo>
                <a:lnTo>
                  <a:pt x="7709841" y="5907666"/>
                </a:lnTo>
                <a:lnTo>
                  <a:pt x="0" y="5907666"/>
                </a:lnTo>
                <a:lnTo>
                  <a:pt x="0" y="0"/>
                </a:lnTo>
                <a:close/>
              </a:path>
            </a:pathLst>
          </a:custGeom>
          <a:blipFill>
            <a:blip r:embed="rId3">
              <a:alphaModFix amt="9999"/>
            </a:blip>
            <a:stretch>
              <a:fillRect l="0" t="0" r="0" b="0"/>
            </a:stretch>
          </a:blipFill>
        </p:spPr>
      </p:sp>
      <p:sp>
        <p:nvSpPr>
          <p:cNvPr name="Freeform 10" id="10"/>
          <p:cNvSpPr/>
          <p:nvPr/>
        </p:nvSpPr>
        <p:spPr>
          <a:xfrm flipH="false" flipV="false" rot="0">
            <a:off x="-3367154" y="-3573765"/>
            <a:ext cx="6339453" cy="5998708"/>
          </a:xfrm>
          <a:custGeom>
            <a:avLst/>
            <a:gdLst/>
            <a:ahLst/>
            <a:cxnLst/>
            <a:rect r="r" b="b" t="t" l="l"/>
            <a:pathLst>
              <a:path h="5998708" w="6339453">
                <a:moveTo>
                  <a:pt x="0" y="0"/>
                </a:moveTo>
                <a:lnTo>
                  <a:pt x="6339453" y="0"/>
                </a:lnTo>
                <a:lnTo>
                  <a:pt x="6339453" y="5998707"/>
                </a:lnTo>
                <a:lnTo>
                  <a:pt x="0" y="59987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true" rot="-10800000">
            <a:off x="15492845" y="-1689858"/>
            <a:ext cx="5985164" cy="4114800"/>
          </a:xfrm>
          <a:custGeom>
            <a:avLst/>
            <a:gdLst/>
            <a:ahLst/>
            <a:cxnLst/>
            <a:rect r="r" b="b" t="t" l="l"/>
            <a:pathLst>
              <a:path h="4114800" w="5985164">
                <a:moveTo>
                  <a:pt x="0" y="4114800"/>
                </a:moveTo>
                <a:lnTo>
                  <a:pt x="5985164" y="4114800"/>
                </a:lnTo>
                <a:lnTo>
                  <a:pt x="5985164"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true" flipV="false" rot="0">
            <a:off x="10508985" y="6772051"/>
            <a:ext cx="7976443" cy="4207573"/>
          </a:xfrm>
          <a:custGeom>
            <a:avLst/>
            <a:gdLst/>
            <a:ahLst/>
            <a:cxnLst/>
            <a:rect r="r" b="b" t="t" l="l"/>
            <a:pathLst>
              <a:path h="4207573" w="7976443">
                <a:moveTo>
                  <a:pt x="7976442" y="0"/>
                </a:moveTo>
                <a:lnTo>
                  <a:pt x="0" y="0"/>
                </a:lnTo>
                <a:lnTo>
                  <a:pt x="0" y="4207574"/>
                </a:lnTo>
                <a:lnTo>
                  <a:pt x="7976442" y="4207574"/>
                </a:lnTo>
                <a:lnTo>
                  <a:pt x="7976442"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93840" y="2528913"/>
            <a:ext cx="3720055" cy="1657519"/>
          </a:xfrm>
          <a:prstGeom prst="rect">
            <a:avLst/>
          </a:prstGeom>
        </p:spPr>
        <p:txBody>
          <a:bodyPr anchor="t" rtlCol="false" tIns="0" lIns="0" bIns="0" rIns="0">
            <a:spAutoFit/>
          </a:bodyPr>
          <a:lstStyle/>
          <a:p>
            <a:pPr algn="l" marL="0" indent="0" lvl="0">
              <a:lnSpc>
                <a:spcPts val="13529"/>
              </a:lnSpc>
              <a:spcBef>
                <a:spcPct val="0"/>
              </a:spcBef>
            </a:pPr>
            <a:r>
              <a:rPr lang="en-US" b="true" sz="9663">
                <a:solidFill>
                  <a:srgbClr val="1B1C54"/>
                </a:solidFill>
                <a:latin typeface="Be Vietnam Ultra-Bold"/>
                <a:ea typeface="Be Vietnam Ultra-Bold"/>
                <a:cs typeface="Be Vietnam Ultra-Bold"/>
                <a:sym typeface="Be Vietnam Ultra-Bold"/>
              </a:rPr>
              <a:t>Câu</a:t>
            </a:r>
            <a:r>
              <a:rPr lang="en-US" b="true" sz="9663">
                <a:solidFill>
                  <a:srgbClr val="1B1C54"/>
                </a:solidFill>
                <a:latin typeface="Be Vietnam Ultra-Bold"/>
                <a:ea typeface="Be Vietnam Ultra-Bold"/>
                <a:cs typeface="Be Vietnam Ultra-Bold"/>
                <a:sym typeface="Be Vietnam Ultra-Bold"/>
              </a:rPr>
              <a:t> 3</a:t>
            </a:r>
          </a:p>
        </p:txBody>
      </p:sp>
      <p:sp>
        <p:nvSpPr>
          <p:cNvPr name="TextBox 3" id="3"/>
          <p:cNvSpPr txBox="true"/>
          <p:nvPr/>
        </p:nvSpPr>
        <p:spPr>
          <a:xfrm rot="0">
            <a:off x="313614" y="4689812"/>
            <a:ext cx="7779611" cy="1412469"/>
          </a:xfrm>
          <a:prstGeom prst="rect">
            <a:avLst/>
          </a:prstGeom>
        </p:spPr>
        <p:txBody>
          <a:bodyPr anchor="t" rtlCol="false" tIns="0" lIns="0" bIns="0" rIns="0">
            <a:spAutoFit/>
          </a:bodyPr>
          <a:lstStyle/>
          <a:p>
            <a:pPr algn="l" marL="0" indent="0" lvl="0">
              <a:lnSpc>
                <a:spcPts val="11532"/>
              </a:lnSpc>
              <a:spcBef>
                <a:spcPct val="0"/>
              </a:spcBef>
            </a:pPr>
            <a:r>
              <a:rPr lang="en-US" b="true" sz="8237">
                <a:solidFill>
                  <a:srgbClr val="1B1C54"/>
                </a:solidFill>
                <a:latin typeface="Be Vietnam Ultra-Bold"/>
                <a:ea typeface="Be Vietnam Ultra-Bold"/>
                <a:cs typeface="Be Vietnam Ultra-Bold"/>
                <a:sym typeface="Be Vietnam Ultra-Bold"/>
              </a:rPr>
              <a:t>Tạo DATABASE</a:t>
            </a:r>
          </a:p>
        </p:txBody>
      </p:sp>
      <p:grpSp>
        <p:nvGrpSpPr>
          <p:cNvPr name="Group 4" id="4"/>
          <p:cNvGrpSpPr/>
          <p:nvPr/>
        </p:nvGrpSpPr>
        <p:grpSpPr>
          <a:xfrm rot="0">
            <a:off x="8560469" y="1335891"/>
            <a:ext cx="8698831" cy="7922409"/>
            <a:chOff x="0" y="0"/>
            <a:chExt cx="1807931" cy="1646563"/>
          </a:xfrm>
        </p:grpSpPr>
        <p:sp>
          <p:nvSpPr>
            <p:cNvPr name="Freeform 5" id="5"/>
            <p:cNvSpPr/>
            <p:nvPr/>
          </p:nvSpPr>
          <p:spPr>
            <a:xfrm flipH="false" flipV="false" rot="0">
              <a:off x="0" y="0"/>
              <a:ext cx="1807931" cy="1646563"/>
            </a:xfrm>
            <a:custGeom>
              <a:avLst/>
              <a:gdLst/>
              <a:ahLst/>
              <a:cxnLst/>
              <a:rect r="r" b="b" t="t" l="l"/>
              <a:pathLst>
                <a:path h="1646563" w="1807931">
                  <a:moveTo>
                    <a:pt x="30260" y="0"/>
                  </a:moveTo>
                  <a:lnTo>
                    <a:pt x="1777672" y="0"/>
                  </a:lnTo>
                  <a:cubicBezTo>
                    <a:pt x="1794383" y="0"/>
                    <a:pt x="1807931" y="13548"/>
                    <a:pt x="1807931" y="30260"/>
                  </a:cubicBezTo>
                  <a:lnTo>
                    <a:pt x="1807931" y="1616303"/>
                  </a:lnTo>
                  <a:cubicBezTo>
                    <a:pt x="1807931" y="1624328"/>
                    <a:pt x="1804743" y="1632025"/>
                    <a:pt x="1799068" y="1637700"/>
                  </a:cubicBezTo>
                  <a:cubicBezTo>
                    <a:pt x="1793394" y="1643375"/>
                    <a:pt x="1785697" y="1646563"/>
                    <a:pt x="1777672" y="1646563"/>
                  </a:cubicBezTo>
                  <a:lnTo>
                    <a:pt x="30260" y="1646563"/>
                  </a:lnTo>
                  <a:cubicBezTo>
                    <a:pt x="13548" y="1646563"/>
                    <a:pt x="0" y="1633015"/>
                    <a:pt x="0" y="1616303"/>
                  </a:cubicBezTo>
                  <a:lnTo>
                    <a:pt x="0" y="30260"/>
                  </a:lnTo>
                  <a:cubicBezTo>
                    <a:pt x="0" y="22234"/>
                    <a:pt x="3188" y="14538"/>
                    <a:pt x="8863" y="8863"/>
                  </a:cubicBezTo>
                  <a:cubicBezTo>
                    <a:pt x="14538" y="3188"/>
                    <a:pt x="22234" y="0"/>
                    <a:pt x="30260" y="0"/>
                  </a:cubicBezTo>
                  <a:close/>
                </a:path>
              </a:pathLst>
            </a:custGeom>
            <a:solidFill>
              <a:srgbClr val="004AAD"/>
            </a:solidFill>
          </p:spPr>
        </p:sp>
        <p:sp>
          <p:nvSpPr>
            <p:cNvPr name="TextBox 6" id="6"/>
            <p:cNvSpPr txBox="true"/>
            <p:nvPr/>
          </p:nvSpPr>
          <p:spPr>
            <a:xfrm>
              <a:off x="0" y="-47625"/>
              <a:ext cx="1807931" cy="1694188"/>
            </a:xfrm>
            <a:prstGeom prst="rect">
              <a:avLst/>
            </a:prstGeom>
          </p:spPr>
          <p:txBody>
            <a:bodyPr anchor="ctr" rtlCol="false" tIns="64375" lIns="64375" bIns="64375" rIns="64375"/>
            <a:lstStyle/>
            <a:p>
              <a:pPr algn="ctr">
                <a:lnSpc>
                  <a:spcPts val="3360"/>
                </a:lnSpc>
              </a:pPr>
            </a:p>
          </p:txBody>
        </p:sp>
      </p:grpSp>
      <p:sp>
        <p:nvSpPr>
          <p:cNvPr name="TextBox 7" id="7"/>
          <p:cNvSpPr txBox="true"/>
          <p:nvPr/>
        </p:nvSpPr>
        <p:spPr>
          <a:xfrm rot="0">
            <a:off x="8937011" y="2899957"/>
            <a:ext cx="7945748" cy="4020723"/>
          </a:xfrm>
          <a:prstGeom prst="rect">
            <a:avLst/>
          </a:prstGeom>
        </p:spPr>
        <p:txBody>
          <a:bodyPr anchor="t" rtlCol="false" tIns="0" lIns="0" bIns="0" rIns="0">
            <a:spAutoFit/>
          </a:bodyPr>
          <a:lstStyle/>
          <a:p>
            <a:pPr algn="l">
              <a:lnSpc>
                <a:spcPts val="3544"/>
              </a:lnSpc>
            </a:pPr>
            <a:r>
              <a:rPr lang="en-US" sz="2531" b="true">
                <a:solidFill>
                  <a:srgbClr val="FFFFFF"/>
                </a:solidFill>
                <a:latin typeface="Be Vietnam Ultra-Bold"/>
                <a:ea typeface="Be Vietnam Ultra-Bold"/>
                <a:cs typeface="Be Vietnam Ultra-Bold"/>
                <a:sym typeface="Be Vietnam Ultra-Bold"/>
              </a:rPr>
              <a:t>CREATE TABLE HOCPHAN (</a:t>
            </a:r>
          </a:p>
          <a:p>
            <a:pPr algn="l">
              <a:lnSpc>
                <a:spcPts val="3544"/>
              </a:lnSpc>
            </a:pPr>
            <a:r>
              <a:rPr lang="en-US" sz="2531" b="true">
                <a:solidFill>
                  <a:srgbClr val="FFFFFF"/>
                </a:solidFill>
                <a:latin typeface="Be Vietnam Ultra-Bold"/>
                <a:ea typeface="Be Vietnam Ultra-Bold"/>
                <a:cs typeface="Be Vietnam Ultra-Bold"/>
                <a:sym typeface="Be Vietnam Ultra-Bold"/>
              </a:rPr>
              <a:t>   MAHP VARCHAR(20) PRIMARY KEY,</a:t>
            </a:r>
          </a:p>
          <a:p>
            <a:pPr algn="l">
              <a:lnSpc>
                <a:spcPts val="3544"/>
              </a:lnSpc>
            </a:pPr>
            <a:r>
              <a:rPr lang="en-US" sz="2531" b="true">
                <a:solidFill>
                  <a:srgbClr val="FFFFFF"/>
                </a:solidFill>
                <a:latin typeface="Be Vietnam Ultra-Bold"/>
                <a:ea typeface="Be Vietnam Ultra-Bold"/>
                <a:cs typeface="Be Vietnam Ultra-Bold"/>
                <a:sym typeface="Be Vietnam Ultra-Bold"/>
              </a:rPr>
              <a:t>   TENHOCPHAN NVARCHAR(100),</a:t>
            </a:r>
          </a:p>
          <a:p>
            <a:pPr algn="l">
              <a:lnSpc>
                <a:spcPts val="3544"/>
              </a:lnSpc>
            </a:pPr>
            <a:r>
              <a:rPr lang="en-US" sz="2531" b="true">
                <a:solidFill>
                  <a:srgbClr val="FFFFFF"/>
                </a:solidFill>
                <a:latin typeface="Be Vietnam Ultra-Bold"/>
                <a:ea typeface="Be Vietnam Ultra-Bold"/>
                <a:cs typeface="Be Vietnam Ultra-Bold"/>
                <a:sym typeface="Be Vietnam Ultra-Bold"/>
              </a:rPr>
              <a:t>   MALOP VARCHAR(20),</a:t>
            </a:r>
          </a:p>
          <a:p>
            <a:pPr algn="l">
              <a:lnSpc>
                <a:spcPts val="3544"/>
              </a:lnSpc>
            </a:pPr>
            <a:r>
              <a:rPr lang="en-US" sz="2531" b="true">
                <a:solidFill>
                  <a:srgbClr val="FFFFFF"/>
                </a:solidFill>
                <a:latin typeface="Be Vietnam Ultra-Bold"/>
                <a:ea typeface="Be Vietnam Ultra-Bold"/>
                <a:cs typeface="Be Vietnam Ultra-Bold"/>
                <a:sym typeface="Be Vietnam Ultra-Bold"/>
              </a:rPr>
              <a:t>   NGAYBATDAU DATE,</a:t>
            </a:r>
          </a:p>
          <a:p>
            <a:pPr algn="l">
              <a:lnSpc>
                <a:spcPts val="3544"/>
              </a:lnSpc>
            </a:pPr>
            <a:r>
              <a:rPr lang="en-US" sz="2531" b="true">
                <a:solidFill>
                  <a:srgbClr val="FFFFFF"/>
                </a:solidFill>
                <a:latin typeface="Be Vietnam Ultra-Bold"/>
                <a:ea typeface="Be Vietnam Ultra-Bold"/>
                <a:cs typeface="Be Vietnam Ultra-Bold"/>
                <a:sym typeface="Be Vietnam Ultra-Bold"/>
              </a:rPr>
              <a:t>   HOCPHI DECIMAL(10, 2),</a:t>
            </a:r>
          </a:p>
          <a:p>
            <a:pPr algn="l">
              <a:lnSpc>
                <a:spcPts val="3544"/>
              </a:lnSpc>
            </a:pPr>
            <a:r>
              <a:rPr lang="en-US" sz="2531" b="true">
                <a:solidFill>
                  <a:srgbClr val="FFFFFF"/>
                </a:solidFill>
                <a:latin typeface="Be Vietnam Ultra-Bold"/>
                <a:ea typeface="Be Vietnam Ultra-Bold"/>
                <a:cs typeface="Be Vietnam Ultra-Bold"/>
                <a:sym typeface="Be Vietnam Ultra-Bold"/>
              </a:rPr>
              <a:t>   FOREIGN KEY (MALOP) REFERENCES LOP(MALOP)</a:t>
            </a:r>
          </a:p>
          <a:p>
            <a:pPr algn="l">
              <a:lnSpc>
                <a:spcPts val="3544"/>
              </a:lnSpc>
            </a:pPr>
            <a:r>
              <a:rPr lang="en-US" sz="2531" b="true">
                <a:solidFill>
                  <a:srgbClr val="FFFFFF"/>
                </a:solidFill>
                <a:latin typeface="Be Vietnam Ultra-Bold"/>
                <a:ea typeface="Be Vietnam Ultra-Bold"/>
                <a:cs typeface="Be Vietnam Ultra-Bold"/>
                <a:sym typeface="Be Vietnam Ultra-Bold"/>
              </a:rPr>
              <a:t>)</a:t>
            </a:r>
          </a:p>
          <a:p>
            <a:pPr algn="l" marL="0" indent="0" lvl="0">
              <a:lnSpc>
                <a:spcPts val="3544"/>
              </a:lnSpc>
              <a:spcBef>
                <a:spcPct val="0"/>
              </a:spcBef>
            </a:pPr>
          </a:p>
        </p:txBody>
      </p:sp>
      <p:sp>
        <p:nvSpPr>
          <p:cNvPr name="Freeform 8" id="8"/>
          <p:cNvSpPr/>
          <p:nvPr/>
        </p:nvSpPr>
        <p:spPr>
          <a:xfrm flipH="false" flipV="false" rot="0">
            <a:off x="-801139" y="8731445"/>
            <a:ext cx="6223666" cy="2224960"/>
          </a:xfrm>
          <a:custGeom>
            <a:avLst/>
            <a:gdLst/>
            <a:ahLst/>
            <a:cxnLst/>
            <a:rect r="r" b="b" t="t" l="l"/>
            <a:pathLst>
              <a:path h="2224960" w="6223666">
                <a:moveTo>
                  <a:pt x="0" y="0"/>
                </a:moveTo>
                <a:lnTo>
                  <a:pt x="6223666" y="0"/>
                </a:lnTo>
                <a:lnTo>
                  <a:pt x="6223666" y="2224960"/>
                </a:lnTo>
                <a:lnTo>
                  <a:pt x="0" y="2224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0" id="10"/>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8">
              <a:extLst>
                <a:ext uri="{96DAC541-7B7A-43D3-8B79-37D633B846F1}">
                  <asvg:svgBlip xmlns:asvg="http://schemas.microsoft.com/office/drawing/2016/SVG/main" r:embed="rId9"/>
                </a:ext>
              </a:extLst>
            </a:blip>
            <a:stretch>
              <a:fillRect l="0" t="-84033" r="0" b="-83628"/>
            </a:stretch>
          </a:blipFill>
          <a:ln cap="sq">
            <a:noFill/>
            <a:prstDash val="solid"/>
            <a:miter/>
          </a:ln>
        </p:spPr>
      </p:sp>
      <p:sp>
        <p:nvSpPr>
          <p:cNvPr name="Freeform 12" id="12"/>
          <p:cNvSpPr/>
          <p:nvPr/>
        </p:nvSpPr>
        <p:spPr>
          <a:xfrm flipH="false" flipV="false" rot="0">
            <a:off x="17509476" y="1733376"/>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3" id="13"/>
          <p:cNvSpPr/>
          <p:nvPr/>
        </p:nvSpPr>
        <p:spPr>
          <a:xfrm flipH="false" flipV="false" rot="1803830">
            <a:off x="6223247" y="1369094"/>
            <a:ext cx="1681895" cy="1202555"/>
          </a:xfrm>
          <a:custGeom>
            <a:avLst/>
            <a:gdLst/>
            <a:ahLst/>
            <a:cxnLst/>
            <a:rect r="r" b="b" t="t" l="l"/>
            <a:pathLst>
              <a:path h="1202555" w="1681895">
                <a:moveTo>
                  <a:pt x="0" y="0"/>
                </a:moveTo>
                <a:lnTo>
                  <a:pt x="1681894" y="0"/>
                </a:lnTo>
                <a:lnTo>
                  <a:pt x="1681894" y="1202554"/>
                </a:lnTo>
                <a:lnTo>
                  <a:pt x="0" y="120255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14" id="14"/>
          <p:cNvSpPr txBox="true"/>
          <p:nvPr/>
        </p:nvSpPr>
        <p:spPr>
          <a:xfrm rot="0">
            <a:off x="11129082" y="1451422"/>
            <a:ext cx="3561604" cy="933122"/>
          </a:xfrm>
          <a:prstGeom prst="rect">
            <a:avLst/>
          </a:prstGeom>
        </p:spPr>
        <p:txBody>
          <a:bodyPr anchor="t" rtlCol="false" tIns="0" lIns="0" bIns="0" rIns="0">
            <a:spAutoFit/>
          </a:bodyPr>
          <a:lstStyle/>
          <a:p>
            <a:pPr algn="l" marL="0" indent="0" lvl="0">
              <a:lnSpc>
                <a:spcPts val="7639"/>
              </a:lnSpc>
              <a:spcBef>
                <a:spcPct val="0"/>
              </a:spcBef>
            </a:pPr>
            <a:r>
              <a:rPr lang="en-US" b="true" sz="5456">
                <a:solidFill>
                  <a:srgbClr val="FFFFFF"/>
                </a:solidFill>
                <a:latin typeface="Be Vietnam Ultra-Bold"/>
                <a:ea typeface="Be Vietnam Ultra-Bold"/>
                <a:cs typeface="Be Vietnam Ultra-Bold"/>
                <a:sym typeface="Be Vietnam Ultra-Bold"/>
              </a:rPr>
              <a:t>Tạo Bảng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93840" y="2528913"/>
            <a:ext cx="3720055" cy="1657519"/>
          </a:xfrm>
          <a:prstGeom prst="rect">
            <a:avLst/>
          </a:prstGeom>
        </p:spPr>
        <p:txBody>
          <a:bodyPr anchor="t" rtlCol="false" tIns="0" lIns="0" bIns="0" rIns="0">
            <a:spAutoFit/>
          </a:bodyPr>
          <a:lstStyle/>
          <a:p>
            <a:pPr algn="l" marL="0" indent="0" lvl="0">
              <a:lnSpc>
                <a:spcPts val="13529"/>
              </a:lnSpc>
              <a:spcBef>
                <a:spcPct val="0"/>
              </a:spcBef>
            </a:pPr>
            <a:r>
              <a:rPr lang="en-US" b="true" sz="9663">
                <a:solidFill>
                  <a:srgbClr val="1B1C54"/>
                </a:solidFill>
                <a:latin typeface="Be Vietnam Ultra-Bold"/>
                <a:ea typeface="Be Vietnam Ultra-Bold"/>
                <a:cs typeface="Be Vietnam Ultra-Bold"/>
                <a:sym typeface="Be Vietnam Ultra-Bold"/>
              </a:rPr>
              <a:t>Câu</a:t>
            </a:r>
            <a:r>
              <a:rPr lang="en-US" b="true" sz="9663">
                <a:solidFill>
                  <a:srgbClr val="1B1C54"/>
                </a:solidFill>
                <a:latin typeface="Be Vietnam Ultra-Bold"/>
                <a:ea typeface="Be Vietnam Ultra-Bold"/>
                <a:cs typeface="Be Vietnam Ultra-Bold"/>
                <a:sym typeface="Be Vietnam Ultra-Bold"/>
              </a:rPr>
              <a:t> 3</a:t>
            </a:r>
          </a:p>
        </p:txBody>
      </p:sp>
      <p:sp>
        <p:nvSpPr>
          <p:cNvPr name="TextBox 3" id="3"/>
          <p:cNvSpPr txBox="true"/>
          <p:nvPr/>
        </p:nvSpPr>
        <p:spPr>
          <a:xfrm rot="0">
            <a:off x="313614" y="4689812"/>
            <a:ext cx="7779611" cy="1412469"/>
          </a:xfrm>
          <a:prstGeom prst="rect">
            <a:avLst/>
          </a:prstGeom>
        </p:spPr>
        <p:txBody>
          <a:bodyPr anchor="t" rtlCol="false" tIns="0" lIns="0" bIns="0" rIns="0">
            <a:spAutoFit/>
          </a:bodyPr>
          <a:lstStyle/>
          <a:p>
            <a:pPr algn="l" marL="0" indent="0" lvl="0">
              <a:lnSpc>
                <a:spcPts val="11532"/>
              </a:lnSpc>
              <a:spcBef>
                <a:spcPct val="0"/>
              </a:spcBef>
            </a:pPr>
            <a:r>
              <a:rPr lang="en-US" b="true" sz="8237">
                <a:solidFill>
                  <a:srgbClr val="1B1C54"/>
                </a:solidFill>
                <a:latin typeface="Be Vietnam Ultra-Bold"/>
                <a:ea typeface="Be Vietnam Ultra-Bold"/>
                <a:cs typeface="Be Vietnam Ultra-Bold"/>
                <a:sym typeface="Be Vietnam Ultra-Bold"/>
              </a:rPr>
              <a:t>Tạo DATABASE</a:t>
            </a:r>
          </a:p>
        </p:txBody>
      </p:sp>
      <p:grpSp>
        <p:nvGrpSpPr>
          <p:cNvPr name="Group 4" id="4"/>
          <p:cNvGrpSpPr/>
          <p:nvPr/>
        </p:nvGrpSpPr>
        <p:grpSpPr>
          <a:xfrm rot="0">
            <a:off x="8560469" y="1335891"/>
            <a:ext cx="8698831" cy="7922409"/>
            <a:chOff x="0" y="0"/>
            <a:chExt cx="1807931" cy="1646563"/>
          </a:xfrm>
        </p:grpSpPr>
        <p:sp>
          <p:nvSpPr>
            <p:cNvPr name="Freeform 5" id="5"/>
            <p:cNvSpPr/>
            <p:nvPr/>
          </p:nvSpPr>
          <p:spPr>
            <a:xfrm flipH="false" flipV="false" rot="0">
              <a:off x="0" y="0"/>
              <a:ext cx="1807931" cy="1646563"/>
            </a:xfrm>
            <a:custGeom>
              <a:avLst/>
              <a:gdLst/>
              <a:ahLst/>
              <a:cxnLst/>
              <a:rect r="r" b="b" t="t" l="l"/>
              <a:pathLst>
                <a:path h="1646563" w="1807931">
                  <a:moveTo>
                    <a:pt x="30260" y="0"/>
                  </a:moveTo>
                  <a:lnTo>
                    <a:pt x="1777672" y="0"/>
                  </a:lnTo>
                  <a:cubicBezTo>
                    <a:pt x="1794383" y="0"/>
                    <a:pt x="1807931" y="13548"/>
                    <a:pt x="1807931" y="30260"/>
                  </a:cubicBezTo>
                  <a:lnTo>
                    <a:pt x="1807931" y="1616303"/>
                  </a:lnTo>
                  <a:cubicBezTo>
                    <a:pt x="1807931" y="1624328"/>
                    <a:pt x="1804743" y="1632025"/>
                    <a:pt x="1799068" y="1637700"/>
                  </a:cubicBezTo>
                  <a:cubicBezTo>
                    <a:pt x="1793394" y="1643375"/>
                    <a:pt x="1785697" y="1646563"/>
                    <a:pt x="1777672" y="1646563"/>
                  </a:cubicBezTo>
                  <a:lnTo>
                    <a:pt x="30260" y="1646563"/>
                  </a:lnTo>
                  <a:cubicBezTo>
                    <a:pt x="13548" y="1646563"/>
                    <a:pt x="0" y="1633015"/>
                    <a:pt x="0" y="1616303"/>
                  </a:cubicBezTo>
                  <a:lnTo>
                    <a:pt x="0" y="30260"/>
                  </a:lnTo>
                  <a:cubicBezTo>
                    <a:pt x="0" y="22234"/>
                    <a:pt x="3188" y="14538"/>
                    <a:pt x="8863" y="8863"/>
                  </a:cubicBezTo>
                  <a:cubicBezTo>
                    <a:pt x="14538" y="3188"/>
                    <a:pt x="22234" y="0"/>
                    <a:pt x="30260" y="0"/>
                  </a:cubicBezTo>
                  <a:close/>
                </a:path>
              </a:pathLst>
            </a:custGeom>
            <a:solidFill>
              <a:srgbClr val="004AAD"/>
            </a:solidFill>
          </p:spPr>
        </p:sp>
        <p:sp>
          <p:nvSpPr>
            <p:cNvPr name="TextBox 6" id="6"/>
            <p:cNvSpPr txBox="true"/>
            <p:nvPr/>
          </p:nvSpPr>
          <p:spPr>
            <a:xfrm>
              <a:off x="0" y="-47625"/>
              <a:ext cx="1807931" cy="1694188"/>
            </a:xfrm>
            <a:prstGeom prst="rect">
              <a:avLst/>
            </a:prstGeom>
          </p:spPr>
          <p:txBody>
            <a:bodyPr anchor="ctr" rtlCol="false" tIns="64375" lIns="64375" bIns="64375" rIns="64375"/>
            <a:lstStyle/>
            <a:p>
              <a:pPr algn="ctr">
                <a:lnSpc>
                  <a:spcPts val="3360"/>
                </a:lnSpc>
              </a:pPr>
            </a:p>
          </p:txBody>
        </p:sp>
      </p:grpSp>
      <p:sp>
        <p:nvSpPr>
          <p:cNvPr name="TextBox 7" id="7"/>
          <p:cNvSpPr txBox="true"/>
          <p:nvPr/>
        </p:nvSpPr>
        <p:spPr>
          <a:xfrm rot="0">
            <a:off x="11129082" y="1451422"/>
            <a:ext cx="3561604" cy="933122"/>
          </a:xfrm>
          <a:prstGeom prst="rect">
            <a:avLst/>
          </a:prstGeom>
        </p:spPr>
        <p:txBody>
          <a:bodyPr anchor="t" rtlCol="false" tIns="0" lIns="0" bIns="0" rIns="0">
            <a:spAutoFit/>
          </a:bodyPr>
          <a:lstStyle/>
          <a:p>
            <a:pPr algn="l" marL="0" indent="0" lvl="0">
              <a:lnSpc>
                <a:spcPts val="7639"/>
              </a:lnSpc>
              <a:spcBef>
                <a:spcPct val="0"/>
              </a:spcBef>
            </a:pPr>
            <a:r>
              <a:rPr lang="en-US" b="true" sz="5456">
                <a:solidFill>
                  <a:srgbClr val="FFFFFF"/>
                </a:solidFill>
                <a:latin typeface="Be Vietnam Ultra-Bold"/>
                <a:ea typeface="Be Vietnam Ultra-Bold"/>
                <a:cs typeface="Be Vietnam Ultra-Bold"/>
                <a:sym typeface="Be Vietnam Ultra-Bold"/>
              </a:rPr>
              <a:t>Tạo Bảng</a:t>
            </a:r>
          </a:p>
        </p:txBody>
      </p:sp>
      <p:sp>
        <p:nvSpPr>
          <p:cNvPr name="TextBox 8" id="8"/>
          <p:cNvSpPr txBox="true"/>
          <p:nvPr/>
        </p:nvSpPr>
        <p:spPr>
          <a:xfrm rot="0">
            <a:off x="8937011" y="2509432"/>
            <a:ext cx="7945748" cy="3123524"/>
          </a:xfrm>
          <a:prstGeom prst="rect">
            <a:avLst/>
          </a:prstGeom>
        </p:spPr>
        <p:txBody>
          <a:bodyPr anchor="t" rtlCol="false" tIns="0" lIns="0" bIns="0" rIns="0">
            <a:spAutoFit/>
          </a:bodyPr>
          <a:lstStyle/>
          <a:p>
            <a:pPr algn="l">
              <a:lnSpc>
                <a:spcPts val="3544"/>
              </a:lnSpc>
            </a:pPr>
            <a:r>
              <a:rPr lang="en-US" sz="2531" b="true">
                <a:solidFill>
                  <a:srgbClr val="FFFFFF"/>
                </a:solidFill>
                <a:latin typeface="Be Vietnam Ultra-Bold"/>
                <a:ea typeface="Be Vietnam Ultra-Bold"/>
                <a:cs typeface="Be Vietnam Ultra-Bold"/>
                <a:sym typeface="Be Vietnam Ultra-Bold"/>
              </a:rPr>
              <a:t>CREATE TABLE MONHOC (</a:t>
            </a:r>
          </a:p>
          <a:p>
            <a:pPr algn="l">
              <a:lnSpc>
                <a:spcPts val="3544"/>
              </a:lnSpc>
            </a:pPr>
            <a:r>
              <a:rPr lang="en-US" sz="2531" b="true">
                <a:solidFill>
                  <a:srgbClr val="FFFFFF"/>
                </a:solidFill>
                <a:latin typeface="Be Vietnam Ultra-Bold"/>
                <a:ea typeface="Be Vietnam Ultra-Bold"/>
                <a:cs typeface="Be Vietnam Ultra-Bold"/>
                <a:sym typeface="Be Vietnam Ultra-Bold"/>
              </a:rPr>
              <a:t>   MAMH VARCHAR(20) PRIMARY KEY,</a:t>
            </a:r>
          </a:p>
          <a:p>
            <a:pPr algn="l">
              <a:lnSpc>
                <a:spcPts val="3544"/>
              </a:lnSpc>
            </a:pPr>
            <a:r>
              <a:rPr lang="en-US" sz="2531" b="true">
                <a:solidFill>
                  <a:srgbClr val="FFFFFF"/>
                </a:solidFill>
                <a:latin typeface="Be Vietnam Ultra-Bold"/>
                <a:ea typeface="Be Vietnam Ultra-Bold"/>
                <a:cs typeface="Be Vietnam Ultra-Bold"/>
                <a:sym typeface="Be Vietnam Ultra-Bold"/>
              </a:rPr>
              <a:t>   TENMONHOC NVARCHAR(100),</a:t>
            </a:r>
          </a:p>
          <a:p>
            <a:pPr algn="l">
              <a:lnSpc>
                <a:spcPts val="3544"/>
              </a:lnSpc>
            </a:pPr>
            <a:r>
              <a:rPr lang="en-US" sz="2531" b="true">
                <a:solidFill>
                  <a:srgbClr val="FFFFFF"/>
                </a:solidFill>
                <a:latin typeface="Be Vietnam Ultra-Bold"/>
                <a:ea typeface="Be Vietnam Ultra-Bold"/>
                <a:cs typeface="Be Vietnam Ultra-Bold"/>
                <a:sym typeface="Be Vietnam Ultra-Bold"/>
              </a:rPr>
              <a:t>   SOTIETLYTHUYET INT,</a:t>
            </a:r>
          </a:p>
          <a:p>
            <a:pPr algn="l">
              <a:lnSpc>
                <a:spcPts val="3544"/>
              </a:lnSpc>
            </a:pPr>
            <a:r>
              <a:rPr lang="en-US" sz="2531" b="true">
                <a:solidFill>
                  <a:srgbClr val="FFFFFF"/>
                </a:solidFill>
                <a:latin typeface="Be Vietnam Ultra-Bold"/>
                <a:ea typeface="Be Vietnam Ultra-Bold"/>
                <a:cs typeface="Be Vietnam Ultra-Bold"/>
                <a:sym typeface="Be Vietnam Ultra-Bold"/>
              </a:rPr>
              <a:t>   SOTIETTHUCHANH INT</a:t>
            </a:r>
          </a:p>
          <a:p>
            <a:pPr algn="l">
              <a:lnSpc>
                <a:spcPts val="3544"/>
              </a:lnSpc>
            </a:pPr>
            <a:r>
              <a:rPr lang="en-US" sz="2531" b="true">
                <a:solidFill>
                  <a:srgbClr val="FFFFFF"/>
                </a:solidFill>
                <a:latin typeface="Be Vietnam Ultra-Bold"/>
                <a:ea typeface="Be Vietnam Ultra-Bold"/>
                <a:cs typeface="Be Vietnam Ultra-Bold"/>
                <a:sym typeface="Be Vietnam Ultra-Bold"/>
              </a:rPr>
              <a:t>)</a:t>
            </a:r>
          </a:p>
          <a:p>
            <a:pPr algn="l" marL="0" indent="0" lvl="0">
              <a:lnSpc>
                <a:spcPts val="3544"/>
              </a:lnSpc>
              <a:spcBef>
                <a:spcPct val="0"/>
              </a:spcBef>
            </a:pPr>
          </a:p>
        </p:txBody>
      </p:sp>
      <p:sp>
        <p:nvSpPr>
          <p:cNvPr name="TextBox 9" id="9"/>
          <p:cNvSpPr txBox="true"/>
          <p:nvPr/>
        </p:nvSpPr>
        <p:spPr>
          <a:xfrm rot="0">
            <a:off x="8937011" y="5095875"/>
            <a:ext cx="7945748" cy="4469323"/>
          </a:xfrm>
          <a:prstGeom prst="rect">
            <a:avLst/>
          </a:prstGeom>
        </p:spPr>
        <p:txBody>
          <a:bodyPr anchor="t" rtlCol="false" tIns="0" lIns="0" bIns="0" rIns="0">
            <a:spAutoFit/>
          </a:bodyPr>
          <a:lstStyle/>
          <a:p>
            <a:pPr algn="l">
              <a:lnSpc>
                <a:spcPts val="3544"/>
              </a:lnSpc>
            </a:pPr>
            <a:r>
              <a:rPr lang="en-US" sz="2531" b="true">
                <a:solidFill>
                  <a:srgbClr val="FFFFFF"/>
                </a:solidFill>
                <a:latin typeface="Be Vietnam Ultra-Bold"/>
                <a:ea typeface="Be Vietnam Ultra-Bold"/>
                <a:cs typeface="Be Vietnam Ultra-Bold"/>
                <a:sym typeface="Be Vietnam Ultra-Bold"/>
              </a:rPr>
              <a:t>CREATE TABLE HOCPHAN_MONHOC (</a:t>
            </a:r>
          </a:p>
          <a:p>
            <a:pPr algn="l">
              <a:lnSpc>
                <a:spcPts val="3544"/>
              </a:lnSpc>
            </a:pPr>
            <a:r>
              <a:rPr lang="en-US" sz="2531" b="true">
                <a:solidFill>
                  <a:srgbClr val="FFFFFF"/>
                </a:solidFill>
                <a:latin typeface="Be Vietnam Ultra-Bold"/>
                <a:ea typeface="Be Vietnam Ultra-Bold"/>
                <a:cs typeface="Be Vietnam Ultra-Bold"/>
                <a:sym typeface="Be Vietnam Ultra-Bold"/>
              </a:rPr>
              <a:t>   MAHP VARCHAR(20),</a:t>
            </a:r>
          </a:p>
          <a:p>
            <a:pPr algn="l">
              <a:lnSpc>
                <a:spcPts val="3544"/>
              </a:lnSpc>
            </a:pPr>
            <a:r>
              <a:rPr lang="en-US" sz="2531" b="true">
                <a:solidFill>
                  <a:srgbClr val="FFFFFF"/>
                </a:solidFill>
                <a:latin typeface="Be Vietnam Ultra-Bold"/>
                <a:ea typeface="Be Vietnam Ultra-Bold"/>
                <a:cs typeface="Be Vietnam Ultra-Bold"/>
                <a:sym typeface="Be Vietnam Ultra-Bold"/>
              </a:rPr>
              <a:t>   MAMH VARCHAR(20),</a:t>
            </a:r>
          </a:p>
          <a:p>
            <a:pPr algn="l">
              <a:lnSpc>
                <a:spcPts val="3544"/>
              </a:lnSpc>
            </a:pPr>
            <a:r>
              <a:rPr lang="en-US" sz="2531" b="true">
                <a:solidFill>
                  <a:srgbClr val="FFFFFF"/>
                </a:solidFill>
                <a:latin typeface="Be Vietnam Ultra-Bold"/>
                <a:ea typeface="Be Vietnam Ultra-Bold"/>
                <a:cs typeface="Be Vietnam Ultra-Bold"/>
                <a:sym typeface="Be Vietnam Ultra-Bold"/>
              </a:rPr>
              <a:t>   PRIMARY KEY (MAHP, MAMH),</a:t>
            </a:r>
          </a:p>
          <a:p>
            <a:pPr algn="l">
              <a:lnSpc>
                <a:spcPts val="3544"/>
              </a:lnSpc>
            </a:pPr>
            <a:r>
              <a:rPr lang="en-US" sz="2531" b="true">
                <a:solidFill>
                  <a:srgbClr val="FFFFFF"/>
                </a:solidFill>
                <a:latin typeface="Be Vietnam Ultra-Bold"/>
                <a:ea typeface="Be Vietnam Ultra-Bold"/>
                <a:cs typeface="Be Vietnam Ultra-Bold"/>
                <a:sym typeface="Be Vietnam Ultra-Bold"/>
              </a:rPr>
              <a:t>   FOREIGN KEY (MAHP) REFERENCES HOCPHAN(MAHP),</a:t>
            </a:r>
          </a:p>
          <a:p>
            <a:pPr algn="l">
              <a:lnSpc>
                <a:spcPts val="3544"/>
              </a:lnSpc>
            </a:pPr>
            <a:r>
              <a:rPr lang="en-US" sz="2531" b="true">
                <a:solidFill>
                  <a:srgbClr val="FFFFFF"/>
                </a:solidFill>
                <a:latin typeface="Be Vietnam Ultra-Bold"/>
                <a:ea typeface="Be Vietnam Ultra-Bold"/>
                <a:cs typeface="Be Vietnam Ultra-Bold"/>
                <a:sym typeface="Be Vietnam Ultra-Bold"/>
              </a:rPr>
              <a:t>   FOREIGN KEY (MAMH) REFERENCES MONHOC(MAMH)</a:t>
            </a:r>
          </a:p>
          <a:p>
            <a:pPr algn="l">
              <a:lnSpc>
                <a:spcPts val="3544"/>
              </a:lnSpc>
            </a:pPr>
            <a:r>
              <a:rPr lang="en-US" sz="2531" b="true">
                <a:solidFill>
                  <a:srgbClr val="FFFFFF"/>
                </a:solidFill>
                <a:latin typeface="Be Vietnam Ultra-Bold"/>
                <a:ea typeface="Be Vietnam Ultra-Bold"/>
                <a:cs typeface="Be Vietnam Ultra-Bold"/>
                <a:sym typeface="Be Vietnam Ultra-Bold"/>
              </a:rPr>
              <a:t>)</a:t>
            </a:r>
          </a:p>
          <a:p>
            <a:pPr algn="l" marL="0" indent="0" lvl="0">
              <a:lnSpc>
                <a:spcPts val="3544"/>
              </a:lnSpc>
              <a:spcBef>
                <a:spcPct val="0"/>
              </a:spcBef>
            </a:pPr>
          </a:p>
        </p:txBody>
      </p:sp>
      <p:sp>
        <p:nvSpPr>
          <p:cNvPr name="Freeform 10" id="10"/>
          <p:cNvSpPr/>
          <p:nvPr/>
        </p:nvSpPr>
        <p:spPr>
          <a:xfrm flipH="false" flipV="false" rot="0">
            <a:off x="-801139" y="8731445"/>
            <a:ext cx="6223666" cy="2224960"/>
          </a:xfrm>
          <a:custGeom>
            <a:avLst/>
            <a:gdLst/>
            <a:ahLst/>
            <a:cxnLst/>
            <a:rect r="r" b="b" t="t" l="l"/>
            <a:pathLst>
              <a:path h="2224960" w="6223666">
                <a:moveTo>
                  <a:pt x="0" y="0"/>
                </a:moveTo>
                <a:lnTo>
                  <a:pt x="6223666" y="0"/>
                </a:lnTo>
                <a:lnTo>
                  <a:pt x="6223666" y="2224960"/>
                </a:lnTo>
                <a:lnTo>
                  <a:pt x="0" y="2224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1" id="11"/>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2" id="12"/>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3" id="13"/>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8">
              <a:extLst>
                <a:ext uri="{96DAC541-7B7A-43D3-8B79-37D633B846F1}">
                  <asvg:svgBlip xmlns:asvg="http://schemas.microsoft.com/office/drawing/2016/SVG/main" r:embed="rId9"/>
                </a:ext>
              </a:extLst>
            </a:blip>
            <a:stretch>
              <a:fillRect l="0" t="-84033" r="0" b="-83628"/>
            </a:stretch>
          </a:blipFill>
          <a:ln cap="sq">
            <a:noFill/>
            <a:prstDash val="solid"/>
            <a:miter/>
          </a:ln>
        </p:spPr>
      </p:sp>
      <p:sp>
        <p:nvSpPr>
          <p:cNvPr name="Freeform 14" id="14"/>
          <p:cNvSpPr/>
          <p:nvPr/>
        </p:nvSpPr>
        <p:spPr>
          <a:xfrm flipH="false" flipV="false" rot="0">
            <a:off x="17509476" y="1733376"/>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1803830">
            <a:off x="6223247" y="1369094"/>
            <a:ext cx="1681895" cy="1202555"/>
          </a:xfrm>
          <a:custGeom>
            <a:avLst/>
            <a:gdLst/>
            <a:ahLst/>
            <a:cxnLst/>
            <a:rect r="r" b="b" t="t" l="l"/>
            <a:pathLst>
              <a:path h="1202555" w="1681895">
                <a:moveTo>
                  <a:pt x="0" y="0"/>
                </a:moveTo>
                <a:lnTo>
                  <a:pt x="1681894" y="0"/>
                </a:lnTo>
                <a:lnTo>
                  <a:pt x="1681894" y="1202554"/>
                </a:lnTo>
                <a:lnTo>
                  <a:pt x="0" y="120255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93840" y="2528913"/>
            <a:ext cx="3720055" cy="1657519"/>
          </a:xfrm>
          <a:prstGeom prst="rect">
            <a:avLst/>
          </a:prstGeom>
        </p:spPr>
        <p:txBody>
          <a:bodyPr anchor="t" rtlCol="false" tIns="0" lIns="0" bIns="0" rIns="0">
            <a:spAutoFit/>
          </a:bodyPr>
          <a:lstStyle/>
          <a:p>
            <a:pPr algn="l" marL="0" indent="0" lvl="0">
              <a:lnSpc>
                <a:spcPts val="13529"/>
              </a:lnSpc>
              <a:spcBef>
                <a:spcPct val="0"/>
              </a:spcBef>
            </a:pPr>
            <a:r>
              <a:rPr lang="en-US" b="true" sz="9663">
                <a:solidFill>
                  <a:srgbClr val="1B1C54"/>
                </a:solidFill>
                <a:latin typeface="Be Vietnam Ultra-Bold"/>
                <a:ea typeface="Be Vietnam Ultra-Bold"/>
                <a:cs typeface="Be Vietnam Ultra-Bold"/>
                <a:sym typeface="Be Vietnam Ultra-Bold"/>
              </a:rPr>
              <a:t>Câu</a:t>
            </a:r>
            <a:r>
              <a:rPr lang="en-US" b="true" sz="9663">
                <a:solidFill>
                  <a:srgbClr val="1B1C54"/>
                </a:solidFill>
                <a:latin typeface="Be Vietnam Ultra-Bold"/>
                <a:ea typeface="Be Vietnam Ultra-Bold"/>
                <a:cs typeface="Be Vietnam Ultra-Bold"/>
                <a:sym typeface="Be Vietnam Ultra-Bold"/>
              </a:rPr>
              <a:t> 3</a:t>
            </a:r>
          </a:p>
        </p:txBody>
      </p:sp>
      <p:sp>
        <p:nvSpPr>
          <p:cNvPr name="TextBox 3" id="3"/>
          <p:cNvSpPr txBox="true"/>
          <p:nvPr/>
        </p:nvSpPr>
        <p:spPr>
          <a:xfrm rot="0">
            <a:off x="313614" y="4689812"/>
            <a:ext cx="7779611" cy="1412469"/>
          </a:xfrm>
          <a:prstGeom prst="rect">
            <a:avLst/>
          </a:prstGeom>
        </p:spPr>
        <p:txBody>
          <a:bodyPr anchor="t" rtlCol="false" tIns="0" lIns="0" bIns="0" rIns="0">
            <a:spAutoFit/>
          </a:bodyPr>
          <a:lstStyle/>
          <a:p>
            <a:pPr algn="l" marL="0" indent="0" lvl="0">
              <a:lnSpc>
                <a:spcPts val="11532"/>
              </a:lnSpc>
              <a:spcBef>
                <a:spcPct val="0"/>
              </a:spcBef>
            </a:pPr>
            <a:r>
              <a:rPr lang="en-US" b="true" sz="8237">
                <a:solidFill>
                  <a:srgbClr val="1B1C54"/>
                </a:solidFill>
                <a:latin typeface="Be Vietnam Ultra-Bold"/>
                <a:ea typeface="Be Vietnam Ultra-Bold"/>
                <a:cs typeface="Be Vietnam Ultra-Bold"/>
                <a:sym typeface="Be Vietnam Ultra-Bold"/>
              </a:rPr>
              <a:t>Tạo DATABASE</a:t>
            </a:r>
          </a:p>
        </p:txBody>
      </p:sp>
      <p:grpSp>
        <p:nvGrpSpPr>
          <p:cNvPr name="Group 4" id="4"/>
          <p:cNvGrpSpPr/>
          <p:nvPr/>
        </p:nvGrpSpPr>
        <p:grpSpPr>
          <a:xfrm rot="0">
            <a:off x="8560469" y="1335891"/>
            <a:ext cx="8698831" cy="7922409"/>
            <a:chOff x="0" y="0"/>
            <a:chExt cx="1807931" cy="1646563"/>
          </a:xfrm>
        </p:grpSpPr>
        <p:sp>
          <p:nvSpPr>
            <p:cNvPr name="Freeform 5" id="5"/>
            <p:cNvSpPr/>
            <p:nvPr/>
          </p:nvSpPr>
          <p:spPr>
            <a:xfrm flipH="false" flipV="false" rot="0">
              <a:off x="0" y="0"/>
              <a:ext cx="1807931" cy="1646563"/>
            </a:xfrm>
            <a:custGeom>
              <a:avLst/>
              <a:gdLst/>
              <a:ahLst/>
              <a:cxnLst/>
              <a:rect r="r" b="b" t="t" l="l"/>
              <a:pathLst>
                <a:path h="1646563" w="1807931">
                  <a:moveTo>
                    <a:pt x="30260" y="0"/>
                  </a:moveTo>
                  <a:lnTo>
                    <a:pt x="1777672" y="0"/>
                  </a:lnTo>
                  <a:cubicBezTo>
                    <a:pt x="1794383" y="0"/>
                    <a:pt x="1807931" y="13548"/>
                    <a:pt x="1807931" y="30260"/>
                  </a:cubicBezTo>
                  <a:lnTo>
                    <a:pt x="1807931" y="1616303"/>
                  </a:lnTo>
                  <a:cubicBezTo>
                    <a:pt x="1807931" y="1624328"/>
                    <a:pt x="1804743" y="1632025"/>
                    <a:pt x="1799068" y="1637700"/>
                  </a:cubicBezTo>
                  <a:cubicBezTo>
                    <a:pt x="1793394" y="1643375"/>
                    <a:pt x="1785697" y="1646563"/>
                    <a:pt x="1777672" y="1646563"/>
                  </a:cubicBezTo>
                  <a:lnTo>
                    <a:pt x="30260" y="1646563"/>
                  </a:lnTo>
                  <a:cubicBezTo>
                    <a:pt x="13548" y="1646563"/>
                    <a:pt x="0" y="1633015"/>
                    <a:pt x="0" y="1616303"/>
                  </a:cubicBezTo>
                  <a:lnTo>
                    <a:pt x="0" y="30260"/>
                  </a:lnTo>
                  <a:cubicBezTo>
                    <a:pt x="0" y="22234"/>
                    <a:pt x="3188" y="14538"/>
                    <a:pt x="8863" y="8863"/>
                  </a:cubicBezTo>
                  <a:cubicBezTo>
                    <a:pt x="14538" y="3188"/>
                    <a:pt x="22234" y="0"/>
                    <a:pt x="30260" y="0"/>
                  </a:cubicBezTo>
                  <a:close/>
                </a:path>
              </a:pathLst>
            </a:custGeom>
            <a:solidFill>
              <a:srgbClr val="004AAD"/>
            </a:solidFill>
          </p:spPr>
        </p:sp>
        <p:sp>
          <p:nvSpPr>
            <p:cNvPr name="TextBox 6" id="6"/>
            <p:cNvSpPr txBox="true"/>
            <p:nvPr/>
          </p:nvSpPr>
          <p:spPr>
            <a:xfrm>
              <a:off x="0" y="-47625"/>
              <a:ext cx="1807931" cy="1694188"/>
            </a:xfrm>
            <a:prstGeom prst="rect">
              <a:avLst/>
            </a:prstGeom>
          </p:spPr>
          <p:txBody>
            <a:bodyPr anchor="ctr" rtlCol="false" tIns="64375" lIns="64375" bIns="64375" rIns="64375"/>
            <a:lstStyle/>
            <a:p>
              <a:pPr algn="ctr">
                <a:lnSpc>
                  <a:spcPts val="3360"/>
                </a:lnSpc>
              </a:pPr>
            </a:p>
          </p:txBody>
        </p:sp>
      </p:grpSp>
      <p:sp>
        <p:nvSpPr>
          <p:cNvPr name="TextBox 7" id="7"/>
          <p:cNvSpPr txBox="true"/>
          <p:nvPr/>
        </p:nvSpPr>
        <p:spPr>
          <a:xfrm rot="0">
            <a:off x="11129082" y="1451422"/>
            <a:ext cx="3561604" cy="933122"/>
          </a:xfrm>
          <a:prstGeom prst="rect">
            <a:avLst/>
          </a:prstGeom>
        </p:spPr>
        <p:txBody>
          <a:bodyPr anchor="t" rtlCol="false" tIns="0" lIns="0" bIns="0" rIns="0">
            <a:spAutoFit/>
          </a:bodyPr>
          <a:lstStyle/>
          <a:p>
            <a:pPr algn="l" marL="0" indent="0" lvl="0">
              <a:lnSpc>
                <a:spcPts val="7639"/>
              </a:lnSpc>
              <a:spcBef>
                <a:spcPct val="0"/>
              </a:spcBef>
            </a:pPr>
            <a:r>
              <a:rPr lang="en-US" b="true" sz="5456">
                <a:solidFill>
                  <a:srgbClr val="FFFFFF"/>
                </a:solidFill>
                <a:latin typeface="Be Vietnam Ultra-Bold"/>
                <a:ea typeface="Be Vietnam Ultra-Bold"/>
                <a:cs typeface="Be Vietnam Ultra-Bold"/>
                <a:sym typeface="Be Vietnam Ultra-Bold"/>
              </a:rPr>
              <a:t>Tạo Bảng</a:t>
            </a:r>
          </a:p>
        </p:txBody>
      </p:sp>
      <p:sp>
        <p:nvSpPr>
          <p:cNvPr name="TextBox 8" id="8"/>
          <p:cNvSpPr txBox="true"/>
          <p:nvPr/>
        </p:nvSpPr>
        <p:spPr>
          <a:xfrm rot="0">
            <a:off x="8937011" y="2671788"/>
            <a:ext cx="7945748" cy="3572123"/>
          </a:xfrm>
          <a:prstGeom prst="rect">
            <a:avLst/>
          </a:prstGeom>
        </p:spPr>
        <p:txBody>
          <a:bodyPr anchor="t" rtlCol="false" tIns="0" lIns="0" bIns="0" rIns="0">
            <a:spAutoFit/>
          </a:bodyPr>
          <a:lstStyle/>
          <a:p>
            <a:pPr algn="l">
              <a:lnSpc>
                <a:spcPts val="3544"/>
              </a:lnSpc>
            </a:pPr>
            <a:r>
              <a:rPr lang="en-US" sz="2531" b="true">
                <a:solidFill>
                  <a:srgbClr val="FFFFFF"/>
                </a:solidFill>
                <a:latin typeface="Be Vietnam Ultra-Bold"/>
                <a:ea typeface="Be Vietnam Ultra-Bold"/>
                <a:cs typeface="Be Vietnam Ultra-Bold"/>
                <a:sym typeface="Be Vietnam Ultra-Bold"/>
              </a:rPr>
              <a:t>CREATE TABLE LOP_MONHOC (</a:t>
            </a:r>
          </a:p>
          <a:p>
            <a:pPr algn="l">
              <a:lnSpc>
                <a:spcPts val="3544"/>
              </a:lnSpc>
            </a:pPr>
            <a:r>
              <a:rPr lang="en-US" sz="2531" b="true">
                <a:solidFill>
                  <a:srgbClr val="FFFFFF"/>
                </a:solidFill>
                <a:latin typeface="Be Vietnam Ultra-Bold"/>
                <a:ea typeface="Be Vietnam Ultra-Bold"/>
                <a:cs typeface="Be Vietnam Ultra-Bold"/>
                <a:sym typeface="Be Vietnam Ultra-Bold"/>
              </a:rPr>
              <a:t>   MALOP VARCHAR(20),</a:t>
            </a:r>
          </a:p>
          <a:p>
            <a:pPr algn="l">
              <a:lnSpc>
                <a:spcPts val="3544"/>
              </a:lnSpc>
            </a:pPr>
            <a:r>
              <a:rPr lang="en-US" sz="2531" b="true">
                <a:solidFill>
                  <a:srgbClr val="FFFFFF"/>
                </a:solidFill>
                <a:latin typeface="Be Vietnam Ultra-Bold"/>
                <a:ea typeface="Be Vietnam Ultra-Bold"/>
                <a:cs typeface="Be Vietnam Ultra-Bold"/>
                <a:sym typeface="Be Vietnam Ultra-Bold"/>
              </a:rPr>
              <a:t>   MAMH VARCHAR(20),</a:t>
            </a:r>
          </a:p>
          <a:p>
            <a:pPr algn="l">
              <a:lnSpc>
                <a:spcPts val="3544"/>
              </a:lnSpc>
            </a:pPr>
            <a:r>
              <a:rPr lang="en-US" sz="2531" b="true">
                <a:solidFill>
                  <a:srgbClr val="FFFFFF"/>
                </a:solidFill>
                <a:latin typeface="Be Vietnam Ultra-Bold"/>
                <a:ea typeface="Be Vietnam Ultra-Bold"/>
                <a:cs typeface="Be Vietnam Ultra-Bold"/>
                <a:sym typeface="Be Vietnam Ultra-Bold"/>
              </a:rPr>
              <a:t>   PRIMARY KEY (MALOP, MAMH),</a:t>
            </a:r>
          </a:p>
          <a:p>
            <a:pPr algn="l">
              <a:lnSpc>
                <a:spcPts val="3544"/>
              </a:lnSpc>
            </a:pPr>
            <a:r>
              <a:rPr lang="en-US" sz="2531" b="true">
                <a:solidFill>
                  <a:srgbClr val="FFFFFF"/>
                </a:solidFill>
                <a:latin typeface="Be Vietnam Ultra-Bold"/>
                <a:ea typeface="Be Vietnam Ultra-Bold"/>
                <a:cs typeface="Be Vietnam Ultra-Bold"/>
                <a:sym typeface="Be Vietnam Ultra-Bold"/>
              </a:rPr>
              <a:t>   FOREIGN KEY (MALOP) REFERENCES LOP(MALOP),</a:t>
            </a:r>
          </a:p>
          <a:p>
            <a:pPr algn="l">
              <a:lnSpc>
                <a:spcPts val="3544"/>
              </a:lnSpc>
            </a:pPr>
            <a:r>
              <a:rPr lang="en-US" sz="2531" b="true">
                <a:solidFill>
                  <a:srgbClr val="FFFFFF"/>
                </a:solidFill>
                <a:latin typeface="Be Vietnam Ultra-Bold"/>
                <a:ea typeface="Be Vietnam Ultra-Bold"/>
                <a:cs typeface="Be Vietnam Ultra-Bold"/>
                <a:sym typeface="Be Vietnam Ultra-Bold"/>
              </a:rPr>
              <a:t>   FOREIGN KEY (MAMH) REFERENCES MONHOC(MAMH)</a:t>
            </a:r>
          </a:p>
          <a:p>
            <a:pPr algn="l">
              <a:lnSpc>
                <a:spcPts val="3544"/>
              </a:lnSpc>
            </a:pPr>
            <a:r>
              <a:rPr lang="en-US" sz="2531" b="true">
                <a:solidFill>
                  <a:srgbClr val="FFFFFF"/>
                </a:solidFill>
                <a:latin typeface="Be Vietnam Ultra-Bold"/>
                <a:ea typeface="Be Vietnam Ultra-Bold"/>
                <a:cs typeface="Be Vietnam Ultra-Bold"/>
                <a:sym typeface="Be Vietnam Ultra-Bold"/>
              </a:rPr>
              <a:t>)</a:t>
            </a:r>
          </a:p>
        </p:txBody>
      </p:sp>
      <p:sp>
        <p:nvSpPr>
          <p:cNvPr name="Freeform 9" id="9"/>
          <p:cNvSpPr/>
          <p:nvPr/>
        </p:nvSpPr>
        <p:spPr>
          <a:xfrm flipH="false" flipV="false" rot="0">
            <a:off x="-801139" y="8731445"/>
            <a:ext cx="6223666" cy="2224960"/>
          </a:xfrm>
          <a:custGeom>
            <a:avLst/>
            <a:gdLst/>
            <a:ahLst/>
            <a:cxnLst/>
            <a:rect r="r" b="b" t="t" l="l"/>
            <a:pathLst>
              <a:path h="2224960" w="6223666">
                <a:moveTo>
                  <a:pt x="0" y="0"/>
                </a:moveTo>
                <a:lnTo>
                  <a:pt x="6223666" y="0"/>
                </a:lnTo>
                <a:lnTo>
                  <a:pt x="6223666" y="2224960"/>
                </a:lnTo>
                <a:lnTo>
                  <a:pt x="0" y="2224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0" id="10"/>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1" id="11"/>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2" id="12"/>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8">
              <a:extLst>
                <a:ext uri="{96DAC541-7B7A-43D3-8B79-37D633B846F1}">
                  <asvg:svgBlip xmlns:asvg="http://schemas.microsoft.com/office/drawing/2016/SVG/main" r:embed="rId9"/>
                </a:ext>
              </a:extLst>
            </a:blip>
            <a:stretch>
              <a:fillRect l="0" t="-84033" r="0" b="-83628"/>
            </a:stretch>
          </a:blipFill>
          <a:ln cap="sq">
            <a:noFill/>
            <a:prstDash val="solid"/>
            <a:miter/>
          </a:ln>
        </p:spPr>
      </p:sp>
      <p:sp>
        <p:nvSpPr>
          <p:cNvPr name="Freeform 13" id="13"/>
          <p:cNvSpPr/>
          <p:nvPr/>
        </p:nvSpPr>
        <p:spPr>
          <a:xfrm flipH="false" flipV="false" rot="0">
            <a:off x="17509476" y="1733376"/>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4" id="14"/>
          <p:cNvSpPr/>
          <p:nvPr/>
        </p:nvSpPr>
        <p:spPr>
          <a:xfrm flipH="false" flipV="false" rot="1803830">
            <a:off x="6223247" y="1369094"/>
            <a:ext cx="1681895" cy="1202555"/>
          </a:xfrm>
          <a:custGeom>
            <a:avLst/>
            <a:gdLst/>
            <a:ahLst/>
            <a:cxnLst/>
            <a:rect r="r" b="b" t="t" l="l"/>
            <a:pathLst>
              <a:path h="1202555" w="1681895">
                <a:moveTo>
                  <a:pt x="0" y="0"/>
                </a:moveTo>
                <a:lnTo>
                  <a:pt x="1681894" y="0"/>
                </a:lnTo>
                <a:lnTo>
                  <a:pt x="1681894" y="1202554"/>
                </a:lnTo>
                <a:lnTo>
                  <a:pt x="0" y="120255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93840" y="2528913"/>
            <a:ext cx="3720055" cy="1657519"/>
          </a:xfrm>
          <a:prstGeom prst="rect">
            <a:avLst/>
          </a:prstGeom>
        </p:spPr>
        <p:txBody>
          <a:bodyPr anchor="t" rtlCol="false" tIns="0" lIns="0" bIns="0" rIns="0">
            <a:spAutoFit/>
          </a:bodyPr>
          <a:lstStyle/>
          <a:p>
            <a:pPr algn="l" marL="0" indent="0" lvl="0">
              <a:lnSpc>
                <a:spcPts val="13529"/>
              </a:lnSpc>
              <a:spcBef>
                <a:spcPct val="0"/>
              </a:spcBef>
            </a:pPr>
            <a:r>
              <a:rPr lang="en-US" b="true" sz="9663">
                <a:solidFill>
                  <a:srgbClr val="1B1C54"/>
                </a:solidFill>
                <a:latin typeface="Be Vietnam Ultra-Bold"/>
                <a:ea typeface="Be Vietnam Ultra-Bold"/>
                <a:cs typeface="Be Vietnam Ultra-Bold"/>
                <a:sym typeface="Be Vietnam Ultra-Bold"/>
              </a:rPr>
              <a:t>Câu</a:t>
            </a:r>
            <a:r>
              <a:rPr lang="en-US" b="true" sz="9663">
                <a:solidFill>
                  <a:srgbClr val="1B1C54"/>
                </a:solidFill>
                <a:latin typeface="Be Vietnam Ultra-Bold"/>
                <a:ea typeface="Be Vietnam Ultra-Bold"/>
                <a:cs typeface="Be Vietnam Ultra-Bold"/>
                <a:sym typeface="Be Vietnam Ultra-Bold"/>
              </a:rPr>
              <a:t> 3</a:t>
            </a:r>
          </a:p>
        </p:txBody>
      </p:sp>
      <p:sp>
        <p:nvSpPr>
          <p:cNvPr name="TextBox 3" id="3"/>
          <p:cNvSpPr txBox="true"/>
          <p:nvPr/>
        </p:nvSpPr>
        <p:spPr>
          <a:xfrm rot="0">
            <a:off x="313614" y="4689812"/>
            <a:ext cx="7779611" cy="1412469"/>
          </a:xfrm>
          <a:prstGeom prst="rect">
            <a:avLst/>
          </a:prstGeom>
        </p:spPr>
        <p:txBody>
          <a:bodyPr anchor="t" rtlCol="false" tIns="0" lIns="0" bIns="0" rIns="0">
            <a:spAutoFit/>
          </a:bodyPr>
          <a:lstStyle/>
          <a:p>
            <a:pPr algn="l" marL="0" indent="0" lvl="0">
              <a:lnSpc>
                <a:spcPts val="11532"/>
              </a:lnSpc>
              <a:spcBef>
                <a:spcPct val="0"/>
              </a:spcBef>
            </a:pPr>
            <a:r>
              <a:rPr lang="en-US" b="true" sz="8237">
                <a:solidFill>
                  <a:srgbClr val="1B1C54"/>
                </a:solidFill>
                <a:latin typeface="Be Vietnam Ultra-Bold"/>
                <a:ea typeface="Be Vietnam Ultra-Bold"/>
                <a:cs typeface="Be Vietnam Ultra-Bold"/>
                <a:sym typeface="Be Vietnam Ultra-Bold"/>
              </a:rPr>
              <a:t>Tạo DATABASE</a:t>
            </a:r>
          </a:p>
        </p:txBody>
      </p:sp>
      <p:grpSp>
        <p:nvGrpSpPr>
          <p:cNvPr name="Group 4" id="4"/>
          <p:cNvGrpSpPr/>
          <p:nvPr/>
        </p:nvGrpSpPr>
        <p:grpSpPr>
          <a:xfrm rot="0">
            <a:off x="8560469" y="1335891"/>
            <a:ext cx="8698831" cy="7922409"/>
            <a:chOff x="0" y="0"/>
            <a:chExt cx="1807931" cy="1646563"/>
          </a:xfrm>
        </p:grpSpPr>
        <p:sp>
          <p:nvSpPr>
            <p:cNvPr name="Freeform 5" id="5"/>
            <p:cNvSpPr/>
            <p:nvPr/>
          </p:nvSpPr>
          <p:spPr>
            <a:xfrm flipH="false" flipV="false" rot="0">
              <a:off x="0" y="0"/>
              <a:ext cx="1807931" cy="1646563"/>
            </a:xfrm>
            <a:custGeom>
              <a:avLst/>
              <a:gdLst/>
              <a:ahLst/>
              <a:cxnLst/>
              <a:rect r="r" b="b" t="t" l="l"/>
              <a:pathLst>
                <a:path h="1646563" w="1807931">
                  <a:moveTo>
                    <a:pt x="30260" y="0"/>
                  </a:moveTo>
                  <a:lnTo>
                    <a:pt x="1777672" y="0"/>
                  </a:lnTo>
                  <a:cubicBezTo>
                    <a:pt x="1794383" y="0"/>
                    <a:pt x="1807931" y="13548"/>
                    <a:pt x="1807931" y="30260"/>
                  </a:cubicBezTo>
                  <a:lnTo>
                    <a:pt x="1807931" y="1616303"/>
                  </a:lnTo>
                  <a:cubicBezTo>
                    <a:pt x="1807931" y="1624328"/>
                    <a:pt x="1804743" y="1632025"/>
                    <a:pt x="1799068" y="1637700"/>
                  </a:cubicBezTo>
                  <a:cubicBezTo>
                    <a:pt x="1793394" y="1643375"/>
                    <a:pt x="1785697" y="1646563"/>
                    <a:pt x="1777672" y="1646563"/>
                  </a:cubicBezTo>
                  <a:lnTo>
                    <a:pt x="30260" y="1646563"/>
                  </a:lnTo>
                  <a:cubicBezTo>
                    <a:pt x="13548" y="1646563"/>
                    <a:pt x="0" y="1633015"/>
                    <a:pt x="0" y="1616303"/>
                  </a:cubicBezTo>
                  <a:lnTo>
                    <a:pt x="0" y="30260"/>
                  </a:lnTo>
                  <a:cubicBezTo>
                    <a:pt x="0" y="22234"/>
                    <a:pt x="3188" y="14538"/>
                    <a:pt x="8863" y="8863"/>
                  </a:cubicBezTo>
                  <a:cubicBezTo>
                    <a:pt x="14538" y="3188"/>
                    <a:pt x="22234" y="0"/>
                    <a:pt x="30260" y="0"/>
                  </a:cubicBezTo>
                  <a:close/>
                </a:path>
              </a:pathLst>
            </a:custGeom>
            <a:solidFill>
              <a:srgbClr val="004AAD"/>
            </a:solidFill>
          </p:spPr>
        </p:sp>
        <p:sp>
          <p:nvSpPr>
            <p:cNvPr name="TextBox 6" id="6"/>
            <p:cNvSpPr txBox="true"/>
            <p:nvPr/>
          </p:nvSpPr>
          <p:spPr>
            <a:xfrm>
              <a:off x="0" y="-47625"/>
              <a:ext cx="1807931" cy="1694188"/>
            </a:xfrm>
            <a:prstGeom prst="rect">
              <a:avLst/>
            </a:prstGeom>
          </p:spPr>
          <p:txBody>
            <a:bodyPr anchor="ctr" rtlCol="false" tIns="64375" lIns="64375" bIns="64375" rIns="64375"/>
            <a:lstStyle/>
            <a:p>
              <a:pPr algn="ctr">
                <a:lnSpc>
                  <a:spcPts val="3360"/>
                </a:lnSpc>
              </a:pPr>
            </a:p>
          </p:txBody>
        </p:sp>
      </p:grpSp>
      <p:sp>
        <p:nvSpPr>
          <p:cNvPr name="TextBox 7" id="7"/>
          <p:cNvSpPr txBox="true"/>
          <p:nvPr/>
        </p:nvSpPr>
        <p:spPr>
          <a:xfrm rot="0">
            <a:off x="11129082" y="1451422"/>
            <a:ext cx="3561604" cy="933122"/>
          </a:xfrm>
          <a:prstGeom prst="rect">
            <a:avLst/>
          </a:prstGeom>
        </p:spPr>
        <p:txBody>
          <a:bodyPr anchor="t" rtlCol="false" tIns="0" lIns="0" bIns="0" rIns="0">
            <a:spAutoFit/>
          </a:bodyPr>
          <a:lstStyle/>
          <a:p>
            <a:pPr algn="l" marL="0" indent="0" lvl="0">
              <a:lnSpc>
                <a:spcPts val="7639"/>
              </a:lnSpc>
              <a:spcBef>
                <a:spcPct val="0"/>
              </a:spcBef>
            </a:pPr>
            <a:r>
              <a:rPr lang="en-US" b="true" sz="5456">
                <a:solidFill>
                  <a:srgbClr val="FFFFFF"/>
                </a:solidFill>
                <a:latin typeface="Be Vietnam Ultra-Bold"/>
                <a:ea typeface="Be Vietnam Ultra-Bold"/>
                <a:cs typeface="Be Vietnam Ultra-Bold"/>
                <a:sym typeface="Be Vietnam Ultra-Bold"/>
              </a:rPr>
              <a:t>Tạo Bảng</a:t>
            </a:r>
          </a:p>
        </p:txBody>
      </p:sp>
      <p:sp>
        <p:nvSpPr>
          <p:cNvPr name="TextBox 8" id="8"/>
          <p:cNvSpPr txBox="true"/>
          <p:nvPr/>
        </p:nvSpPr>
        <p:spPr>
          <a:xfrm rot="0">
            <a:off x="8937011" y="2671788"/>
            <a:ext cx="7945748" cy="4917923"/>
          </a:xfrm>
          <a:prstGeom prst="rect">
            <a:avLst/>
          </a:prstGeom>
        </p:spPr>
        <p:txBody>
          <a:bodyPr anchor="t" rtlCol="false" tIns="0" lIns="0" bIns="0" rIns="0">
            <a:spAutoFit/>
          </a:bodyPr>
          <a:lstStyle/>
          <a:p>
            <a:pPr algn="l">
              <a:lnSpc>
                <a:spcPts val="3544"/>
              </a:lnSpc>
            </a:pPr>
            <a:r>
              <a:rPr lang="en-US" sz="2531" b="true">
                <a:solidFill>
                  <a:srgbClr val="FFFFFF"/>
                </a:solidFill>
                <a:latin typeface="Be Vietnam Ultra-Bold"/>
                <a:ea typeface="Be Vietnam Ultra-Bold"/>
                <a:cs typeface="Be Vietnam Ultra-Bold"/>
                <a:sym typeface="Be Vietnam Ultra-Bold"/>
              </a:rPr>
              <a:t>CREATE TABLE DIEMTHI (</a:t>
            </a:r>
          </a:p>
          <a:p>
            <a:pPr algn="l">
              <a:lnSpc>
                <a:spcPts val="3544"/>
              </a:lnSpc>
            </a:pPr>
            <a:r>
              <a:rPr lang="en-US" sz="2531" b="true">
                <a:solidFill>
                  <a:srgbClr val="FFFFFF"/>
                </a:solidFill>
                <a:latin typeface="Be Vietnam Ultra-Bold"/>
                <a:ea typeface="Be Vietnam Ultra-Bold"/>
                <a:cs typeface="Be Vietnam Ultra-Bold"/>
                <a:sym typeface="Be Vietnam Ultra-Bold"/>
              </a:rPr>
              <a:t> MAHV VARCHAR(20),</a:t>
            </a:r>
          </a:p>
          <a:p>
            <a:pPr algn="l">
              <a:lnSpc>
                <a:spcPts val="3544"/>
              </a:lnSpc>
            </a:pPr>
            <a:r>
              <a:rPr lang="en-US" sz="2531" b="true">
                <a:solidFill>
                  <a:srgbClr val="FFFFFF"/>
                </a:solidFill>
                <a:latin typeface="Be Vietnam Ultra-Bold"/>
                <a:ea typeface="Be Vietnam Ultra-Bold"/>
                <a:cs typeface="Be Vietnam Ultra-Bold"/>
                <a:sym typeface="Be Vietnam Ultra-Bold"/>
              </a:rPr>
              <a:t> MAMH VARCHAR(20),</a:t>
            </a:r>
          </a:p>
          <a:p>
            <a:pPr algn="l">
              <a:lnSpc>
                <a:spcPts val="3544"/>
              </a:lnSpc>
            </a:pPr>
            <a:r>
              <a:rPr lang="en-US" sz="2531" b="true">
                <a:solidFill>
                  <a:srgbClr val="FFFFFF"/>
                </a:solidFill>
                <a:latin typeface="Be Vietnam Ultra-Bold"/>
                <a:ea typeface="Be Vietnam Ultra-Bold"/>
                <a:cs typeface="Be Vietnam Ultra-Bold"/>
                <a:sym typeface="Be Vietnam Ultra-Bold"/>
              </a:rPr>
              <a:t> DIEMTHI FLOAT,</a:t>
            </a:r>
          </a:p>
          <a:p>
            <a:pPr algn="l">
              <a:lnSpc>
                <a:spcPts val="3544"/>
              </a:lnSpc>
            </a:pPr>
            <a:r>
              <a:rPr lang="en-US" sz="2531" b="true">
                <a:solidFill>
                  <a:srgbClr val="FFFFFF"/>
                </a:solidFill>
                <a:latin typeface="Be Vietnam Ultra-Bold"/>
                <a:ea typeface="Be Vietnam Ultra-Bold"/>
                <a:cs typeface="Be Vietnam Ultra-Bold"/>
                <a:sym typeface="Be Vietnam Ultra-Bold"/>
              </a:rPr>
              <a:t> PRIMARY KEY (MAHV, MAMH),</a:t>
            </a:r>
          </a:p>
          <a:p>
            <a:pPr algn="l">
              <a:lnSpc>
                <a:spcPts val="3544"/>
              </a:lnSpc>
            </a:pPr>
            <a:r>
              <a:rPr lang="en-US" sz="2531" b="true">
                <a:solidFill>
                  <a:srgbClr val="FFFFFF"/>
                </a:solidFill>
                <a:latin typeface="Be Vietnam Ultra-Bold"/>
                <a:ea typeface="Be Vietnam Ultra-Bold"/>
                <a:cs typeface="Be Vietnam Ultra-Bold"/>
                <a:sym typeface="Be Vietnam Ultra-Bold"/>
              </a:rPr>
              <a:t> FOREIGN KEY (MAHV) REFERENCES HOCVIEN(MAHV),</a:t>
            </a:r>
          </a:p>
          <a:p>
            <a:pPr algn="l">
              <a:lnSpc>
                <a:spcPts val="3544"/>
              </a:lnSpc>
            </a:pPr>
            <a:r>
              <a:rPr lang="en-US" sz="2531" b="true">
                <a:solidFill>
                  <a:srgbClr val="FFFFFF"/>
                </a:solidFill>
                <a:latin typeface="Be Vietnam Ultra-Bold"/>
                <a:ea typeface="Be Vietnam Ultra-Bold"/>
                <a:cs typeface="Be Vietnam Ultra-Bold"/>
                <a:sym typeface="Be Vietnam Ultra-Bold"/>
              </a:rPr>
              <a:t> FOREIGN KEY (MAMH) REFERENCES MONHOC(MAMH)</a:t>
            </a:r>
          </a:p>
          <a:p>
            <a:pPr algn="l">
              <a:lnSpc>
                <a:spcPts val="3544"/>
              </a:lnSpc>
            </a:pPr>
            <a:r>
              <a:rPr lang="en-US" sz="2531" b="true">
                <a:solidFill>
                  <a:srgbClr val="FFFFFF"/>
                </a:solidFill>
                <a:latin typeface="Be Vietnam Ultra-Bold"/>
                <a:ea typeface="Be Vietnam Ultra-Bold"/>
                <a:cs typeface="Be Vietnam Ultra-Bold"/>
                <a:sym typeface="Be Vietnam Ultra-Bold"/>
              </a:rPr>
              <a:t>)</a:t>
            </a:r>
          </a:p>
          <a:p>
            <a:pPr algn="l">
              <a:lnSpc>
                <a:spcPts val="3544"/>
              </a:lnSpc>
            </a:pPr>
          </a:p>
        </p:txBody>
      </p:sp>
      <p:sp>
        <p:nvSpPr>
          <p:cNvPr name="Freeform 9" id="9"/>
          <p:cNvSpPr/>
          <p:nvPr/>
        </p:nvSpPr>
        <p:spPr>
          <a:xfrm flipH="false" flipV="false" rot="0">
            <a:off x="-801139" y="8731445"/>
            <a:ext cx="6223666" cy="2224960"/>
          </a:xfrm>
          <a:custGeom>
            <a:avLst/>
            <a:gdLst/>
            <a:ahLst/>
            <a:cxnLst/>
            <a:rect r="r" b="b" t="t" l="l"/>
            <a:pathLst>
              <a:path h="2224960" w="6223666">
                <a:moveTo>
                  <a:pt x="0" y="0"/>
                </a:moveTo>
                <a:lnTo>
                  <a:pt x="6223666" y="0"/>
                </a:lnTo>
                <a:lnTo>
                  <a:pt x="6223666" y="2224960"/>
                </a:lnTo>
                <a:lnTo>
                  <a:pt x="0" y="2224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0" id="10"/>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1" id="11"/>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2" id="12"/>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8">
              <a:extLst>
                <a:ext uri="{96DAC541-7B7A-43D3-8B79-37D633B846F1}">
                  <asvg:svgBlip xmlns:asvg="http://schemas.microsoft.com/office/drawing/2016/SVG/main" r:embed="rId9"/>
                </a:ext>
              </a:extLst>
            </a:blip>
            <a:stretch>
              <a:fillRect l="0" t="-84033" r="0" b="-83628"/>
            </a:stretch>
          </a:blipFill>
          <a:ln cap="sq">
            <a:noFill/>
            <a:prstDash val="solid"/>
            <a:miter/>
          </a:ln>
        </p:spPr>
      </p:sp>
      <p:sp>
        <p:nvSpPr>
          <p:cNvPr name="Freeform 13" id="13"/>
          <p:cNvSpPr/>
          <p:nvPr/>
        </p:nvSpPr>
        <p:spPr>
          <a:xfrm flipH="false" flipV="false" rot="0">
            <a:off x="17509476" y="1733376"/>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4" id="14"/>
          <p:cNvSpPr/>
          <p:nvPr/>
        </p:nvSpPr>
        <p:spPr>
          <a:xfrm flipH="false" flipV="false" rot="1803830">
            <a:off x="6223247" y="1369094"/>
            <a:ext cx="1681895" cy="1202555"/>
          </a:xfrm>
          <a:custGeom>
            <a:avLst/>
            <a:gdLst/>
            <a:ahLst/>
            <a:cxnLst/>
            <a:rect r="r" b="b" t="t" l="l"/>
            <a:pathLst>
              <a:path h="1202555" w="1681895">
                <a:moveTo>
                  <a:pt x="0" y="0"/>
                </a:moveTo>
                <a:lnTo>
                  <a:pt x="1681894" y="0"/>
                </a:lnTo>
                <a:lnTo>
                  <a:pt x="1681894" y="1202554"/>
                </a:lnTo>
                <a:lnTo>
                  <a:pt x="0" y="120255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93840" y="2528913"/>
            <a:ext cx="3720055" cy="1657519"/>
          </a:xfrm>
          <a:prstGeom prst="rect">
            <a:avLst/>
          </a:prstGeom>
        </p:spPr>
        <p:txBody>
          <a:bodyPr anchor="t" rtlCol="false" tIns="0" lIns="0" bIns="0" rIns="0">
            <a:spAutoFit/>
          </a:bodyPr>
          <a:lstStyle/>
          <a:p>
            <a:pPr algn="l" marL="0" indent="0" lvl="0">
              <a:lnSpc>
                <a:spcPts val="13529"/>
              </a:lnSpc>
              <a:spcBef>
                <a:spcPct val="0"/>
              </a:spcBef>
            </a:pPr>
            <a:r>
              <a:rPr lang="en-US" b="true" sz="9663">
                <a:solidFill>
                  <a:srgbClr val="1B1C54"/>
                </a:solidFill>
                <a:latin typeface="Be Vietnam Ultra-Bold"/>
                <a:ea typeface="Be Vietnam Ultra-Bold"/>
                <a:cs typeface="Be Vietnam Ultra-Bold"/>
                <a:sym typeface="Be Vietnam Ultra-Bold"/>
              </a:rPr>
              <a:t>Câu</a:t>
            </a:r>
            <a:r>
              <a:rPr lang="en-US" b="true" sz="9663">
                <a:solidFill>
                  <a:srgbClr val="1B1C54"/>
                </a:solidFill>
                <a:latin typeface="Be Vietnam Ultra-Bold"/>
                <a:ea typeface="Be Vietnam Ultra-Bold"/>
                <a:cs typeface="Be Vietnam Ultra-Bold"/>
                <a:sym typeface="Be Vietnam Ultra-Bold"/>
              </a:rPr>
              <a:t> 3</a:t>
            </a:r>
          </a:p>
        </p:txBody>
      </p:sp>
      <p:sp>
        <p:nvSpPr>
          <p:cNvPr name="TextBox 3" id="3"/>
          <p:cNvSpPr txBox="true"/>
          <p:nvPr/>
        </p:nvSpPr>
        <p:spPr>
          <a:xfrm rot="0">
            <a:off x="313614" y="4689812"/>
            <a:ext cx="7779611" cy="1412469"/>
          </a:xfrm>
          <a:prstGeom prst="rect">
            <a:avLst/>
          </a:prstGeom>
        </p:spPr>
        <p:txBody>
          <a:bodyPr anchor="t" rtlCol="false" tIns="0" lIns="0" bIns="0" rIns="0">
            <a:spAutoFit/>
          </a:bodyPr>
          <a:lstStyle/>
          <a:p>
            <a:pPr algn="l" marL="0" indent="0" lvl="0">
              <a:lnSpc>
                <a:spcPts val="11532"/>
              </a:lnSpc>
              <a:spcBef>
                <a:spcPct val="0"/>
              </a:spcBef>
            </a:pPr>
            <a:r>
              <a:rPr lang="en-US" b="true" sz="8237">
                <a:solidFill>
                  <a:srgbClr val="1B1C54"/>
                </a:solidFill>
                <a:latin typeface="Be Vietnam Ultra-Bold"/>
                <a:ea typeface="Be Vietnam Ultra-Bold"/>
                <a:cs typeface="Be Vietnam Ultra-Bold"/>
                <a:sym typeface="Be Vietnam Ultra-Bold"/>
              </a:rPr>
              <a:t>Tạo DATABASE</a:t>
            </a:r>
          </a:p>
        </p:txBody>
      </p:sp>
      <p:grpSp>
        <p:nvGrpSpPr>
          <p:cNvPr name="Group 4" id="4"/>
          <p:cNvGrpSpPr/>
          <p:nvPr/>
        </p:nvGrpSpPr>
        <p:grpSpPr>
          <a:xfrm rot="0">
            <a:off x="8560469" y="1335891"/>
            <a:ext cx="8698831" cy="7922409"/>
            <a:chOff x="0" y="0"/>
            <a:chExt cx="1807931" cy="1646563"/>
          </a:xfrm>
        </p:grpSpPr>
        <p:sp>
          <p:nvSpPr>
            <p:cNvPr name="Freeform 5" id="5"/>
            <p:cNvSpPr/>
            <p:nvPr/>
          </p:nvSpPr>
          <p:spPr>
            <a:xfrm flipH="false" flipV="false" rot="0">
              <a:off x="0" y="0"/>
              <a:ext cx="1807931" cy="1646563"/>
            </a:xfrm>
            <a:custGeom>
              <a:avLst/>
              <a:gdLst/>
              <a:ahLst/>
              <a:cxnLst/>
              <a:rect r="r" b="b" t="t" l="l"/>
              <a:pathLst>
                <a:path h="1646563" w="1807931">
                  <a:moveTo>
                    <a:pt x="30260" y="0"/>
                  </a:moveTo>
                  <a:lnTo>
                    <a:pt x="1777672" y="0"/>
                  </a:lnTo>
                  <a:cubicBezTo>
                    <a:pt x="1794383" y="0"/>
                    <a:pt x="1807931" y="13548"/>
                    <a:pt x="1807931" y="30260"/>
                  </a:cubicBezTo>
                  <a:lnTo>
                    <a:pt x="1807931" y="1616303"/>
                  </a:lnTo>
                  <a:cubicBezTo>
                    <a:pt x="1807931" y="1624328"/>
                    <a:pt x="1804743" y="1632025"/>
                    <a:pt x="1799068" y="1637700"/>
                  </a:cubicBezTo>
                  <a:cubicBezTo>
                    <a:pt x="1793394" y="1643375"/>
                    <a:pt x="1785697" y="1646563"/>
                    <a:pt x="1777672" y="1646563"/>
                  </a:cubicBezTo>
                  <a:lnTo>
                    <a:pt x="30260" y="1646563"/>
                  </a:lnTo>
                  <a:cubicBezTo>
                    <a:pt x="13548" y="1646563"/>
                    <a:pt x="0" y="1633015"/>
                    <a:pt x="0" y="1616303"/>
                  </a:cubicBezTo>
                  <a:lnTo>
                    <a:pt x="0" y="30260"/>
                  </a:lnTo>
                  <a:cubicBezTo>
                    <a:pt x="0" y="22234"/>
                    <a:pt x="3188" y="14538"/>
                    <a:pt x="8863" y="8863"/>
                  </a:cubicBezTo>
                  <a:cubicBezTo>
                    <a:pt x="14538" y="3188"/>
                    <a:pt x="22234" y="0"/>
                    <a:pt x="30260" y="0"/>
                  </a:cubicBezTo>
                  <a:close/>
                </a:path>
              </a:pathLst>
            </a:custGeom>
            <a:solidFill>
              <a:srgbClr val="004AAD"/>
            </a:solidFill>
          </p:spPr>
        </p:sp>
        <p:sp>
          <p:nvSpPr>
            <p:cNvPr name="TextBox 6" id="6"/>
            <p:cNvSpPr txBox="true"/>
            <p:nvPr/>
          </p:nvSpPr>
          <p:spPr>
            <a:xfrm>
              <a:off x="0" y="-47625"/>
              <a:ext cx="1807931" cy="1694188"/>
            </a:xfrm>
            <a:prstGeom prst="rect">
              <a:avLst/>
            </a:prstGeom>
          </p:spPr>
          <p:txBody>
            <a:bodyPr anchor="ctr" rtlCol="false" tIns="64375" lIns="64375" bIns="64375" rIns="64375"/>
            <a:lstStyle/>
            <a:p>
              <a:pPr algn="ctr">
                <a:lnSpc>
                  <a:spcPts val="3360"/>
                </a:lnSpc>
              </a:pPr>
            </a:p>
          </p:txBody>
        </p:sp>
      </p:grpSp>
      <p:sp>
        <p:nvSpPr>
          <p:cNvPr name="TextBox 7" id="7"/>
          <p:cNvSpPr txBox="true"/>
          <p:nvPr/>
        </p:nvSpPr>
        <p:spPr>
          <a:xfrm rot="0">
            <a:off x="11129082" y="1451422"/>
            <a:ext cx="3561604" cy="933122"/>
          </a:xfrm>
          <a:prstGeom prst="rect">
            <a:avLst/>
          </a:prstGeom>
        </p:spPr>
        <p:txBody>
          <a:bodyPr anchor="t" rtlCol="false" tIns="0" lIns="0" bIns="0" rIns="0">
            <a:spAutoFit/>
          </a:bodyPr>
          <a:lstStyle/>
          <a:p>
            <a:pPr algn="l" marL="0" indent="0" lvl="0">
              <a:lnSpc>
                <a:spcPts val="7639"/>
              </a:lnSpc>
              <a:spcBef>
                <a:spcPct val="0"/>
              </a:spcBef>
            </a:pPr>
            <a:r>
              <a:rPr lang="en-US" b="true" sz="5456">
                <a:solidFill>
                  <a:srgbClr val="FFFFFF"/>
                </a:solidFill>
                <a:latin typeface="Be Vietnam Ultra-Bold"/>
                <a:ea typeface="Be Vietnam Ultra-Bold"/>
                <a:cs typeface="Be Vietnam Ultra-Bold"/>
                <a:sym typeface="Be Vietnam Ultra-Bold"/>
              </a:rPr>
              <a:t>Tạo Bảng</a:t>
            </a:r>
          </a:p>
        </p:txBody>
      </p:sp>
      <p:sp>
        <p:nvSpPr>
          <p:cNvPr name="TextBox 8" id="8"/>
          <p:cNvSpPr txBox="true"/>
          <p:nvPr/>
        </p:nvSpPr>
        <p:spPr>
          <a:xfrm rot="0">
            <a:off x="8937011" y="2671788"/>
            <a:ext cx="7945748" cy="4469323"/>
          </a:xfrm>
          <a:prstGeom prst="rect">
            <a:avLst/>
          </a:prstGeom>
        </p:spPr>
        <p:txBody>
          <a:bodyPr anchor="t" rtlCol="false" tIns="0" lIns="0" bIns="0" rIns="0">
            <a:spAutoFit/>
          </a:bodyPr>
          <a:lstStyle/>
          <a:p>
            <a:pPr algn="l">
              <a:lnSpc>
                <a:spcPts val="3544"/>
              </a:lnSpc>
            </a:pPr>
            <a:r>
              <a:rPr lang="en-US" sz="2531" b="true">
                <a:solidFill>
                  <a:srgbClr val="FFFFFF"/>
                </a:solidFill>
                <a:latin typeface="Be Vietnam Ultra-Bold"/>
                <a:ea typeface="Be Vietnam Ultra-Bold"/>
                <a:cs typeface="Be Vietnam Ultra-Bold"/>
                <a:sym typeface="Be Vietnam Ultra-Bold"/>
              </a:rPr>
              <a:t>CREATE TABLE BIENLAI (</a:t>
            </a:r>
          </a:p>
          <a:p>
            <a:pPr algn="l">
              <a:lnSpc>
                <a:spcPts val="3544"/>
              </a:lnSpc>
            </a:pPr>
            <a:r>
              <a:rPr lang="en-US" sz="2531" b="true">
                <a:solidFill>
                  <a:srgbClr val="FFFFFF"/>
                </a:solidFill>
                <a:latin typeface="Be Vietnam Ultra-Bold"/>
                <a:ea typeface="Be Vietnam Ultra-Bold"/>
                <a:cs typeface="Be Vietnam Ultra-Bold"/>
                <a:sym typeface="Be Vietnam Ultra-Bold"/>
              </a:rPr>
              <a:t>   MABL VARCHAR(10) PRIMARY KEY,</a:t>
            </a:r>
          </a:p>
          <a:p>
            <a:pPr algn="l">
              <a:lnSpc>
                <a:spcPts val="3544"/>
              </a:lnSpc>
            </a:pPr>
            <a:r>
              <a:rPr lang="en-US" sz="2531" b="true">
                <a:solidFill>
                  <a:srgbClr val="FFFFFF"/>
                </a:solidFill>
                <a:latin typeface="Be Vietnam Ultra-Bold"/>
                <a:ea typeface="Be Vietnam Ultra-Bold"/>
                <a:cs typeface="Be Vietnam Ultra-Bold"/>
                <a:sym typeface="Be Vietnam Ultra-Bold"/>
              </a:rPr>
              <a:t>   MAHV VARCHAR(20),</a:t>
            </a:r>
          </a:p>
          <a:p>
            <a:pPr algn="l">
              <a:lnSpc>
                <a:spcPts val="3544"/>
              </a:lnSpc>
            </a:pPr>
            <a:r>
              <a:rPr lang="en-US" sz="2531" b="true">
                <a:solidFill>
                  <a:srgbClr val="FFFFFF"/>
                </a:solidFill>
                <a:latin typeface="Be Vietnam Ultra-Bold"/>
                <a:ea typeface="Be Vietnam Ultra-Bold"/>
                <a:cs typeface="Be Vietnam Ultra-Bold"/>
                <a:sym typeface="Be Vietnam Ultra-Bold"/>
              </a:rPr>
              <a:t>   NGAYDONGTIEN DATE,</a:t>
            </a:r>
          </a:p>
          <a:p>
            <a:pPr algn="l">
              <a:lnSpc>
                <a:spcPts val="3544"/>
              </a:lnSpc>
            </a:pPr>
            <a:r>
              <a:rPr lang="en-US" sz="2531" b="true">
                <a:solidFill>
                  <a:srgbClr val="FFFFFF"/>
                </a:solidFill>
                <a:latin typeface="Be Vietnam Ultra-Bold"/>
                <a:ea typeface="Be Vietnam Ultra-Bold"/>
                <a:cs typeface="Be Vietnam Ultra-Bold"/>
                <a:sym typeface="Be Vietnam Ultra-Bold"/>
              </a:rPr>
              <a:t>   HOCPHI DECIMAL(10, 2),</a:t>
            </a:r>
          </a:p>
          <a:p>
            <a:pPr algn="l">
              <a:lnSpc>
                <a:spcPts val="3544"/>
              </a:lnSpc>
            </a:pPr>
            <a:r>
              <a:rPr lang="en-US" sz="2531" b="true">
                <a:solidFill>
                  <a:srgbClr val="FFFFFF"/>
                </a:solidFill>
                <a:latin typeface="Be Vietnam Ultra-Bold"/>
                <a:ea typeface="Be Vietnam Ultra-Bold"/>
                <a:cs typeface="Be Vietnam Ultra-Bold"/>
                <a:sym typeface="Be Vietnam Ultra-Bold"/>
              </a:rPr>
              <a:t>   FOREIGN KEY (MAHV) REFERENCES HOCVIEN(MAHV)</a:t>
            </a:r>
          </a:p>
          <a:p>
            <a:pPr algn="l">
              <a:lnSpc>
                <a:spcPts val="3544"/>
              </a:lnSpc>
            </a:pPr>
            <a:r>
              <a:rPr lang="en-US" sz="2531" b="true">
                <a:solidFill>
                  <a:srgbClr val="FFFFFF"/>
                </a:solidFill>
                <a:latin typeface="Be Vietnam Ultra-Bold"/>
                <a:ea typeface="Be Vietnam Ultra-Bold"/>
                <a:cs typeface="Be Vietnam Ultra-Bold"/>
                <a:sym typeface="Be Vietnam Ultra-Bold"/>
              </a:rPr>
              <a:t>)</a:t>
            </a:r>
          </a:p>
          <a:p>
            <a:pPr algn="l">
              <a:lnSpc>
                <a:spcPts val="3544"/>
              </a:lnSpc>
            </a:pPr>
          </a:p>
          <a:p>
            <a:pPr algn="l">
              <a:lnSpc>
                <a:spcPts val="3544"/>
              </a:lnSpc>
            </a:pPr>
          </a:p>
        </p:txBody>
      </p:sp>
      <p:sp>
        <p:nvSpPr>
          <p:cNvPr name="Freeform 9" id="9"/>
          <p:cNvSpPr/>
          <p:nvPr/>
        </p:nvSpPr>
        <p:spPr>
          <a:xfrm flipH="false" flipV="false" rot="0">
            <a:off x="-801139" y="8731445"/>
            <a:ext cx="6223666" cy="2224960"/>
          </a:xfrm>
          <a:custGeom>
            <a:avLst/>
            <a:gdLst/>
            <a:ahLst/>
            <a:cxnLst/>
            <a:rect r="r" b="b" t="t" l="l"/>
            <a:pathLst>
              <a:path h="2224960" w="6223666">
                <a:moveTo>
                  <a:pt x="0" y="0"/>
                </a:moveTo>
                <a:lnTo>
                  <a:pt x="6223666" y="0"/>
                </a:lnTo>
                <a:lnTo>
                  <a:pt x="6223666" y="2224960"/>
                </a:lnTo>
                <a:lnTo>
                  <a:pt x="0" y="2224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0" id="10"/>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1" id="11"/>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2" id="12"/>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8">
              <a:extLst>
                <a:ext uri="{96DAC541-7B7A-43D3-8B79-37D633B846F1}">
                  <asvg:svgBlip xmlns:asvg="http://schemas.microsoft.com/office/drawing/2016/SVG/main" r:embed="rId9"/>
                </a:ext>
              </a:extLst>
            </a:blip>
            <a:stretch>
              <a:fillRect l="0" t="-84033" r="0" b="-83628"/>
            </a:stretch>
          </a:blipFill>
          <a:ln cap="sq">
            <a:noFill/>
            <a:prstDash val="solid"/>
            <a:miter/>
          </a:ln>
        </p:spPr>
      </p:sp>
      <p:sp>
        <p:nvSpPr>
          <p:cNvPr name="Freeform 13" id="13"/>
          <p:cNvSpPr/>
          <p:nvPr/>
        </p:nvSpPr>
        <p:spPr>
          <a:xfrm flipH="false" flipV="false" rot="0">
            <a:off x="17509476" y="1733376"/>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4" id="14"/>
          <p:cNvSpPr/>
          <p:nvPr/>
        </p:nvSpPr>
        <p:spPr>
          <a:xfrm flipH="false" flipV="false" rot="1803830">
            <a:off x="6223247" y="1369094"/>
            <a:ext cx="1681895" cy="1202555"/>
          </a:xfrm>
          <a:custGeom>
            <a:avLst/>
            <a:gdLst/>
            <a:ahLst/>
            <a:cxnLst/>
            <a:rect r="r" b="b" t="t" l="l"/>
            <a:pathLst>
              <a:path h="1202555" w="1681895">
                <a:moveTo>
                  <a:pt x="0" y="0"/>
                </a:moveTo>
                <a:lnTo>
                  <a:pt x="1681894" y="0"/>
                </a:lnTo>
                <a:lnTo>
                  <a:pt x="1681894" y="1202554"/>
                </a:lnTo>
                <a:lnTo>
                  <a:pt x="0" y="120255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93840" y="2528913"/>
            <a:ext cx="3720055" cy="1657519"/>
          </a:xfrm>
          <a:prstGeom prst="rect">
            <a:avLst/>
          </a:prstGeom>
        </p:spPr>
        <p:txBody>
          <a:bodyPr anchor="t" rtlCol="false" tIns="0" lIns="0" bIns="0" rIns="0">
            <a:spAutoFit/>
          </a:bodyPr>
          <a:lstStyle/>
          <a:p>
            <a:pPr algn="l" marL="0" indent="0" lvl="0">
              <a:lnSpc>
                <a:spcPts val="13529"/>
              </a:lnSpc>
              <a:spcBef>
                <a:spcPct val="0"/>
              </a:spcBef>
            </a:pPr>
            <a:r>
              <a:rPr lang="en-US" b="true" sz="9663">
                <a:solidFill>
                  <a:srgbClr val="1B1C54"/>
                </a:solidFill>
                <a:latin typeface="Be Vietnam Ultra-Bold"/>
                <a:ea typeface="Be Vietnam Ultra-Bold"/>
                <a:cs typeface="Be Vietnam Ultra-Bold"/>
                <a:sym typeface="Be Vietnam Ultra-Bold"/>
              </a:rPr>
              <a:t>Câu</a:t>
            </a:r>
            <a:r>
              <a:rPr lang="en-US" b="true" sz="9663">
                <a:solidFill>
                  <a:srgbClr val="1B1C54"/>
                </a:solidFill>
                <a:latin typeface="Be Vietnam Ultra-Bold"/>
                <a:ea typeface="Be Vietnam Ultra-Bold"/>
                <a:cs typeface="Be Vietnam Ultra-Bold"/>
                <a:sym typeface="Be Vietnam Ultra-Bold"/>
              </a:rPr>
              <a:t> 3</a:t>
            </a:r>
          </a:p>
        </p:txBody>
      </p:sp>
      <p:sp>
        <p:nvSpPr>
          <p:cNvPr name="TextBox 3" id="3"/>
          <p:cNvSpPr txBox="true"/>
          <p:nvPr/>
        </p:nvSpPr>
        <p:spPr>
          <a:xfrm rot="0">
            <a:off x="313614" y="4689812"/>
            <a:ext cx="7779611" cy="1412469"/>
          </a:xfrm>
          <a:prstGeom prst="rect">
            <a:avLst/>
          </a:prstGeom>
        </p:spPr>
        <p:txBody>
          <a:bodyPr anchor="t" rtlCol="false" tIns="0" lIns="0" bIns="0" rIns="0">
            <a:spAutoFit/>
          </a:bodyPr>
          <a:lstStyle/>
          <a:p>
            <a:pPr algn="l" marL="0" indent="0" lvl="0">
              <a:lnSpc>
                <a:spcPts val="11532"/>
              </a:lnSpc>
              <a:spcBef>
                <a:spcPct val="0"/>
              </a:spcBef>
            </a:pPr>
            <a:r>
              <a:rPr lang="en-US" b="true" sz="8237">
                <a:solidFill>
                  <a:srgbClr val="1B1C54"/>
                </a:solidFill>
                <a:latin typeface="Be Vietnam Ultra-Bold"/>
                <a:ea typeface="Be Vietnam Ultra-Bold"/>
                <a:cs typeface="Be Vietnam Ultra-Bold"/>
                <a:sym typeface="Be Vietnam Ultra-Bold"/>
              </a:rPr>
              <a:t>Tạo DATABASE</a:t>
            </a:r>
          </a:p>
        </p:txBody>
      </p:sp>
      <p:grpSp>
        <p:nvGrpSpPr>
          <p:cNvPr name="Group 4" id="4"/>
          <p:cNvGrpSpPr/>
          <p:nvPr/>
        </p:nvGrpSpPr>
        <p:grpSpPr>
          <a:xfrm rot="0">
            <a:off x="8560469" y="1335891"/>
            <a:ext cx="8698831" cy="7922409"/>
            <a:chOff x="0" y="0"/>
            <a:chExt cx="1807931" cy="1646563"/>
          </a:xfrm>
        </p:grpSpPr>
        <p:sp>
          <p:nvSpPr>
            <p:cNvPr name="Freeform 5" id="5"/>
            <p:cNvSpPr/>
            <p:nvPr/>
          </p:nvSpPr>
          <p:spPr>
            <a:xfrm flipH="false" flipV="false" rot="0">
              <a:off x="0" y="0"/>
              <a:ext cx="1807931" cy="1646563"/>
            </a:xfrm>
            <a:custGeom>
              <a:avLst/>
              <a:gdLst/>
              <a:ahLst/>
              <a:cxnLst/>
              <a:rect r="r" b="b" t="t" l="l"/>
              <a:pathLst>
                <a:path h="1646563" w="1807931">
                  <a:moveTo>
                    <a:pt x="30260" y="0"/>
                  </a:moveTo>
                  <a:lnTo>
                    <a:pt x="1777672" y="0"/>
                  </a:lnTo>
                  <a:cubicBezTo>
                    <a:pt x="1794383" y="0"/>
                    <a:pt x="1807931" y="13548"/>
                    <a:pt x="1807931" y="30260"/>
                  </a:cubicBezTo>
                  <a:lnTo>
                    <a:pt x="1807931" y="1616303"/>
                  </a:lnTo>
                  <a:cubicBezTo>
                    <a:pt x="1807931" y="1624328"/>
                    <a:pt x="1804743" y="1632025"/>
                    <a:pt x="1799068" y="1637700"/>
                  </a:cubicBezTo>
                  <a:cubicBezTo>
                    <a:pt x="1793394" y="1643375"/>
                    <a:pt x="1785697" y="1646563"/>
                    <a:pt x="1777672" y="1646563"/>
                  </a:cubicBezTo>
                  <a:lnTo>
                    <a:pt x="30260" y="1646563"/>
                  </a:lnTo>
                  <a:cubicBezTo>
                    <a:pt x="13548" y="1646563"/>
                    <a:pt x="0" y="1633015"/>
                    <a:pt x="0" y="1616303"/>
                  </a:cubicBezTo>
                  <a:lnTo>
                    <a:pt x="0" y="30260"/>
                  </a:lnTo>
                  <a:cubicBezTo>
                    <a:pt x="0" y="22234"/>
                    <a:pt x="3188" y="14538"/>
                    <a:pt x="8863" y="8863"/>
                  </a:cubicBezTo>
                  <a:cubicBezTo>
                    <a:pt x="14538" y="3188"/>
                    <a:pt x="22234" y="0"/>
                    <a:pt x="30260" y="0"/>
                  </a:cubicBezTo>
                  <a:close/>
                </a:path>
              </a:pathLst>
            </a:custGeom>
            <a:solidFill>
              <a:srgbClr val="004AAD"/>
            </a:solidFill>
          </p:spPr>
        </p:sp>
        <p:sp>
          <p:nvSpPr>
            <p:cNvPr name="TextBox 6" id="6"/>
            <p:cNvSpPr txBox="true"/>
            <p:nvPr/>
          </p:nvSpPr>
          <p:spPr>
            <a:xfrm>
              <a:off x="0" y="-47625"/>
              <a:ext cx="1807931" cy="1694188"/>
            </a:xfrm>
            <a:prstGeom prst="rect">
              <a:avLst/>
            </a:prstGeom>
          </p:spPr>
          <p:txBody>
            <a:bodyPr anchor="ctr" rtlCol="false" tIns="64375" lIns="64375" bIns="64375" rIns="64375"/>
            <a:lstStyle/>
            <a:p>
              <a:pPr algn="ctr">
                <a:lnSpc>
                  <a:spcPts val="3360"/>
                </a:lnSpc>
              </a:pPr>
            </a:p>
          </p:txBody>
        </p:sp>
      </p:grpSp>
      <p:sp>
        <p:nvSpPr>
          <p:cNvPr name="TextBox 7" id="7"/>
          <p:cNvSpPr txBox="true"/>
          <p:nvPr/>
        </p:nvSpPr>
        <p:spPr>
          <a:xfrm rot="0">
            <a:off x="11129082" y="1451422"/>
            <a:ext cx="5137496" cy="933122"/>
          </a:xfrm>
          <a:prstGeom prst="rect">
            <a:avLst/>
          </a:prstGeom>
        </p:spPr>
        <p:txBody>
          <a:bodyPr anchor="t" rtlCol="false" tIns="0" lIns="0" bIns="0" rIns="0">
            <a:spAutoFit/>
          </a:bodyPr>
          <a:lstStyle/>
          <a:p>
            <a:pPr algn="l" marL="0" indent="0" lvl="0">
              <a:lnSpc>
                <a:spcPts val="7639"/>
              </a:lnSpc>
              <a:spcBef>
                <a:spcPct val="0"/>
              </a:spcBef>
            </a:pPr>
            <a:r>
              <a:rPr lang="en-US" b="true" sz="5456">
                <a:solidFill>
                  <a:srgbClr val="FFFFFF"/>
                </a:solidFill>
                <a:latin typeface="Be Vietnam Ultra-Bold"/>
                <a:ea typeface="Be Vietnam Ultra-Bold"/>
                <a:cs typeface="Be Vietnam Ultra-Bold"/>
                <a:sym typeface="Be Vietnam Ultra-Bold"/>
              </a:rPr>
              <a:t>Dữ liệu mẫu</a:t>
            </a:r>
          </a:p>
        </p:txBody>
      </p:sp>
      <p:sp>
        <p:nvSpPr>
          <p:cNvPr name="TextBox 8" id="8"/>
          <p:cNvSpPr txBox="true"/>
          <p:nvPr/>
        </p:nvSpPr>
        <p:spPr>
          <a:xfrm rot="0">
            <a:off x="8937011" y="2403047"/>
            <a:ext cx="8073738" cy="2356773"/>
          </a:xfrm>
          <a:prstGeom prst="rect">
            <a:avLst/>
          </a:prstGeom>
        </p:spPr>
        <p:txBody>
          <a:bodyPr anchor="t" rtlCol="false" tIns="0" lIns="0" bIns="0" rIns="0">
            <a:spAutoFit/>
          </a:bodyPr>
          <a:lstStyle/>
          <a:p>
            <a:pPr algn="l">
              <a:lnSpc>
                <a:spcPts val="2331"/>
              </a:lnSpc>
            </a:pPr>
            <a:r>
              <a:rPr lang="en-US" sz="1665" b="true">
                <a:solidFill>
                  <a:srgbClr val="FFFFFF"/>
                </a:solidFill>
                <a:latin typeface="Be Vietnam Ultra-Bold"/>
                <a:ea typeface="Be Vietnam Ultra-Bold"/>
                <a:cs typeface="Be Vietnam Ultra-Bold"/>
                <a:sym typeface="Be Vietnam Ultra-Bold"/>
              </a:rPr>
              <a:t>INSERT INTO LOP (MALOP,TENLOP,THOIKHOABIEU,NGAYKHAIGIANG,HOCPHI,LOAILOP) VALUES</a:t>
            </a:r>
          </a:p>
          <a:p>
            <a:pPr algn="l">
              <a:lnSpc>
                <a:spcPts val="2331"/>
              </a:lnSpc>
            </a:pPr>
            <a:r>
              <a:rPr lang="en-US" sz="1665" b="true">
                <a:solidFill>
                  <a:srgbClr val="FFFFFF"/>
                </a:solidFill>
                <a:latin typeface="Be Vietnam Ultra-Bold"/>
                <a:ea typeface="Be Vietnam Ultra-Bold"/>
                <a:cs typeface="Be Vietnam Ultra-Bold"/>
                <a:sym typeface="Be Vietnam Ultra-Bold"/>
              </a:rPr>
              <a:t>('L001', 'Lớp Java cơ bản', 'T2-T4-T6', '2025-06-01', 2000000, 'ngắn hạn'),</a:t>
            </a:r>
          </a:p>
          <a:p>
            <a:pPr algn="l">
              <a:lnSpc>
                <a:spcPts val="2331"/>
              </a:lnSpc>
            </a:pPr>
            <a:r>
              <a:rPr lang="en-US" sz="1665" b="true">
                <a:solidFill>
                  <a:srgbClr val="FFFFFF"/>
                </a:solidFill>
                <a:latin typeface="Be Vietnam Ultra-Bold"/>
                <a:ea typeface="Be Vietnam Ultra-Bold"/>
                <a:cs typeface="Be Vietnam Ultra-Bold"/>
                <a:sym typeface="Be Vietnam Ultra-Bold"/>
              </a:rPr>
              <a:t>('L002', 'Lớp SQL nâng cao', 'T3-T5', '2025-06-05', 2500000, 'dài hạn'),</a:t>
            </a:r>
          </a:p>
          <a:p>
            <a:pPr algn="l">
              <a:lnSpc>
                <a:spcPts val="2331"/>
              </a:lnSpc>
            </a:pPr>
            <a:r>
              <a:rPr lang="en-US" sz="1665" b="true">
                <a:solidFill>
                  <a:srgbClr val="FFFFFF"/>
                </a:solidFill>
                <a:latin typeface="Be Vietnam Ultra-Bold"/>
                <a:ea typeface="Be Vietnam Ultra-Bold"/>
                <a:cs typeface="Be Vietnam Ultra-Bold"/>
                <a:sym typeface="Be Vietnam Ultra-Bold"/>
              </a:rPr>
              <a:t>('L003', 'Lớp Python', 'T2-T4', '2025-06-10', 2200000, 'ngắn hạn'),</a:t>
            </a:r>
          </a:p>
          <a:p>
            <a:pPr algn="l">
              <a:lnSpc>
                <a:spcPts val="2331"/>
              </a:lnSpc>
            </a:pPr>
            <a:r>
              <a:rPr lang="en-US" sz="1665" b="true">
                <a:solidFill>
                  <a:srgbClr val="FFFFFF"/>
                </a:solidFill>
                <a:latin typeface="Be Vietnam Ultra-Bold"/>
                <a:ea typeface="Be Vietnam Ultra-Bold"/>
                <a:cs typeface="Be Vietnam Ultra-Bold"/>
                <a:sym typeface="Be Vietnam Ultra-Bold"/>
              </a:rPr>
              <a:t>('L004', 'Lớp C#', 'T7-CN', '2025-06-15', 2300000, 'dài hạn'),</a:t>
            </a:r>
          </a:p>
          <a:p>
            <a:pPr algn="l">
              <a:lnSpc>
                <a:spcPts val="2331"/>
              </a:lnSpc>
            </a:pPr>
            <a:r>
              <a:rPr lang="en-US" sz="1665" b="true">
                <a:solidFill>
                  <a:srgbClr val="FFFFFF"/>
                </a:solidFill>
                <a:latin typeface="Be Vietnam Ultra-Bold"/>
                <a:ea typeface="Be Vietnam Ultra-Bold"/>
                <a:cs typeface="Be Vietnam Ultra-Bold"/>
                <a:sym typeface="Be Vietnam Ultra-Bold"/>
              </a:rPr>
              <a:t>('L005', 'Lớp HTML/CSS', 'T2-T5', '2025-06-20', 1800000, 'ngắn hạn')</a:t>
            </a:r>
          </a:p>
          <a:p>
            <a:pPr algn="l">
              <a:lnSpc>
                <a:spcPts val="2331"/>
              </a:lnSpc>
            </a:pPr>
          </a:p>
        </p:txBody>
      </p:sp>
      <p:sp>
        <p:nvSpPr>
          <p:cNvPr name="TextBox 9" id="9"/>
          <p:cNvSpPr txBox="true"/>
          <p:nvPr/>
        </p:nvSpPr>
        <p:spPr>
          <a:xfrm rot="0">
            <a:off x="8937011" y="4645674"/>
            <a:ext cx="7329567" cy="3537261"/>
          </a:xfrm>
          <a:prstGeom prst="rect">
            <a:avLst/>
          </a:prstGeom>
        </p:spPr>
        <p:txBody>
          <a:bodyPr anchor="t" rtlCol="false" tIns="0" lIns="0" bIns="0" rIns="0">
            <a:spAutoFit/>
          </a:bodyPr>
          <a:lstStyle/>
          <a:p>
            <a:pPr algn="l">
              <a:lnSpc>
                <a:spcPts val="2331"/>
              </a:lnSpc>
            </a:pPr>
            <a:r>
              <a:rPr lang="en-US" sz="1665" b="true">
                <a:solidFill>
                  <a:srgbClr val="FFFFFF"/>
                </a:solidFill>
                <a:latin typeface="Be Vietnam Ultra-Bold"/>
                <a:ea typeface="Be Vietnam Ultra-Bold"/>
                <a:cs typeface="Be Vietnam Ultra-Bold"/>
                <a:sym typeface="Be Vietnam Ultra-Bold"/>
              </a:rPr>
              <a:t>INSERT INTO HOCVIEN VALUES</a:t>
            </a:r>
          </a:p>
          <a:p>
            <a:pPr algn="l">
              <a:lnSpc>
                <a:spcPts val="2331"/>
              </a:lnSpc>
            </a:pPr>
            <a:r>
              <a:rPr lang="en-US" sz="1665" b="true">
                <a:solidFill>
                  <a:srgbClr val="FFFFFF"/>
                </a:solidFill>
                <a:latin typeface="Be Vietnam Ultra-Bold"/>
                <a:ea typeface="Be Vietnam Ultra-Bold"/>
                <a:cs typeface="Be Vietnam Ultra-Bold"/>
                <a:sym typeface="Be Vietnam Ultra-Bold"/>
              </a:rPr>
              <a:t>('HV01', 'Nguyễn Khang', '2005-08-16', 'Gia Lai', 'Nam', 'Sinh viên', 'L001'),</a:t>
            </a:r>
          </a:p>
          <a:p>
            <a:pPr algn="l">
              <a:lnSpc>
                <a:spcPts val="2331"/>
              </a:lnSpc>
            </a:pPr>
            <a:r>
              <a:rPr lang="en-US" sz="1665" b="true">
                <a:solidFill>
                  <a:srgbClr val="FFFFFF"/>
                </a:solidFill>
                <a:latin typeface="Be Vietnam Ultra-Bold"/>
                <a:ea typeface="Be Vietnam Ultra-Bold"/>
                <a:cs typeface="Be Vietnam Ultra-Bold"/>
                <a:sym typeface="Be Vietnam Ultra-Bold"/>
              </a:rPr>
              <a:t>('HV02', 'Nguyễn Thị Quỳnh Hương', '2005-08-29', 'Hà Nội', 'Nữ', 'Nhân viên IT', 'L002'),</a:t>
            </a:r>
          </a:p>
          <a:p>
            <a:pPr algn="l">
              <a:lnSpc>
                <a:spcPts val="2331"/>
              </a:lnSpc>
            </a:pPr>
            <a:r>
              <a:rPr lang="en-US" sz="1665" b="true">
                <a:solidFill>
                  <a:srgbClr val="FFFFFF"/>
                </a:solidFill>
                <a:latin typeface="Be Vietnam Ultra-Bold"/>
                <a:ea typeface="Be Vietnam Ultra-Bold"/>
                <a:cs typeface="Be Vietnam Ultra-Bold"/>
                <a:sym typeface="Be Vietnam Ultra-Bold"/>
              </a:rPr>
              <a:t>('HV03', 'Phạm Sỹ Nguyên', '2005-05-13', 'Nghệ An', 'Nam', 'Tự do', 'L003'),</a:t>
            </a:r>
          </a:p>
          <a:p>
            <a:pPr algn="l">
              <a:lnSpc>
                <a:spcPts val="2331"/>
              </a:lnSpc>
            </a:pPr>
            <a:r>
              <a:rPr lang="en-US" sz="1665" b="true">
                <a:solidFill>
                  <a:srgbClr val="FFFFFF"/>
                </a:solidFill>
                <a:latin typeface="Be Vietnam Ultra-Bold"/>
                <a:ea typeface="Be Vietnam Ultra-Bold"/>
                <a:cs typeface="Be Vietnam Ultra-Bold"/>
                <a:sym typeface="Be Vietnam Ultra-Bold"/>
              </a:rPr>
              <a:t>('HV04', 'Phùng Mai Anh', '2005-10-13', 'Thanh Hóa', 'Nữ', 'Sinh viên', 'L004'),</a:t>
            </a:r>
          </a:p>
          <a:p>
            <a:pPr algn="l">
              <a:lnSpc>
                <a:spcPts val="2331"/>
              </a:lnSpc>
            </a:pPr>
            <a:r>
              <a:rPr lang="en-US" sz="1665" b="true">
                <a:solidFill>
                  <a:srgbClr val="FFFFFF"/>
                </a:solidFill>
                <a:latin typeface="Be Vietnam Ultra-Bold"/>
                <a:ea typeface="Be Vietnam Ultra-Bold"/>
                <a:cs typeface="Be Vietnam Ultra-Bold"/>
                <a:sym typeface="Be Vietnam Ultra-Bold"/>
              </a:rPr>
              <a:t>('HV05', 'Nguyễn Xuân Hoan', '2005-02-03', 'Gia Lai', 'Nam', 'Giáo viên', 'L005');</a:t>
            </a:r>
          </a:p>
          <a:p>
            <a:pPr algn="l">
              <a:lnSpc>
                <a:spcPts val="2331"/>
              </a:lnSpc>
            </a:pPr>
          </a:p>
        </p:txBody>
      </p:sp>
      <p:sp>
        <p:nvSpPr>
          <p:cNvPr name="Freeform 10" id="10"/>
          <p:cNvSpPr/>
          <p:nvPr/>
        </p:nvSpPr>
        <p:spPr>
          <a:xfrm flipH="false" flipV="false" rot="0">
            <a:off x="-801139" y="8731445"/>
            <a:ext cx="6223666" cy="2224960"/>
          </a:xfrm>
          <a:custGeom>
            <a:avLst/>
            <a:gdLst/>
            <a:ahLst/>
            <a:cxnLst/>
            <a:rect r="r" b="b" t="t" l="l"/>
            <a:pathLst>
              <a:path h="2224960" w="6223666">
                <a:moveTo>
                  <a:pt x="0" y="0"/>
                </a:moveTo>
                <a:lnTo>
                  <a:pt x="6223666" y="0"/>
                </a:lnTo>
                <a:lnTo>
                  <a:pt x="6223666" y="2224960"/>
                </a:lnTo>
                <a:lnTo>
                  <a:pt x="0" y="2224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1" id="11"/>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2" id="12"/>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3" id="13"/>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8">
              <a:extLst>
                <a:ext uri="{96DAC541-7B7A-43D3-8B79-37D633B846F1}">
                  <asvg:svgBlip xmlns:asvg="http://schemas.microsoft.com/office/drawing/2016/SVG/main" r:embed="rId9"/>
                </a:ext>
              </a:extLst>
            </a:blip>
            <a:stretch>
              <a:fillRect l="0" t="-84033" r="0" b="-83628"/>
            </a:stretch>
          </a:blipFill>
          <a:ln cap="sq">
            <a:noFill/>
            <a:prstDash val="solid"/>
            <a:miter/>
          </a:ln>
        </p:spPr>
      </p:sp>
      <p:sp>
        <p:nvSpPr>
          <p:cNvPr name="Freeform 14" id="14"/>
          <p:cNvSpPr/>
          <p:nvPr/>
        </p:nvSpPr>
        <p:spPr>
          <a:xfrm flipH="false" flipV="false" rot="0">
            <a:off x="17509476" y="1733376"/>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1803830">
            <a:off x="6223247" y="1369094"/>
            <a:ext cx="1681895" cy="1202555"/>
          </a:xfrm>
          <a:custGeom>
            <a:avLst/>
            <a:gdLst/>
            <a:ahLst/>
            <a:cxnLst/>
            <a:rect r="r" b="b" t="t" l="l"/>
            <a:pathLst>
              <a:path h="1202555" w="1681895">
                <a:moveTo>
                  <a:pt x="0" y="0"/>
                </a:moveTo>
                <a:lnTo>
                  <a:pt x="1681894" y="0"/>
                </a:lnTo>
                <a:lnTo>
                  <a:pt x="1681894" y="1202554"/>
                </a:lnTo>
                <a:lnTo>
                  <a:pt x="0" y="120255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93840" y="2528913"/>
            <a:ext cx="3720055" cy="1657519"/>
          </a:xfrm>
          <a:prstGeom prst="rect">
            <a:avLst/>
          </a:prstGeom>
        </p:spPr>
        <p:txBody>
          <a:bodyPr anchor="t" rtlCol="false" tIns="0" lIns="0" bIns="0" rIns="0">
            <a:spAutoFit/>
          </a:bodyPr>
          <a:lstStyle/>
          <a:p>
            <a:pPr algn="l" marL="0" indent="0" lvl="0">
              <a:lnSpc>
                <a:spcPts val="13529"/>
              </a:lnSpc>
              <a:spcBef>
                <a:spcPct val="0"/>
              </a:spcBef>
            </a:pPr>
            <a:r>
              <a:rPr lang="en-US" b="true" sz="9663">
                <a:solidFill>
                  <a:srgbClr val="1B1C54"/>
                </a:solidFill>
                <a:latin typeface="Be Vietnam Ultra-Bold"/>
                <a:ea typeface="Be Vietnam Ultra-Bold"/>
                <a:cs typeface="Be Vietnam Ultra-Bold"/>
                <a:sym typeface="Be Vietnam Ultra-Bold"/>
              </a:rPr>
              <a:t>Câu</a:t>
            </a:r>
            <a:r>
              <a:rPr lang="en-US" b="true" sz="9663">
                <a:solidFill>
                  <a:srgbClr val="1B1C54"/>
                </a:solidFill>
                <a:latin typeface="Be Vietnam Ultra-Bold"/>
                <a:ea typeface="Be Vietnam Ultra-Bold"/>
                <a:cs typeface="Be Vietnam Ultra-Bold"/>
                <a:sym typeface="Be Vietnam Ultra-Bold"/>
              </a:rPr>
              <a:t> 3</a:t>
            </a:r>
          </a:p>
        </p:txBody>
      </p:sp>
      <p:sp>
        <p:nvSpPr>
          <p:cNvPr name="TextBox 3" id="3"/>
          <p:cNvSpPr txBox="true"/>
          <p:nvPr/>
        </p:nvSpPr>
        <p:spPr>
          <a:xfrm rot="0">
            <a:off x="313614" y="4689812"/>
            <a:ext cx="7779611" cy="1412469"/>
          </a:xfrm>
          <a:prstGeom prst="rect">
            <a:avLst/>
          </a:prstGeom>
        </p:spPr>
        <p:txBody>
          <a:bodyPr anchor="t" rtlCol="false" tIns="0" lIns="0" bIns="0" rIns="0">
            <a:spAutoFit/>
          </a:bodyPr>
          <a:lstStyle/>
          <a:p>
            <a:pPr algn="l" marL="0" indent="0" lvl="0">
              <a:lnSpc>
                <a:spcPts val="11532"/>
              </a:lnSpc>
              <a:spcBef>
                <a:spcPct val="0"/>
              </a:spcBef>
            </a:pPr>
            <a:r>
              <a:rPr lang="en-US" b="true" sz="8237">
                <a:solidFill>
                  <a:srgbClr val="1B1C54"/>
                </a:solidFill>
                <a:latin typeface="Be Vietnam Ultra-Bold"/>
                <a:ea typeface="Be Vietnam Ultra-Bold"/>
                <a:cs typeface="Be Vietnam Ultra-Bold"/>
                <a:sym typeface="Be Vietnam Ultra-Bold"/>
              </a:rPr>
              <a:t>Tạo DATABASE</a:t>
            </a:r>
          </a:p>
        </p:txBody>
      </p:sp>
      <p:grpSp>
        <p:nvGrpSpPr>
          <p:cNvPr name="Group 4" id="4"/>
          <p:cNvGrpSpPr/>
          <p:nvPr/>
        </p:nvGrpSpPr>
        <p:grpSpPr>
          <a:xfrm rot="0">
            <a:off x="8560469" y="1335891"/>
            <a:ext cx="8698831" cy="7922409"/>
            <a:chOff x="0" y="0"/>
            <a:chExt cx="1807931" cy="1646563"/>
          </a:xfrm>
        </p:grpSpPr>
        <p:sp>
          <p:nvSpPr>
            <p:cNvPr name="Freeform 5" id="5"/>
            <p:cNvSpPr/>
            <p:nvPr/>
          </p:nvSpPr>
          <p:spPr>
            <a:xfrm flipH="false" flipV="false" rot="0">
              <a:off x="0" y="0"/>
              <a:ext cx="1807931" cy="1646563"/>
            </a:xfrm>
            <a:custGeom>
              <a:avLst/>
              <a:gdLst/>
              <a:ahLst/>
              <a:cxnLst/>
              <a:rect r="r" b="b" t="t" l="l"/>
              <a:pathLst>
                <a:path h="1646563" w="1807931">
                  <a:moveTo>
                    <a:pt x="30260" y="0"/>
                  </a:moveTo>
                  <a:lnTo>
                    <a:pt x="1777672" y="0"/>
                  </a:lnTo>
                  <a:cubicBezTo>
                    <a:pt x="1794383" y="0"/>
                    <a:pt x="1807931" y="13548"/>
                    <a:pt x="1807931" y="30260"/>
                  </a:cubicBezTo>
                  <a:lnTo>
                    <a:pt x="1807931" y="1616303"/>
                  </a:lnTo>
                  <a:cubicBezTo>
                    <a:pt x="1807931" y="1624328"/>
                    <a:pt x="1804743" y="1632025"/>
                    <a:pt x="1799068" y="1637700"/>
                  </a:cubicBezTo>
                  <a:cubicBezTo>
                    <a:pt x="1793394" y="1643375"/>
                    <a:pt x="1785697" y="1646563"/>
                    <a:pt x="1777672" y="1646563"/>
                  </a:cubicBezTo>
                  <a:lnTo>
                    <a:pt x="30260" y="1646563"/>
                  </a:lnTo>
                  <a:cubicBezTo>
                    <a:pt x="13548" y="1646563"/>
                    <a:pt x="0" y="1633015"/>
                    <a:pt x="0" y="1616303"/>
                  </a:cubicBezTo>
                  <a:lnTo>
                    <a:pt x="0" y="30260"/>
                  </a:lnTo>
                  <a:cubicBezTo>
                    <a:pt x="0" y="22234"/>
                    <a:pt x="3188" y="14538"/>
                    <a:pt x="8863" y="8863"/>
                  </a:cubicBezTo>
                  <a:cubicBezTo>
                    <a:pt x="14538" y="3188"/>
                    <a:pt x="22234" y="0"/>
                    <a:pt x="30260" y="0"/>
                  </a:cubicBezTo>
                  <a:close/>
                </a:path>
              </a:pathLst>
            </a:custGeom>
            <a:solidFill>
              <a:srgbClr val="004AAD"/>
            </a:solidFill>
          </p:spPr>
        </p:sp>
        <p:sp>
          <p:nvSpPr>
            <p:cNvPr name="TextBox 6" id="6"/>
            <p:cNvSpPr txBox="true"/>
            <p:nvPr/>
          </p:nvSpPr>
          <p:spPr>
            <a:xfrm>
              <a:off x="0" y="-47625"/>
              <a:ext cx="1807931" cy="1694188"/>
            </a:xfrm>
            <a:prstGeom prst="rect">
              <a:avLst/>
            </a:prstGeom>
          </p:spPr>
          <p:txBody>
            <a:bodyPr anchor="ctr" rtlCol="false" tIns="64375" lIns="64375" bIns="64375" rIns="64375"/>
            <a:lstStyle/>
            <a:p>
              <a:pPr algn="ctr">
                <a:lnSpc>
                  <a:spcPts val="3360"/>
                </a:lnSpc>
              </a:pPr>
            </a:p>
          </p:txBody>
        </p:sp>
      </p:grpSp>
      <p:sp>
        <p:nvSpPr>
          <p:cNvPr name="TextBox 7" id="7"/>
          <p:cNvSpPr txBox="true"/>
          <p:nvPr/>
        </p:nvSpPr>
        <p:spPr>
          <a:xfrm rot="0">
            <a:off x="11129082" y="1451422"/>
            <a:ext cx="5137496" cy="933122"/>
          </a:xfrm>
          <a:prstGeom prst="rect">
            <a:avLst/>
          </a:prstGeom>
        </p:spPr>
        <p:txBody>
          <a:bodyPr anchor="t" rtlCol="false" tIns="0" lIns="0" bIns="0" rIns="0">
            <a:spAutoFit/>
          </a:bodyPr>
          <a:lstStyle/>
          <a:p>
            <a:pPr algn="l" marL="0" indent="0" lvl="0">
              <a:lnSpc>
                <a:spcPts val="7639"/>
              </a:lnSpc>
              <a:spcBef>
                <a:spcPct val="0"/>
              </a:spcBef>
            </a:pPr>
            <a:r>
              <a:rPr lang="en-US" b="true" sz="5456">
                <a:solidFill>
                  <a:srgbClr val="FFFFFF"/>
                </a:solidFill>
                <a:latin typeface="Be Vietnam Ultra-Bold"/>
                <a:ea typeface="Be Vietnam Ultra-Bold"/>
                <a:cs typeface="Be Vietnam Ultra-Bold"/>
                <a:sym typeface="Be Vietnam Ultra-Bold"/>
              </a:rPr>
              <a:t>Dữ liệu mẫu</a:t>
            </a:r>
          </a:p>
        </p:txBody>
      </p:sp>
      <p:sp>
        <p:nvSpPr>
          <p:cNvPr name="TextBox 8" id="8"/>
          <p:cNvSpPr txBox="true"/>
          <p:nvPr/>
        </p:nvSpPr>
        <p:spPr>
          <a:xfrm rot="0">
            <a:off x="8937011" y="2403047"/>
            <a:ext cx="7329567" cy="1766530"/>
          </a:xfrm>
          <a:prstGeom prst="rect">
            <a:avLst/>
          </a:prstGeom>
        </p:spPr>
        <p:txBody>
          <a:bodyPr anchor="t" rtlCol="false" tIns="0" lIns="0" bIns="0" rIns="0">
            <a:spAutoFit/>
          </a:bodyPr>
          <a:lstStyle/>
          <a:p>
            <a:pPr algn="l">
              <a:lnSpc>
                <a:spcPts val="2331"/>
              </a:lnSpc>
            </a:pPr>
            <a:r>
              <a:rPr lang="en-US" sz="1665" b="true">
                <a:solidFill>
                  <a:srgbClr val="FFFFFF"/>
                </a:solidFill>
                <a:latin typeface="Be Vietnam Ultra-Bold"/>
                <a:ea typeface="Be Vietnam Ultra-Bold"/>
                <a:cs typeface="Be Vietnam Ultra-Bold"/>
                <a:sym typeface="Be Vietnam Ultra-Bold"/>
              </a:rPr>
              <a:t>INSERT INTO MONHOC VALUES</a:t>
            </a:r>
          </a:p>
          <a:p>
            <a:pPr algn="l">
              <a:lnSpc>
                <a:spcPts val="2331"/>
              </a:lnSpc>
            </a:pPr>
            <a:r>
              <a:rPr lang="en-US" sz="1665" b="true">
                <a:solidFill>
                  <a:srgbClr val="FFFFFF"/>
                </a:solidFill>
                <a:latin typeface="Be Vietnam Ultra-Bold"/>
                <a:ea typeface="Be Vietnam Ultra-Bold"/>
                <a:cs typeface="Be Vietnam Ultra-Bold"/>
                <a:sym typeface="Be Vietnam Ultra-Bold"/>
              </a:rPr>
              <a:t>('MH01', 'Lập trình Java', 30, 20),</a:t>
            </a:r>
          </a:p>
          <a:p>
            <a:pPr algn="l">
              <a:lnSpc>
                <a:spcPts val="2331"/>
              </a:lnSpc>
            </a:pPr>
            <a:r>
              <a:rPr lang="en-US" sz="1665" b="true">
                <a:solidFill>
                  <a:srgbClr val="FFFFFF"/>
                </a:solidFill>
                <a:latin typeface="Be Vietnam Ultra-Bold"/>
                <a:ea typeface="Be Vietnam Ultra-Bold"/>
                <a:cs typeface="Be Vietnam Ultra-Bold"/>
                <a:sym typeface="Be Vietnam Ultra-Bold"/>
              </a:rPr>
              <a:t>('MH02', 'Quản trị cơ sở dữ liệu', 25, 15),</a:t>
            </a:r>
          </a:p>
          <a:p>
            <a:pPr algn="l">
              <a:lnSpc>
                <a:spcPts val="2331"/>
              </a:lnSpc>
            </a:pPr>
            <a:r>
              <a:rPr lang="en-US" sz="1665" b="true">
                <a:solidFill>
                  <a:srgbClr val="FFFFFF"/>
                </a:solidFill>
                <a:latin typeface="Be Vietnam Ultra-Bold"/>
                <a:ea typeface="Be Vietnam Ultra-Bold"/>
                <a:cs typeface="Be Vietnam Ultra-Bold"/>
                <a:sym typeface="Be Vietnam Ultra-Bold"/>
              </a:rPr>
              <a:t>('MH03', 'Lập trình Python', 28, 22),</a:t>
            </a:r>
          </a:p>
          <a:p>
            <a:pPr algn="l">
              <a:lnSpc>
                <a:spcPts val="2331"/>
              </a:lnSpc>
            </a:pPr>
            <a:r>
              <a:rPr lang="en-US" sz="1665" b="true">
                <a:solidFill>
                  <a:srgbClr val="FFFFFF"/>
                </a:solidFill>
                <a:latin typeface="Be Vietnam Ultra-Bold"/>
                <a:ea typeface="Be Vietnam Ultra-Bold"/>
                <a:cs typeface="Be Vietnam Ultra-Bold"/>
                <a:sym typeface="Be Vietnam Ultra-Bold"/>
              </a:rPr>
              <a:t>('MH04', 'Lập trình C#', 35, 25),</a:t>
            </a:r>
          </a:p>
          <a:p>
            <a:pPr algn="l">
              <a:lnSpc>
                <a:spcPts val="2331"/>
              </a:lnSpc>
            </a:pPr>
            <a:r>
              <a:rPr lang="en-US" sz="1665" b="true">
                <a:solidFill>
                  <a:srgbClr val="FFFFFF"/>
                </a:solidFill>
                <a:latin typeface="Be Vietnam Ultra-Bold"/>
                <a:ea typeface="Be Vietnam Ultra-Bold"/>
                <a:cs typeface="Be Vietnam Ultra-Bold"/>
                <a:sym typeface="Be Vietnam Ultra-Bold"/>
              </a:rPr>
              <a:t>('MH05', 'Thiết kế Web', 20, 30)</a:t>
            </a:r>
          </a:p>
        </p:txBody>
      </p:sp>
      <p:sp>
        <p:nvSpPr>
          <p:cNvPr name="TextBox 9" id="9"/>
          <p:cNvSpPr txBox="true"/>
          <p:nvPr/>
        </p:nvSpPr>
        <p:spPr>
          <a:xfrm rot="0">
            <a:off x="8937011" y="4350552"/>
            <a:ext cx="7329567" cy="4717748"/>
          </a:xfrm>
          <a:prstGeom prst="rect">
            <a:avLst/>
          </a:prstGeom>
        </p:spPr>
        <p:txBody>
          <a:bodyPr anchor="t" rtlCol="false" tIns="0" lIns="0" bIns="0" rIns="0">
            <a:spAutoFit/>
          </a:bodyPr>
          <a:lstStyle/>
          <a:p>
            <a:pPr algn="l">
              <a:lnSpc>
                <a:spcPts val="2331"/>
              </a:lnSpc>
            </a:pPr>
            <a:r>
              <a:rPr lang="en-US" sz="1665" b="true">
                <a:solidFill>
                  <a:srgbClr val="FFFFFF"/>
                </a:solidFill>
                <a:latin typeface="Be Vietnam Ultra-Bold"/>
                <a:ea typeface="Be Vietnam Ultra-Bold"/>
                <a:cs typeface="Be Vietnam Ultra-Bold"/>
                <a:sym typeface="Be Vietnam Ultra-Bold"/>
              </a:rPr>
              <a:t>-- Học phần (chỉ lớp dài hạn)</a:t>
            </a:r>
          </a:p>
          <a:p>
            <a:pPr algn="l">
              <a:lnSpc>
                <a:spcPts val="2331"/>
              </a:lnSpc>
            </a:pPr>
            <a:r>
              <a:rPr lang="en-US" sz="1665" b="true">
                <a:solidFill>
                  <a:srgbClr val="FFFFFF"/>
                </a:solidFill>
                <a:latin typeface="Be Vietnam Ultra-Bold"/>
                <a:ea typeface="Be Vietnam Ultra-Bold"/>
                <a:cs typeface="Be Vietnam Ultra-Bold"/>
                <a:sym typeface="Be Vietnam Ultra-Bold"/>
              </a:rPr>
              <a:t>INSERT INTO HOCPHAN VALUES</a:t>
            </a:r>
          </a:p>
          <a:p>
            <a:pPr algn="l">
              <a:lnSpc>
                <a:spcPts val="2331"/>
              </a:lnSpc>
            </a:pPr>
            <a:r>
              <a:rPr lang="en-US" sz="1665" b="true">
                <a:solidFill>
                  <a:srgbClr val="FFFFFF"/>
                </a:solidFill>
                <a:latin typeface="Be Vietnam Ultra-Bold"/>
                <a:ea typeface="Be Vietnam Ultra-Bold"/>
                <a:cs typeface="Be Vietnam Ultra-Bold"/>
                <a:sym typeface="Be Vietnam Ultra-Bold"/>
              </a:rPr>
              <a:t>('HP02', 'Học phần SQL', 'L002', '2025-06-05', 2500000),</a:t>
            </a:r>
          </a:p>
          <a:p>
            <a:pPr algn="l">
              <a:lnSpc>
                <a:spcPts val="2331"/>
              </a:lnSpc>
            </a:pPr>
            <a:r>
              <a:rPr lang="en-US" sz="1665" b="true">
                <a:solidFill>
                  <a:srgbClr val="FFFFFF"/>
                </a:solidFill>
                <a:latin typeface="Be Vietnam Ultra-Bold"/>
                <a:ea typeface="Be Vietnam Ultra-Bold"/>
                <a:cs typeface="Be Vietnam Ultra-Bold"/>
                <a:sym typeface="Be Vietnam Ultra-Bold"/>
              </a:rPr>
              <a:t>('HP04', 'Học phần C#', 'L004', '2025-06-15', 2300000);</a:t>
            </a:r>
          </a:p>
          <a:p>
            <a:pPr algn="l">
              <a:lnSpc>
                <a:spcPts val="2331"/>
              </a:lnSpc>
            </a:pPr>
          </a:p>
          <a:p>
            <a:pPr algn="l">
              <a:lnSpc>
                <a:spcPts val="2331"/>
              </a:lnSpc>
            </a:pPr>
            <a:r>
              <a:rPr lang="en-US" sz="1665" b="true">
                <a:solidFill>
                  <a:srgbClr val="FFFFFF"/>
                </a:solidFill>
                <a:latin typeface="Be Vietnam Ultra-Bold"/>
                <a:ea typeface="Be Vietnam Ultra-Bold"/>
                <a:cs typeface="Be Vietnam Ultra-Bold"/>
                <a:sym typeface="Be Vietnam Ultra-Bold"/>
              </a:rPr>
              <a:t>-- Môn học trong học phần (chỉ lớp dài hạn)</a:t>
            </a:r>
          </a:p>
          <a:p>
            <a:pPr algn="l">
              <a:lnSpc>
                <a:spcPts val="2331"/>
              </a:lnSpc>
            </a:pPr>
            <a:r>
              <a:rPr lang="en-US" sz="1665" b="true">
                <a:solidFill>
                  <a:srgbClr val="FFFFFF"/>
                </a:solidFill>
                <a:latin typeface="Be Vietnam Ultra-Bold"/>
                <a:ea typeface="Be Vietnam Ultra-Bold"/>
                <a:cs typeface="Be Vietnam Ultra-Bold"/>
                <a:sym typeface="Be Vietnam Ultra-Bold"/>
              </a:rPr>
              <a:t>INSERT INTO HOCPHAN_MONHOC VALUES</a:t>
            </a:r>
          </a:p>
          <a:p>
            <a:pPr algn="l">
              <a:lnSpc>
                <a:spcPts val="2331"/>
              </a:lnSpc>
            </a:pPr>
            <a:r>
              <a:rPr lang="en-US" sz="1665" b="true">
                <a:solidFill>
                  <a:srgbClr val="FFFFFF"/>
                </a:solidFill>
                <a:latin typeface="Be Vietnam Ultra-Bold"/>
                <a:ea typeface="Be Vietnam Ultra-Bold"/>
                <a:cs typeface="Be Vietnam Ultra-Bold"/>
                <a:sym typeface="Be Vietnam Ultra-Bold"/>
              </a:rPr>
              <a:t>('HP02', 'MH02'),</a:t>
            </a:r>
          </a:p>
          <a:p>
            <a:pPr algn="l">
              <a:lnSpc>
                <a:spcPts val="2331"/>
              </a:lnSpc>
            </a:pPr>
            <a:r>
              <a:rPr lang="en-US" sz="1665" b="true">
                <a:solidFill>
                  <a:srgbClr val="FFFFFF"/>
                </a:solidFill>
                <a:latin typeface="Be Vietnam Ultra-Bold"/>
                <a:ea typeface="Be Vietnam Ultra-Bold"/>
                <a:cs typeface="Be Vietnam Ultra-Bold"/>
                <a:sym typeface="Be Vietnam Ultra-Bold"/>
              </a:rPr>
              <a:t>('HP04', 'MH04');</a:t>
            </a:r>
          </a:p>
          <a:p>
            <a:pPr algn="l">
              <a:lnSpc>
                <a:spcPts val="2331"/>
              </a:lnSpc>
            </a:pPr>
          </a:p>
          <a:p>
            <a:pPr algn="l">
              <a:lnSpc>
                <a:spcPts val="2331"/>
              </a:lnSpc>
            </a:pPr>
            <a:r>
              <a:rPr lang="en-US" sz="1665" b="true">
                <a:solidFill>
                  <a:srgbClr val="FFFFFF"/>
                </a:solidFill>
                <a:latin typeface="Be Vietnam Ultra-Bold"/>
                <a:ea typeface="Be Vietnam Ultra-Bold"/>
                <a:cs typeface="Be Vietnam Ultra-Bold"/>
                <a:sym typeface="Be Vietnam Ultra-Bold"/>
              </a:rPr>
              <a:t>-- Môn học trong lớp (chỉ lớp ngắn hạn)</a:t>
            </a:r>
          </a:p>
          <a:p>
            <a:pPr algn="l">
              <a:lnSpc>
                <a:spcPts val="2331"/>
              </a:lnSpc>
            </a:pPr>
            <a:r>
              <a:rPr lang="en-US" sz="1665" b="true">
                <a:solidFill>
                  <a:srgbClr val="FFFFFF"/>
                </a:solidFill>
                <a:latin typeface="Be Vietnam Ultra-Bold"/>
                <a:ea typeface="Be Vietnam Ultra-Bold"/>
                <a:cs typeface="Be Vietnam Ultra-Bold"/>
                <a:sym typeface="Be Vietnam Ultra-Bold"/>
              </a:rPr>
              <a:t>INSERT INTO LOP_MONHOC VALUES</a:t>
            </a:r>
          </a:p>
          <a:p>
            <a:pPr algn="l">
              <a:lnSpc>
                <a:spcPts val="2331"/>
              </a:lnSpc>
            </a:pPr>
            <a:r>
              <a:rPr lang="en-US" sz="1665" b="true">
                <a:solidFill>
                  <a:srgbClr val="FFFFFF"/>
                </a:solidFill>
                <a:latin typeface="Be Vietnam Ultra-Bold"/>
                <a:ea typeface="Be Vietnam Ultra-Bold"/>
                <a:cs typeface="Be Vietnam Ultra-Bold"/>
                <a:sym typeface="Be Vietnam Ultra-Bold"/>
              </a:rPr>
              <a:t>('L001', 'MH01'),</a:t>
            </a:r>
          </a:p>
          <a:p>
            <a:pPr algn="l">
              <a:lnSpc>
                <a:spcPts val="2331"/>
              </a:lnSpc>
            </a:pPr>
            <a:r>
              <a:rPr lang="en-US" sz="1665" b="true">
                <a:solidFill>
                  <a:srgbClr val="FFFFFF"/>
                </a:solidFill>
                <a:latin typeface="Be Vietnam Ultra-Bold"/>
                <a:ea typeface="Be Vietnam Ultra-Bold"/>
                <a:cs typeface="Be Vietnam Ultra-Bold"/>
                <a:sym typeface="Be Vietnam Ultra-Bold"/>
              </a:rPr>
              <a:t>('L003', 'MH03'),</a:t>
            </a:r>
          </a:p>
          <a:p>
            <a:pPr algn="l">
              <a:lnSpc>
                <a:spcPts val="2331"/>
              </a:lnSpc>
            </a:pPr>
            <a:r>
              <a:rPr lang="en-US" sz="1665" b="true">
                <a:solidFill>
                  <a:srgbClr val="FFFFFF"/>
                </a:solidFill>
                <a:latin typeface="Be Vietnam Ultra-Bold"/>
                <a:ea typeface="Be Vietnam Ultra-Bold"/>
                <a:cs typeface="Be Vietnam Ultra-Bold"/>
                <a:sym typeface="Be Vietnam Ultra-Bold"/>
              </a:rPr>
              <a:t>('L005', 'MH05');</a:t>
            </a:r>
          </a:p>
          <a:p>
            <a:pPr algn="l">
              <a:lnSpc>
                <a:spcPts val="2331"/>
              </a:lnSpc>
            </a:pPr>
          </a:p>
        </p:txBody>
      </p:sp>
      <p:sp>
        <p:nvSpPr>
          <p:cNvPr name="Freeform 10" id="10"/>
          <p:cNvSpPr/>
          <p:nvPr/>
        </p:nvSpPr>
        <p:spPr>
          <a:xfrm flipH="false" flipV="false" rot="0">
            <a:off x="-801139" y="8731445"/>
            <a:ext cx="6223666" cy="2224960"/>
          </a:xfrm>
          <a:custGeom>
            <a:avLst/>
            <a:gdLst/>
            <a:ahLst/>
            <a:cxnLst/>
            <a:rect r="r" b="b" t="t" l="l"/>
            <a:pathLst>
              <a:path h="2224960" w="6223666">
                <a:moveTo>
                  <a:pt x="0" y="0"/>
                </a:moveTo>
                <a:lnTo>
                  <a:pt x="6223666" y="0"/>
                </a:lnTo>
                <a:lnTo>
                  <a:pt x="6223666" y="2224960"/>
                </a:lnTo>
                <a:lnTo>
                  <a:pt x="0" y="2224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1" id="11"/>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2" id="12"/>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3" id="13"/>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8">
              <a:extLst>
                <a:ext uri="{96DAC541-7B7A-43D3-8B79-37D633B846F1}">
                  <asvg:svgBlip xmlns:asvg="http://schemas.microsoft.com/office/drawing/2016/SVG/main" r:embed="rId9"/>
                </a:ext>
              </a:extLst>
            </a:blip>
            <a:stretch>
              <a:fillRect l="0" t="-84033" r="0" b="-83628"/>
            </a:stretch>
          </a:blipFill>
          <a:ln cap="sq">
            <a:noFill/>
            <a:prstDash val="solid"/>
            <a:miter/>
          </a:ln>
        </p:spPr>
      </p:sp>
      <p:sp>
        <p:nvSpPr>
          <p:cNvPr name="Freeform 14" id="14"/>
          <p:cNvSpPr/>
          <p:nvPr/>
        </p:nvSpPr>
        <p:spPr>
          <a:xfrm flipH="false" flipV="false" rot="0">
            <a:off x="17509476" y="1733376"/>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1803830">
            <a:off x="6223247" y="1369094"/>
            <a:ext cx="1681895" cy="1202555"/>
          </a:xfrm>
          <a:custGeom>
            <a:avLst/>
            <a:gdLst/>
            <a:ahLst/>
            <a:cxnLst/>
            <a:rect r="r" b="b" t="t" l="l"/>
            <a:pathLst>
              <a:path h="1202555" w="1681895">
                <a:moveTo>
                  <a:pt x="0" y="0"/>
                </a:moveTo>
                <a:lnTo>
                  <a:pt x="1681894" y="0"/>
                </a:lnTo>
                <a:lnTo>
                  <a:pt x="1681894" y="1202554"/>
                </a:lnTo>
                <a:lnTo>
                  <a:pt x="0" y="120255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93840" y="2528913"/>
            <a:ext cx="3720055" cy="1657519"/>
          </a:xfrm>
          <a:prstGeom prst="rect">
            <a:avLst/>
          </a:prstGeom>
        </p:spPr>
        <p:txBody>
          <a:bodyPr anchor="t" rtlCol="false" tIns="0" lIns="0" bIns="0" rIns="0">
            <a:spAutoFit/>
          </a:bodyPr>
          <a:lstStyle/>
          <a:p>
            <a:pPr algn="l" marL="0" indent="0" lvl="0">
              <a:lnSpc>
                <a:spcPts val="13529"/>
              </a:lnSpc>
              <a:spcBef>
                <a:spcPct val="0"/>
              </a:spcBef>
            </a:pPr>
            <a:r>
              <a:rPr lang="en-US" b="true" sz="9663">
                <a:solidFill>
                  <a:srgbClr val="1B1C54"/>
                </a:solidFill>
                <a:latin typeface="Be Vietnam Ultra-Bold"/>
                <a:ea typeface="Be Vietnam Ultra-Bold"/>
                <a:cs typeface="Be Vietnam Ultra-Bold"/>
                <a:sym typeface="Be Vietnam Ultra-Bold"/>
              </a:rPr>
              <a:t>Câu</a:t>
            </a:r>
            <a:r>
              <a:rPr lang="en-US" b="true" sz="9663">
                <a:solidFill>
                  <a:srgbClr val="1B1C54"/>
                </a:solidFill>
                <a:latin typeface="Be Vietnam Ultra-Bold"/>
                <a:ea typeface="Be Vietnam Ultra-Bold"/>
                <a:cs typeface="Be Vietnam Ultra-Bold"/>
                <a:sym typeface="Be Vietnam Ultra-Bold"/>
              </a:rPr>
              <a:t> 3</a:t>
            </a:r>
          </a:p>
        </p:txBody>
      </p:sp>
      <p:sp>
        <p:nvSpPr>
          <p:cNvPr name="TextBox 3" id="3"/>
          <p:cNvSpPr txBox="true"/>
          <p:nvPr/>
        </p:nvSpPr>
        <p:spPr>
          <a:xfrm rot="0">
            <a:off x="313614" y="4689812"/>
            <a:ext cx="7779611" cy="1412469"/>
          </a:xfrm>
          <a:prstGeom prst="rect">
            <a:avLst/>
          </a:prstGeom>
        </p:spPr>
        <p:txBody>
          <a:bodyPr anchor="t" rtlCol="false" tIns="0" lIns="0" bIns="0" rIns="0">
            <a:spAutoFit/>
          </a:bodyPr>
          <a:lstStyle/>
          <a:p>
            <a:pPr algn="l" marL="0" indent="0" lvl="0">
              <a:lnSpc>
                <a:spcPts val="11532"/>
              </a:lnSpc>
              <a:spcBef>
                <a:spcPct val="0"/>
              </a:spcBef>
            </a:pPr>
            <a:r>
              <a:rPr lang="en-US" b="true" sz="8237">
                <a:solidFill>
                  <a:srgbClr val="1B1C54"/>
                </a:solidFill>
                <a:latin typeface="Be Vietnam Ultra-Bold"/>
                <a:ea typeface="Be Vietnam Ultra-Bold"/>
                <a:cs typeface="Be Vietnam Ultra-Bold"/>
                <a:sym typeface="Be Vietnam Ultra-Bold"/>
              </a:rPr>
              <a:t>Tạo DATABASE</a:t>
            </a:r>
          </a:p>
        </p:txBody>
      </p:sp>
      <p:grpSp>
        <p:nvGrpSpPr>
          <p:cNvPr name="Group 4" id="4"/>
          <p:cNvGrpSpPr/>
          <p:nvPr/>
        </p:nvGrpSpPr>
        <p:grpSpPr>
          <a:xfrm rot="0">
            <a:off x="8560469" y="1335891"/>
            <a:ext cx="8698831" cy="7922409"/>
            <a:chOff x="0" y="0"/>
            <a:chExt cx="1807931" cy="1646563"/>
          </a:xfrm>
        </p:grpSpPr>
        <p:sp>
          <p:nvSpPr>
            <p:cNvPr name="Freeform 5" id="5"/>
            <p:cNvSpPr/>
            <p:nvPr/>
          </p:nvSpPr>
          <p:spPr>
            <a:xfrm flipH="false" flipV="false" rot="0">
              <a:off x="0" y="0"/>
              <a:ext cx="1807931" cy="1646563"/>
            </a:xfrm>
            <a:custGeom>
              <a:avLst/>
              <a:gdLst/>
              <a:ahLst/>
              <a:cxnLst/>
              <a:rect r="r" b="b" t="t" l="l"/>
              <a:pathLst>
                <a:path h="1646563" w="1807931">
                  <a:moveTo>
                    <a:pt x="30260" y="0"/>
                  </a:moveTo>
                  <a:lnTo>
                    <a:pt x="1777672" y="0"/>
                  </a:lnTo>
                  <a:cubicBezTo>
                    <a:pt x="1794383" y="0"/>
                    <a:pt x="1807931" y="13548"/>
                    <a:pt x="1807931" y="30260"/>
                  </a:cubicBezTo>
                  <a:lnTo>
                    <a:pt x="1807931" y="1616303"/>
                  </a:lnTo>
                  <a:cubicBezTo>
                    <a:pt x="1807931" y="1624328"/>
                    <a:pt x="1804743" y="1632025"/>
                    <a:pt x="1799068" y="1637700"/>
                  </a:cubicBezTo>
                  <a:cubicBezTo>
                    <a:pt x="1793394" y="1643375"/>
                    <a:pt x="1785697" y="1646563"/>
                    <a:pt x="1777672" y="1646563"/>
                  </a:cubicBezTo>
                  <a:lnTo>
                    <a:pt x="30260" y="1646563"/>
                  </a:lnTo>
                  <a:cubicBezTo>
                    <a:pt x="13548" y="1646563"/>
                    <a:pt x="0" y="1633015"/>
                    <a:pt x="0" y="1616303"/>
                  </a:cubicBezTo>
                  <a:lnTo>
                    <a:pt x="0" y="30260"/>
                  </a:lnTo>
                  <a:cubicBezTo>
                    <a:pt x="0" y="22234"/>
                    <a:pt x="3188" y="14538"/>
                    <a:pt x="8863" y="8863"/>
                  </a:cubicBezTo>
                  <a:cubicBezTo>
                    <a:pt x="14538" y="3188"/>
                    <a:pt x="22234" y="0"/>
                    <a:pt x="30260" y="0"/>
                  </a:cubicBezTo>
                  <a:close/>
                </a:path>
              </a:pathLst>
            </a:custGeom>
            <a:solidFill>
              <a:srgbClr val="004AAD"/>
            </a:solidFill>
          </p:spPr>
        </p:sp>
        <p:sp>
          <p:nvSpPr>
            <p:cNvPr name="TextBox 6" id="6"/>
            <p:cNvSpPr txBox="true"/>
            <p:nvPr/>
          </p:nvSpPr>
          <p:spPr>
            <a:xfrm>
              <a:off x="0" y="-47625"/>
              <a:ext cx="1807931" cy="1694188"/>
            </a:xfrm>
            <a:prstGeom prst="rect">
              <a:avLst/>
            </a:prstGeom>
          </p:spPr>
          <p:txBody>
            <a:bodyPr anchor="ctr" rtlCol="false" tIns="64375" lIns="64375" bIns="64375" rIns="64375"/>
            <a:lstStyle/>
            <a:p>
              <a:pPr algn="ctr">
                <a:lnSpc>
                  <a:spcPts val="3360"/>
                </a:lnSpc>
              </a:pPr>
            </a:p>
          </p:txBody>
        </p:sp>
      </p:grpSp>
      <p:sp>
        <p:nvSpPr>
          <p:cNvPr name="TextBox 7" id="7"/>
          <p:cNvSpPr txBox="true"/>
          <p:nvPr/>
        </p:nvSpPr>
        <p:spPr>
          <a:xfrm rot="0">
            <a:off x="11129082" y="1451422"/>
            <a:ext cx="5137496" cy="933122"/>
          </a:xfrm>
          <a:prstGeom prst="rect">
            <a:avLst/>
          </a:prstGeom>
        </p:spPr>
        <p:txBody>
          <a:bodyPr anchor="t" rtlCol="false" tIns="0" lIns="0" bIns="0" rIns="0">
            <a:spAutoFit/>
          </a:bodyPr>
          <a:lstStyle/>
          <a:p>
            <a:pPr algn="l" marL="0" indent="0" lvl="0">
              <a:lnSpc>
                <a:spcPts val="7639"/>
              </a:lnSpc>
              <a:spcBef>
                <a:spcPct val="0"/>
              </a:spcBef>
            </a:pPr>
            <a:r>
              <a:rPr lang="en-US" b="true" sz="5456">
                <a:solidFill>
                  <a:srgbClr val="FFFFFF"/>
                </a:solidFill>
                <a:latin typeface="Be Vietnam Ultra-Bold"/>
                <a:ea typeface="Be Vietnam Ultra-Bold"/>
                <a:cs typeface="Be Vietnam Ultra-Bold"/>
                <a:sym typeface="Be Vietnam Ultra-Bold"/>
              </a:rPr>
              <a:t>Dữ liệu mẫu</a:t>
            </a:r>
          </a:p>
        </p:txBody>
      </p:sp>
      <p:sp>
        <p:nvSpPr>
          <p:cNvPr name="TextBox 8" id="8"/>
          <p:cNvSpPr txBox="true"/>
          <p:nvPr/>
        </p:nvSpPr>
        <p:spPr>
          <a:xfrm rot="0">
            <a:off x="8937011" y="2403047"/>
            <a:ext cx="7329567" cy="1766530"/>
          </a:xfrm>
          <a:prstGeom prst="rect">
            <a:avLst/>
          </a:prstGeom>
        </p:spPr>
        <p:txBody>
          <a:bodyPr anchor="t" rtlCol="false" tIns="0" lIns="0" bIns="0" rIns="0">
            <a:spAutoFit/>
          </a:bodyPr>
          <a:lstStyle/>
          <a:p>
            <a:pPr algn="l">
              <a:lnSpc>
                <a:spcPts val="2331"/>
              </a:lnSpc>
            </a:pPr>
            <a:r>
              <a:rPr lang="en-US" sz="1665" b="true">
                <a:solidFill>
                  <a:srgbClr val="FFFFFF"/>
                </a:solidFill>
                <a:latin typeface="Be Vietnam Ultra-Bold"/>
                <a:ea typeface="Be Vietnam Ultra-Bold"/>
                <a:cs typeface="Be Vietnam Ultra-Bold"/>
                <a:sym typeface="Be Vietnam Ultra-Bold"/>
              </a:rPr>
              <a:t>INSERT INTO DIEMTHI VALUES</a:t>
            </a:r>
          </a:p>
          <a:p>
            <a:pPr algn="l">
              <a:lnSpc>
                <a:spcPts val="2331"/>
              </a:lnSpc>
            </a:pPr>
            <a:r>
              <a:rPr lang="en-US" sz="1665" b="true">
                <a:solidFill>
                  <a:srgbClr val="FFFFFF"/>
                </a:solidFill>
                <a:latin typeface="Be Vietnam Ultra-Bold"/>
                <a:ea typeface="Be Vietnam Ultra-Bold"/>
                <a:cs typeface="Be Vietnam Ultra-Bold"/>
                <a:sym typeface="Be Vietnam Ultra-Bold"/>
              </a:rPr>
              <a:t>('HV01', 'MH01', 8.5),</a:t>
            </a:r>
          </a:p>
          <a:p>
            <a:pPr algn="l">
              <a:lnSpc>
                <a:spcPts val="2331"/>
              </a:lnSpc>
            </a:pPr>
            <a:r>
              <a:rPr lang="en-US" sz="1665" b="true">
                <a:solidFill>
                  <a:srgbClr val="FFFFFF"/>
                </a:solidFill>
                <a:latin typeface="Be Vietnam Ultra-Bold"/>
                <a:ea typeface="Be Vietnam Ultra-Bold"/>
                <a:cs typeface="Be Vietnam Ultra-Bold"/>
                <a:sym typeface="Be Vietnam Ultra-Bold"/>
              </a:rPr>
              <a:t>('HV02', 'MH02', 7.0),</a:t>
            </a:r>
          </a:p>
          <a:p>
            <a:pPr algn="l">
              <a:lnSpc>
                <a:spcPts val="2331"/>
              </a:lnSpc>
            </a:pPr>
            <a:r>
              <a:rPr lang="en-US" sz="1665" b="true">
                <a:solidFill>
                  <a:srgbClr val="FFFFFF"/>
                </a:solidFill>
                <a:latin typeface="Be Vietnam Ultra-Bold"/>
                <a:ea typeface="Be Vietnam Ultra-Bold"/>
                <a:cs typeface="Be Vietnam Ultra-Bold"/>
                <a:sym typeface="Be Vietnam Ultra-Bold"/>
              </a:rPr>
              <a:t>('HV03', 'MH03', 9.0),</a:t>
            </a:r>
          </a:p>
          <a:p>
            <a:pPr algn="l">
              <a:lnSpc>
                <a:spcPts val="2331"/>
              </a:lnSpc>
            </a:pPr>
            <a:r>
              <a:rPr lang="en-US" sz="1665" b="true">
                <a:solidFill>
                  <a:srgbClr val="FFFFFF"/>
                </a:solidFill>
                <a:latin typeface="Be Vietnam Ultra-Bold"/>
                <a:ea typeface="Be Vietnam Ultra-Bold"/>
                <a:cs typeface="Be Vietnam Ultra-Bold"/>
                <a:sym typeface="Be Vietnam Ultra-Bold"/>
              </a:rPr>
              <a:t>('HV04', 'MH04', 6.5),</a:t>
            </a:r>
          </a:p>
          <a:p>
            <a:pPr algn="l">
              <a:lnSpc>
                <a:spcPts val="2331"/>
              </a:lnSpc>
            </a:pPr>
            <a:r>
              <a:rPr lang="en-US" sz="1665" b="true">
                <a:solidFill>
                  <a:srgbClr val="FFFFFF"/>
                </a:solidFill>
                <a:latin typeface="Be Vietnam Ultra-Bold"/>
                <a:ea typeface="Be Vietnam Ultra-Bold"/>
                <a:cs typeface="Be Vietnam Ultra-Bold"/>
                <a:sym typeface="Be Vietnam Ultra-Bold"/>
              </a:rPr>
              <a:t>('HV05', 'MH05', 8.0)</a:t>
            </a:r>
          </a:p>
        </p:txBody>
      </p:sp>
      <p:sp>
        <p:nvSpPr>
          <p:cNvPr name="TextBox 9" id="9"/>
          <p:cNvSpPr txBox="true"/>
          <p:nvPr/>
        </p:nvSpPr>
        <p:spPr>
          <a:xfrm rot="0">
            <a:off x="8937011" y="4350552"/>
            <a:ext cx="7329567" cy="1766530"/>
          </a:xfrm>
          <a:prstGeom prst="rect">
            <a:avLst/>
          </a:prstGeom>
        </p:spPr>
        <p:txBody>
          <a:bodyPr anchor="t" rtlCol="false" tIns="0" lIns="0" bIns="0" rIns="0">
            <a:spAutoFit/>
          </a:bodyPr>
          <a:lstStyle/>
          <a:p>
            <a:pPr algn="l">
              <a:lnSpc>
                <a:spcPts val="2331"/>
              </a:lnSpc>
            </a:pPr>
            <a:r>
              <a:rPr lang="en-US" sz="1665" b="true">
                <a:solidFill>
                  <a:srgbClr val="FFFFFF"/>
                </a:solidFill>
                <a:latin typeface="Be Vietnam Ultra-Bold"/>
                <a:ea typeface="Be Vietnam Ultra-Bold"/>
                <a:cs typeface="Be Vietnam Ultra-Bold"/>
                <a:sym typeface="Be Vietnam Ultra-Bold"/>
              </a:rPr>
              <a:t>INSERT INTO BIENLAI VALUES</a:t>
            </a:r>
          </a:p>
          <a:p>
            <a:pPr algn="l">
              <a:lnSpc>
                <a:spcPts val="2331"/>
              </a:lnSpc>
            </a:pPr>
            <a:r>
              <a:rPr lang="en-US" sz="1665" b="true">
                <a:solidFill>
                  <a:srgbClr val="FFFFFF"/>
                </a:solidFill>
                <a:latin typeface="Be Vietnam Ultra-Bold"/>
                <a:ea typeface="Be Vietnam Ultra-Bold"/>
                <a:cs typeface="Be Vietnam Ultra-Bold"/>
                <a:sym typeface="Be Vietnam Ultra-Bold"/>
              </a:rPr>
              <a:t>('BL01', 'HV01', '2025-06-02', 2000000),</a:t>
            </a:r>
          </a:p>
          <a:p>
            <a:pPr algn="l">
              <a:lnSpc>
                <a:spcPts val="2331"/>
              </a:lnSpc>
            </a:pPr>
            <a:r>
              <a:rPr lang="en-US" sz="1665" b="true">
                <a:solidFill>
                  <a:srgbClr val="FFFFFF"/>
                </a:solidFill>
                <a:latin typeface="Be Vietnam Ultra-Bold"/>
                <a:ea typeface="Be Vietnam Ultra-Bold"/>
                <a:cs typeface="Be Vietnam Ultra-Bold"/>
                <a:sym typeface="Be Vietnam Ultra-Bold"/>
              </a:rPr>
              <a:t>('BL02', 'HV02', '2025-06-06', 2500000),</a:t>
            </a:r>
          </a:p>
          <a:p>
            <a:pPr algn="l">
              <a:lnSpc>
                <a:spcPts val="2331"/>
              </a:lnSpc>
            </a:pPr>
            <a:r>
              <a:rPr lang="en-US" sz="1665" b="true">
                <a:solidFill>
                  <a:srgbClr val="FFFFFF"/>
                </a:solidFill>
                <a:latin typeface="Be Vietnam Ultra-Bold"/>
                <a:ea typeface="Be Vietnam Ultra-Bold"/>
                <a:cs typeface="Be Vietnam Ultra-Bold"/>
                <a:sym typeface="Be Vietnam Ultra-Bold"/>
              </a:rPr>
              <a:t>('BL03', 'HV03', '2025-06-11', 2200000),</a:t>
            </a:r>
          </a:p>
          <a:p>
            <a:pPr algn="l">
              <a:lnSpc>
                <a:spcPts val="2331"/>
              </a:lnSpc>
            </a:pPr>
            <a:r>
              <a:rPr lang="en-US" sz="1665" b="true">
                <a:solidFill>
                  <a:srgbClr val="FFFFFF"/>
                </a:solidFill>
                <a:latin typeface="Be Vietnam Ultra-Bold"/>
                <a:ea typeface="Be Vietnam Ultra-Bold"/>
                <a:cs typeface="Be Vietnam Ultra-Bold"/>
                <a:sym typeface="Be Vietnam Ultra-Bold"/>
              </a:rPr>
              <a:t>('BL04', 'HV04', '2025-06-16', 2300000),</a:t>
            </a:r>
          </a:p>
          <a:p>
            <a:pPr algn="l">
              <a:lnSpc>
                <a:spcPts val="2331"/>
              </a:lnSpc>
            </a:pPr>
            <a:r>
              <a:rPr lang="en-US" sz="1665" b="true">
                <a:solidFill>
                  <a:srgbClr val="FFFFFF"/>
                </a:solidFill>
                <a:latin typeface="Be Vietnam Ultra-Bold"/>
                <a:ea typeface="Be Vietnam Ultra-Bold"/>
                <a:cs typeface="Be Vietnam Ultra-Bold"/>
                <a:sym typeface="Be Vietnam Ultra-Bold"/>
              </a:rPr>
              <a:t>('BL05', 'HV05', '2025-06-21', 1800000);</a:t>
            </a:r>
          </a:p>
        </p:txBody>
      </p:sp>
      <p:sp>
        <p:nvSpPr>
          <p:cNvPr name="Freeform 10" id="10"/>
          <p:cNvSpPr/>
          <p:nvPr/>
        </p:nvSpPr>
        <p:spPr>
          <a:xfrm flipH="false" flipV="false" rot="0">
            <a:off x="-801139" y="8731445"/>
            <a:ext cx="6223666" cy="2224960"/>
          </a:xfrm>
          <a:custGeom>
            <a:avLst/>
            <a:gdLst/>
            <a:ahLst/>
            <a:cxnLst/>
            <a:rect r="r" b="b" t="t" l="l"/>
            <a:pathLst>
              <a:path h="2224960" w="6223666">
                <a:moveTo>
                  <a:pt x="0" y="0"/>
                </a:moveTo>
                <a:lnTo>
                  <a:pt x="6223666" y="0"/>
                </a:lnTo>
                <a:lnTo>
                  <a:pt x="6223666" y="2224960"/>
                </a:lnTo>
                <a:lnTo>
                  <a:pt x="0" y="2224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1" id="11"/>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2" id="12"/>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3" id="13"/>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8">
              <a:extLst>
                <a:ext uri="{96DAC541-7B7A-43D3-8B79-37D633B846F1}">
                  <asvg:svgBlip xmlns:asvg="http://schemas.microsoft.com/office/drawing/2016/SVG/main" r:embed="rId9"/>
                </a:ext>
              </a:extLst>
            </a:blip>
            <a:stretch>
              <a:fillRect l="0" t="-84033" r="0" b="-83628"/>
            </a:stretch>
          </a:blipFill>
          <a:ln cap="sq">
            <a:noFill/>
            <a:prstDash val="solid"/>
            <a:miter/>
          </a:ln>
        </p:spPr>
      </p:sp>
      <p:sp>
        <p:nvSpPr>
          <p:cNvPr name="Freeform 14" id="14"/>
          <p:cNvSpPr/>
          <p:nvPr/>
        </p:nvSpPr>
        <p:spPr>
          <a:xfrm flipH="false" flipV="false" rot="0">
            <a:off x="17509476" y="1733376"/>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1803830">
            <a:off x="6223247" y="1369094"/>
            <a:ext cx="1681895" cy="1202555"/>
          </a:xfrm>
          <a:custGeom>
            <a:avLst/>
            <a:gdLst/>
            <a:ahLst/>
            <a:cxnLst/>
            <a:rect r="r" b="b" t="t" l="l"/>
            <a:pathLst>
              <a:path h="1202555" w="1681895">
                <a:moveTo>
                  <a:pt x="0" y="0"/>
                </a:moveTo>
                <a:lnTo>
                  <a:pt x="1681894" y="0"/>
                </a:lnTo>
                <a:lnTo>
                  <a:pt x="1681894" y="1202554"/>
                </a:lnTo>
                <a:lnTo>
                  <a:pt x="0" y="120255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222" r="0" b="-34222"/>
            </a:stretch>
          </a:blipFill>
        </p:spPr>
      </p:sp>
      <p:sp>
        <p:nvSpPr>
          <p:cNvPr name="TextBox 3" id="3"/>
          <p:cNvSpPr txBox="true"/>
          <p:nvPr/>
        </p:nvSpPr>
        <p:spPr>
          <a:xfrm rot="0">
            <a:off x="8061274" y="7704375"/>
            <a:ext cx="2165451" cy="645418"/>
          </a:xfrm>
          <a:prstGeom prst="rect">
            <a:avLst/>
          </a:prstGeom>
        </p:spPr>
        <p:txBody>
          <a:bodyPr anchor="t" rtlCol="false" tIns="0" lIns="0" bIns="0" rIns="0">
            <a:spAutoFit/>
          </a:bodyPr>
          <a:lstStyle/>
          <a:p>
            <a:pPr algn="l" marL="0" indent="0" lvl="0">
              <a:lnSpc>
                <a:spcPts val="5337"/>
              </a:lnSpc>
              <a:spcBef>
                <a:spcPct val="0"/>
              </a:spcBef>
            </a:pPr>
            <a:r>
              <a:rPr lang="en-US" b="true" sz="3812">
                <a:solidFill>
                  <a:srgbClr val="1B1C54"/>
                </a:solidFill>
                <a:latin typeface="Be Vietnam Ultra-Bold"/>
                <a:ea typeface="Be Vietnam Ultra-Bold"/>
                <a:cs typeface="Be Vietnam Ultra-Bold"/>
                <a:sym typeface="Be Vietnam Ultra-Bold"/>
              </a:rPr>
              <a:t>cả nhóm</a:t>
            </a:r>
          </a:p>
        </p:txBody>
      </p:sp>
      <p:sp>
        <p:nvSpPr>
          <p:cNvPr name="Freeform 4" id="4"/>
          <p:cNvSpPr/>
          <p:nvPr/>
        </p:nvSpPr>
        <p:spPr>
          <a:xfrm flipH="false" flipV="false" rot="0">
            <a:off x="-1159879" y="8613090"/>
            <a:ext cx="3508133" cy="3157320"/>
          </a:xfrm>
          <a:custGeom>
            <a:avLst/>
            <a:gdLst/>
            <a:ahLst/>
            <a:cxnLst/>
            <a:rect r="r" b="b" t="t" l="l"/>
            <a:pathLst>
              <a:path h="3157320" w="3508133">
                <a:moveTo>
                  <a:pt x="0" y="0"/>
                </a:moveTo>
                <a:lnTo>
                  <a:pt x="3508133" y="0"/>
                </a:lnTo>
                <a:lnTo>
                  <a:pt x="3508133" y="3157320"/>
                </a:lnTo>
                <a:lnTo>
                  <a:pt x="0" y="3157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10800000">
            <a:off x="15292384" y="-1792352"/>
            <a:ext cx="3933833" cy="3584705"/>
          </a:xfrm>
          <a:custGeom>
            <a:avLst/>
            <a:gdLst/>
            <a:ahLst/>
            <a:cxnLst/>
            <a:rect r="r" b="b" t="t" l="l"/>
            <a:pathLst>
              <a:path h="3584705" w="3933833">
                <a:moveTo>
                  <a:pt x="0" y="0"/>
                </a:moveTo>
                <a:lnTo>
                  <a:pt x="3933832" y="0"/>
                </a:lnTo>
                <a:lnTo>
                  <a:pt x="3933832" y="3584704"/>
                </a:lnTo>
                <a:lnTo>
                  <a:pt x="0" y="35847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10800000">
            <a:off x="9713710" y="8349793"/>
            <a:ext cx="8562240" cy="1937207"/>
          </a:xfrm>
          <a:custGeom>
            <a:avLst/>
            <a:gdLst/>
            <a:ahLst/>
            <a:cxnLst/>
            <a:rect r="r" b="b" t="t" l="l"/>
            <a:pathLst>
              <a:path h="1937207" w="8562240">
                <a:moveTo>
                  <a:pt x="0" y="0"/>
                </a:moveTo>
                <a:lnTo>
                  <a:pt x="8562240" y="0"/>
                </a:lnTo>
                <a:lnTo>
                  <a:pt x="8562240" y="1937207"/>
                </a:lnTo>
                <a:lnTo>
                  <a:pt x="0" y="19372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true" flipV="false" rot="0">
            <a:off x="-4412219" y="29074"/>
            <a:ext cx="7160523" cy="1763279"/>
          </a:xfrm>
          <a:custGeom>
            <a:avLst/>
            <a:gdLst/>
            <a:ahLst/>
            <a:cxnLst/>
            <a:rect r="r" b="b" t="t" l="l"/>
            <a:pathLst>
              <a:path h="1763279" w="7160523">
                <a:moveTo>
                  <a:pt x="7160523" y="0"/>
                </a:moveTo>
                <a:lnTo>
                  <a:pt x="0" y="0"/>
                </a:lnTo>
                <a:lnTo>
                  <a:pt x="0" y="1763278"/>
                </a:lnTo>
                <a:lnTo>
                  <a:pt x="7160523" y="1763278"/>
                </a:lnTo>
                <a:lnTo>
                  <a:pt x="7160523"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5400000">
            <a:off x="10374777" y="-1821931"/>
            <a:ext cx="3841260" cy="3029794"/>
          </a:xfrm>
          <a:custGeom>
            <a:avLst/>
            <a:gdLst/>
            <a:ahLst/>
            <a:cxnLst/>
            <a:rect r="r" b="b" t="t" l="l"/>
            <a:pathLst>
              <a:path h="3029794" w="3841260">
                <a:moveTo>
                  <a:pt x="0" y="0"/>
                </a:moveTo>
                <a:lnTo>
                  <a:pt x="3841260" y="0"/>
                </a:lnTo>
                <a:lnTo>
                  <a:pt x="3841260" y="3029794"/>
                </a:lnTo>
                <a:lnTo>
                  <a:pt x="0" y="3029794"/>
                </a:lnTo>
                <a:lnTo>
                  <a:pt x="0" y="0"/>
                </a:lnTo>
                <a:close/>
              </a:path>
            </a:pathLst>
          </a:custGeom>
          <a:blipFill>
            <a:blip r:embed="rId11">
              <a:alphaModFix amt="9999"/>
            </a:blip>
            <a:stretch>
              <a:fillRect l="0" t="0" r="0" b="0"/>
            </a:stretch>
          </a:blipFill>
        </p:spPr>
      </p:sp>
      <p:sp>
        <p:nvSpPr>
          <p:cNvPr name="Freeform 9" id="9"/>
          <p:cNvSpPr/>
          <p:nvPr/>
        </p:nvSpPr>
        <p:spPr>
          <a:xfrm flipH="false" flipV="false" rot="0">
            <a:off x="2748304" y="1139067"/>
            <a:ext cx="616992" cy="653286"/>
          </a:xfrm>
          <a:custGeom>
            <a:avLst/>
            <a:gdLst/>
            <a:ahLst/>
            <a:cxnLst/>
            <a:rect r="r" b="b" t="t" l="l"/>
            <a:pathLst>
              <a:path h="653286" w="616992">
                <a:moveTo>
                  <a:pt x="0" y="0"/>
                </a:moveTo>
                <a:lnTo>
                  <a:pt x="616993" y="0"/>
                </a:lnTo>
                <a:lnTo>
                  <a:pt x="616993" y="653285"/>
                </a:lnTo>
                <a:lnTo>
                  <a:pt x="0" y="653285"/>
                </a:lnTo>
                <a:lnTo>
                  <a:pt x="0" y="0"/>
                </a:lnTo>
                <a:close/>
              </a:path>
            </a:pathLst>
          </a:custGeom>
          <a:blipFill>
            <a:blip r:embed="rId12">
              <a:extLst>
                <a:ext uri="{96DAC541-7B7A-43D3-8B79-37D633B846F1}">
                  <asvg:svgBlip xmlns:asvg="http://schemas.microsoft.com/office/drawing/2016/SVG/main" r:embed="rId13"/>
                </a:ext>
              </a:extLst>
            </a:blip>
            <a:stretch>
              <a:fillRect l="-101838" t="-95061" r="-100161" b="-93041"/>
            </a:stretch>
          </a:blipFill>
          <a:ln cap="sq">
            <a:noFill/>
            <a:prstDash val="solid"/>
            <a:miter/>
          </a:ln>
        </p:spPr>
      </p:sp>
      <p:sp>
        <p:nvSpPr>
          <p:cNvPr name="Freeform 10" id="10"/>
          <p:cNvSpPr/>
          <p:nvPr/>
        </p:nvSpPr>
        <p:spPr>
          <a:xfrm flipH="true" flipV="false" rot="-7047237">
            <a:off x="12159296" y="1350107"/>
            <a:ext cx="1420824" cy="1381752"/>
          </a:xfrm>
          <a:custGeom>
            <a:avLst/>
            <a:gdLst/>
            <a:ahLst/>
            <a:cxnLst/>
            <a:rect r="r" b="b" t="t" l="l"/>
            <a:pathLst>
              <a:path h="1381752" w="1420824">
                <a:moveTo>
                  <a:pt x="1420824" y="0"/>
                </a:moveTo>
                <a:lnTo>
                  <a:pt x="0" y="0"/>
                </a:lnTo>
                <a:lnTo>
                  <a:pt x="0" y="1381752"/>
                </a:lnTo>
                <a:lnTo>
                  <a:pt x="1420824" y="1381752"/>
                </a:lnTo>
                <a:lnTo>
                  <a:pt x="1420824"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11" id="11"/>
          <p:cNvSpPr txBox="true"/>
          <p:nvPr/>
        </p:nvSpPr>
        <p:spPr>
          <a:xfrm rot="0">
            <a:off x="4553614" y="2543194"/>
            <a:ext cx="9180772" cy="4177461"/>
          </a:xfrm>
          <a:prstGeom prst="rect">
            <a:avLst/>
          </a:prstGeom>
        </p:spPr>
        <p:txBody>
          <a:bodyPr anchor="t" rtlCol="false" tIns="0" lIns="0" bIns="0" rIns="0">
            <a:spAutoFit/>
          </a:bodyPr>
          <a:lstStyle/>
          <a:p>
            <a:pPr algn="ctr">
              <a:lnSpc>
                <a:spcPts val="16706"/>
              </a:lnSpc>
            </a:pPr>
            <a:r>
              <a:rPr lang="en-US" sz="11933" b="true">
                <a:solidFill>
                  <a:srgbClr val="1B1C54"/>
                </a:solidFill>
                <a:latin typeface="Be Vietnam Ultra-Bold"/>
                <a:ea typeface="Be Vietnam Ultra-Bold"/>
                <a:cs typeface="Be Vietnam Ultra-Bold"/>
                <a:sym typeface="Be Vietnam Ultra-Bold"/>
              </a:rPr>
              <a:t>CÂU HỎI </a:t>
            </a:r>
          </a:p>
          <a:p>
            <a:pPr algn="ctr">
              <a:lnSpc>
                <a:spcPts val="16706"/>
              </a:lnSpc>
              <a:spcBef>
                <a:spcPct val="0"/>
              </a:spcBef>
            </a:pPr>
            <a:r>
              <a:rPr lang="en-US" b="true" sz="11933">
                <a:solidFill>
                  <a:srgbClr val="004AAD"/>
                </a:solidFill>
                <a:latin typeface="Be Vietnam Ultra-Bold"/>
                <a:ea typeface="Be Vietnam Ultra-Bold"/>
                <a:cs typeface="Be Vietnam Ultra-Bold"/>
                <a:sym typeface="Be Vietnam Ultra-Bold"/>
              </a:rPr>
              <a:t>TRUY VẤN</a:t>
            </a:r>
          </a:p>
        </p:txBody>
      </p:sp>
      <p:sp>
        <p:nvSpPr>
          <p:cNvPr name="Freeform 12" id="12"/>
          <p:cNvSpPr/>
          <p:nvPr/>
        </p:nvSpPr>
        <p:spPr>
          <a:xfrm flipH="true" flipV="false" rot="0">
            <a:off x="-5148100" y="3218518"/>
            <a:ext cx="7976443" cy="4207573"/>
          </a:xfrm>
          <a:custGeom>
            <a:avLst/>
            <a:gdLst/>
            <a:ahLst/>
            <a:cxnLst/>
            <a:rect r="r" b="b" t="t" l="l"/>
            <a:pathLst>
              <a:path h="4207573" w="7976443">
                <a:moveTo>
                  <a:pt x="7976442" y="0"/>
                </a:moveTo>
                <a:lnTo>
                  <a:pt x="0" y="0"/>
                </a:lnTo>
                <a:lnTo>
                  <a:pt x="0" y="4207573"/>
                </a:lnTo>
                <a:lnTo>
                  <a:pt x="7976442" y="4207573"/>
                </a:lnTo>
                <a:lnTo>
                  <a:pt x="7976442"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14995898" y="3218518"/>
            <a:ext cx="7976443" cy="4207573"/>
          </a:xfrm>
          <a:custGeom>
            <a:avLst/>
            <a:gdLst/>
            <a:ahLst/>
            <a:cxnLst/>
            <a:rect r="r" b="b" t="t" l="l"/>
            <a:pathLst>
              <a:path h="4207573" w="7976443">
                <a:moveTo>
                  <a:pt x="0" y="0"/>
                </a:moveTo>
                <a:lnTo>
                  <a:pt x="7976442" y="0"/>
                </a:lnTo>
                <a:lnTo>
                  <a:pt x="7976442" y="4207573"/>
                </a:lnTo>
                <a:lnTo>
                  <a:pt x="0" y="42075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451" r="0" b="-45451"/>
            </a:stretch>
          </a:blipFill>
        </p:spPr>
      </p:sp>
      <p:sp>
        <p:nvSpPr>
          <p:cNvPr name="Freeform 3" id="3"/>
          <p:cNvSpPr/>
          <p:nvPr/>
        </p:nvSpPr>
        <p:spPr>
          <a:xfrm flipH="false" flipV="false" rot="9739814">
            <a:off x="-1445012" y="1665074"/>
            <a:ext cx="2890024" cy="2967932"/>
          </a:xfrm>
          <a:custGeom>
            <a:avLst/>
            <a:gdLst/>
            <a:ahLst/>
            <a:cxnLst/>
            <a:rect r="r" b="b" t="t" l="l"/>
            <a:pathLst>
              <a:path h="2967932" w="2890024">
                <a:moveTo>
                  <a:pt x="0" y="0"/>
                </a:moveTo>
                <a:lnTo>
                  <a:pt x="2890024" y="0"/>
                </a:lnTo>
                <a:lnTo>
                  <a:pt x="2890024" y="2967931"/>
                </a:lnTo>
                <a:lnTo>
                  <a:pt x="0" y="2967931"/>
                </a:lnTo>
                <a:lnTo>
                  <a:pt x="0" y="0"/>
                </a:lnTo>
                <a:close/>
              </a:path>
            </a:pathLst>
          </a:custGeom>
          <a:blipFill>
            <a:blip r:embed="rId3">
              <a:alphaModFix amt="9999"/>
            </a:blip>
            <a:stretch>
              <a:fillRect l="0" t="0" r="0" b="0"/>
            </a:stretch>
          </a:blipFill>
        </p:spPr>
      </p:sp>
      <p:grpSp>
        <p:nvGrpSpPr>
          <p:cNvPr name="Group 4" id="4"/>
          <p:cNvGrpSpPr/>
          <p:nvPr/>
        </p:nvGrpSpPr>
        <p:grpSpPr>
          <a:xfrm rot="0">
            <a:off x="1028700" y="3440717"/>
            <a:ext cx="7697594" cy="5239585"/>
            <a:chOff x="0" y="0"/>
            <a:chExt cx="2027350" cy="1379973"/>
          </a:xfrm>
        </p:grpSpPr>
        <p:sp>
          <p:nvSpPr>
            <p:cNvPr name="Freeform 5" id="5"/>
            <p:cNvSpPr/>
            <p:nvPr/>
          </p:nvSpPr>
          <p:spPr>
            <a:xfrm flipH="false" flipV="false" rot="0">
              <a:off x="0" y="0"/>
              <a:ext cx="2027350" cy="1379973"/>
            </a:xfrm>
            <a:custGeom>
              <a:avLst/>
              <a:gdLst/>
              <a:ahLst/>
              <a:cxnLst/>
              <a:rect r="r" b="b" t="t" l="l"/>
              <a:pathLst>
                <a:path h="1379973" w="2027350">
                  <a:moveTo>
                    <a:pt x="34196" y="0"/>
                  </a:moveTo>
                  <a:lnTo>
                    <a:pt x="1993154" y="0"/>
                  </a:lnTo>
                  <a:cubicBezTo>
                    <a:pt x="2002223" y="0"/>
                    <a:pt x="2010921" y="3603"/>
                    <a:pt x="2017334" y="10016"/>
                  </a:cubicBezTo>
                  <a:cubicBezTo>
                    <a:pt x="2023747" y="16429"/>
                    <a:pt x="2027350" y="25127"/>
                    <a:pt x="2027350" y="34196"/>
                  </a:cubicBezTo>
                  <a:lnTo>
                    <a:pt x="2027350" y="1345777"/>
                  </a:lnTo>
                  <a:cubicBezTo>
                    <a:pt x="2027350" y="1354846"/>
                    <a:pt x="2023747" y="1363544"/>
                    <a:pt x="2017334" y="1369957"/>
                  </a:cubicBezTo>
                  <a:cubicBezTo>
                    <a:pt x="2010921" y="1376370"/>
                    <a:pt x="2002223" y="1379973"/>
                    <a:pt x="1993154" y="1379973"/>
                  </a:cubicBezTo>
                  <a:lnTo>
                    <a:pt x="34196" y="1379973"/>
                  </a:lnTo>
                  <a:cubicBezTo>
                    <a:pt x="25127" y="1379973"/>
                    <a:pt x="16429" y="1376370"/>
                    <a:pt x="10016" y="1369957"/>
                  </a:cubicBezTo>
                  <a:cubicBezTo>
                    <a:pt x="3603" y="1363544"/>
                    <a:pt x="0" y="1354846"/>
                    <a:pt x="0" y="1345777"/>
                  </a:cubicBezTo>
                  <a:lnTo>
                    <a:pt x="0" y="34196"/>
                  </a:lnTo>
                  <a:cubicBezTo>
                    <a:pt x="0" y="25127"/>
                    <a:pt x="3603" y="16429"/>
                    <a:pt x="10016" y="10016"/>
                  </a:cubicBezTo>
                  <a:cubicBezTo>
                    <a:pt x="16429" y="3603"/>
                    <a:pt x="25127" y="0"/>
                    <a:pt x="34196" y="0"/>
                  </a:cubicBezTo>
                  <a:close/>
                </a:path>
              </a:pathLst>
            </a:custGeom>
            <a:solidFill>
              <a:srgbClr val="1B1C54"/>
            </a:solidFill>
          </p:spPr>
        </p:sp>
        <p:sp>
          <p:nvSpPr>
            <p:cNvPr name="TextBox 6" id="6"/>
            <p:cNvSpPr txBox="true"/>
            <p:nvPr/>
          </p:nvSpPr>
          <p:spPr>
            <a:xfrm>
              <a:off x="0" y="-47625"/>
              <a:ext cx="2027350" cy="1427598"/>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9561706" y="3440717"/>
            <a:ext cx="7697594" cy="5239585"/>
            <a:chOff x="0" y="0"/>
            <a:chExt cx="2027350" cy="1379973"/>
          </a:xfrm>
        </p:grpSpPr>
        <p:sp>
          <p:nvSpPr>
            <p:cNvPr name="Freeform 8" id="8"/>
            <p:cNvSpPr/>
            <p:nvPr/>
          </p:nvSpPr>
          <p:spPr>
            <a:xfrm flipH="false" flipV="false" rot="0">
              <a:off x="0" y="0"/>
              <a:ext cx="2027350" cy="1379973"/>
            </a:xfrm>
            <a:custGeom>
              <a:avLst/>
              <a:gdLst/>
              <a:ahLst/>
              <a:cxnLst/>
              <a:rect r="r" b="b" t="t" l="l"/>
              <a:pathLst>
                <a:path h="1379973" w="2027350">
                  <a:moveTo>
                    <a:pt x="34196" y="0"/>
                  </a:moveTo>
                  <a:lnTo>
                    <a:pt x="1993154" y="0"/>
                  </a:lnTo>
                  <a:cubicBezTo>
                    <a:pt x="2002223" y="0"/>
                    <a:pt x="2010921" y="3603"/>
                    <a:pt x="2017334" y="10016"/>
                  </a:cubicBezTo>
                  <a:cubicBezTo>
                    <a:pt x="2023747" y="16429"/>
                    <a:pt x="2027350" y="25127"/>
                    <a:pt x="2027350" y="34196"/>
                  </a:cubicBezTo>
                  <a:lnTo>
                    <a:pt x="2027350" y="1345777"/>
                  </a:lnTo>
                  <a:cubicBezTo>
                    <a:pt x="2027350" y="1354846"/>
                    <a:pt x="2023747" y="1363544"/>
                    <a:pt x="2017334" y="1369957"/>
                  </a:cubicBezTo>
                  <a:cubicBezTo>
                    <a:pt x="2010921" y="1376370"/>
                    <a:pt x="2002223" y="1379973"/>
                    <a:pt x="1993154" y="1379973"/>
                  </a:cubicBezTo>
                  <a:lnTo>
                    <a:pt x="34196" y="1379973"/>
                  </a:lnTo>
                  <a:cubicBezTo>
                    <a:pt x="25127" y="1379973"/>
                    <a:pt x="16429" y="1376370"/>
                    <a:pt x="10016" y="1369957"/>
                  </a:cubicBezTo>
                  <a:cubicBezTo>
                    <a:pt x="3603" y="1363544"/>
                    <a:pt x="0" y="1354846"/>
                    <a:pt x="0" y="1345777"/>
                  </a:cubicBezTo>
                  <a:lnTo>
                    <a:pt x="0" y="34196"/>
                  </a:lnTo>
                  <a:cubicBezTo>
                    <a:pt x="0" y="25127"/>
                    <a:pt x="3603" y="16429"/>
                    <a:pt x="10016" y="10016"/>
                  </a:cubicBezTo>
                  <a:cubicBezTo>
                    <a:pt x="16429" y="3603"/>
                    <a:pt x="25127" y="0"/>
                    <a:pt x="34196" y="0"/>
                  </a:cubicBezTo>
                  <a:close/>
                </a:path>
              </a:pathLst>
            </a:custGeom>
            <a:solidFill>
              <a:srgbClr val="1B1C54"/>
            </a:solidFill>
          </p:spPr>
        </p:sp>
        <p:sp>
          <p:nvSpPr>
            <p:cNvPr name="TextBox 9" id="9"/>
            <p:cNvSpPr txBox="true"/>
            <p:nvPr/>
          </p:nvSpPr>
          <p:spPr>
            <a:xfrm>
              <a:off x="0" y="-47625"/>
              <a:ext cx="2027350" cy="1427598"/>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10800000">
            <a:off x="15946490" y="-1856663"/>
            <a:ext cx="3713326" cy="3713326"/>
          </a:xfrm>
          <a:custGeom>
            <a:avLst/>
            <a:gdLst/>
            <a:ahLst/>
            <a:cxnLst/>
            <a:rect r="r" b="b" t="t" l="l"/>
            <a:pathLst>
              <a:path h="3713326" w="3713326">
                <a:moveTo>
                  <a:pt x="0" y="0"/>
                </a:moveTo>
                <a:lnTo>
                  <a:pt x="3713326" y="0"/>
                </a:lnTo>
                <a:lnTo>
                  <a:pt x="3713326" y="3713326"/>
                </a:lnTo>
                <a:lnTo>
                  <a:pt x="0" y="3713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1" id="11"/>
          <p:cNvSpPr/>
          <p:nvPr/>
        </p:nvSpPr>
        <p:spPr>
          <a:xfrm flipH="false" flipV="false" rot="0">
            <a:off x="-1396348" y="8680301"/>
            <a:ext cx="4214440" cy="3455841"/>
          </a:xfrm>
          <a:custGeom>
            <a:avLst/>
            <a:gdLst/>
            <a:ahLst/>
            <a:cxnLst/>
            <a:rect r="r" b="b" t="t" l="l"/>
            <a:pathLst>
              <a:path h="3455841" w="4214440">
                <a:moveTo>
                  <a:pt x="0" y="0"/>
                </a:moveTo>
                <a:lnTo>
                  <a:pt x="4214440" y="0"/>
                </a:lnTo>
                <a:lnTo>
                  <a:pt x="4214440" y="3455841"/>
                </a:lnTo>
                <a:lnTo>
                  <a:pt x="0" y="34558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2" id="12"/>
          <p:cNvSpPr/>
          <p:nvPr/>
        </p:nvSpPr>
        <p:spPr>
          <a:xfrm flipH="true" flipV="false" rot="0">
            <a:off x="-1906192" y="-605688"/>
            <a:ext cx="4420184" cy="2110638"/>
          </a:xfrm>
          <a:custGeom>
            <a:avLst/>
            <a:gdLst/>
            <a:ahLst/>
            <a:cxnLst/>
            <a:rect r="r" b="b" t="t" l="l"/>
            <a:pathLst>
              <a:path h="2110638" w="4420184">
                <a:moveTo>
                  <a:pt x="4420184" y="0"/>
                </a:moveTo>
                <a:lnTo>
                  <a:pt x="0" y="0"/>
                </a:lnTo>
                <a:lnTo>
                  <a:pt x="0" y="2110638"/>
                </a:lnTo>
                <a:lnTo>
                  <a:pt x="4420184" y="2110638"/>
                </a:lnTo>
                <a:lnTo>
                  <a:pt x="4420184"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3" id="13"/>
          <p:cNvSpPr/>
          <p:nvPr/>
        </p:nvSpPr>
        <p:spPr>
          <a:xfrm flipH="false" flipV="false" rot="0">
            <a:off x="15361860" y="9166076"/>
            <a:ext cx="4501586" cy="2858507"/>
          </a:xfrm>
          <a:custGeom>
            <a:avLst/>
            <a:gdLst/>
            <a:ahLst/>
            <a:cxnLst/>
            <a:rect r="r" b="b" t="t" l="l"/>
            <a:pathLst>
              <a:path h="2858507" w="4501586">
                <a:moveTo>
                  <a:pt x="0" y="0"/>
                </a:moveTo>
                <a:lnTo>
                  <a:pt x="4501586" y="0"/>
                </a:lnTo>
                <a:lnTo>
                  <a:pt x="4501586" y="2858508"/>
                </a:lnTo>
                <a:lnTo>
                  <a:pt x="0" y="28585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4" id="14"/>
          <p:cNvSpPr/>
          <p:nvPr/>
        </p:nvSpPr>
        <p:spPr>
          <a:xfrm flipH="false" flipV="false" rot="0">
            <a:off x="-50368" y="2360211"/>
            <a:ext cx="658029" cy="900598"/>
          </a:xfrm>
          <a:custGeom>
            <a:avLst/>
            <a:gdLst/>
            <a:ahLst/>
            <a:cxnLst/>
            <a:rect r="r" b="b" t="t" l="l"/>
            <a:pathLst>
              <a:path h="900598" w="658029">
                <a:moveTo>
                  <a:pt x="0" y="0"/>
                </a:moveTo>
                <a:lnTo>
                  <a:pt x="658029" y="0"/>
                </a:lnTo>
                <a:lnTo>
                  <a:pt x="658029" y="900597"/>
                </a:lnTo>
                <a:lnTo>
                  <a:pt x="0" y="900597"/>
                </a:lnTo>
                <a:lnTo>
                  <a:pt x="0" y="0"/>
                </a:lnTo>
                <a:close/>
              </a:path>
            </a:pathLst>
          </a:custGeom>
          <a:blipFill>
            <a:blip r:embed="rId12">
              <a:extLst>
                <a:ext uri="{96DAC541-7B7A-43D3-8B79-37D633B846F1}">
                  <asvg:svgBlip xmlns:asvg="http://schemas.microsoft.com/office/drawing/2016/SVG/main" r:embed="rId13"/>
                </a:ext>
              </a:extLst>
            </a:blip>
            <a:stretch>
              <a:fillRect l="0" t="-89167" r="0" b="0"/>
            </a:stretch>
          </a:blipFill>
          <a:ln cap="sq">
            <a:noFill/>
            <a:prstDash val="solid"/>
            <a:miter/>
          </a:ln>
        </p:spPr>
      </p:sp>
      <p:sp>
        <p:nvSpPr>
          <p:cNvPr name="TextBox 15" id="15"/>
          <p:cNvSpPr txBox="true"/>
          <p:nvPr/>
        </p:nvSpPr>
        <p:spPr>
          <a:xfrm rot="0">
            <a:off x="3575430" y="204470"/>
            <a:ext cx="11129982" cy="1477009"/>
          </a:xfrm>
          <a:prstGeom prst="rect">
            <a:avLst/>
          </a:prstGeom>
        </p:spPr>
        <p:txBody>
          <a:bodyPr anchor="t" rtlCol="false" tIns="0" lIns="0" bIns="0" rIns="0">
            <a:spAutoFit/>
          </a:bodyPr>
          <a:lstStyle/>
          <a:p>
            <a:pPr algn="ctr" marL="0" indent="0" lvl="0">
              <a:lnSpc>
                <a:spcPts val="12040"/>
              </a:lnSpc>
              <a:spcBef>
                <a:spcPct val="0"/>
              </a:spcBef>
            </a:pPr>
            <a:r>
              <a:rPr lang="en-US" b="true" sz="8600">
                <a:solidFill>
                  <a:srgbClr val="1B1C54"/>
                </a:solidFill>
                <a:latin typeface="Be Vietnam Ultra-Bold"/>
                <a:ea typeface="Be Vietnam Ultra-Bold"/>
                <a:cs typeface="Be Vietnam Ultra-Bold"/>
                <a:sym typeface="Be Vietnam Ultra-Bold"/>
              </a:rPr>
              <a:t>Câu</a:t>
            </a:r>
            <a:r>
              <a:rPr lang="en-US" b="true" sz="8600">
                <a:solidFill>
                  <a:srgbClr val="1B1C54"/>
                </a:solidFill>
                <a:latin typeface="Be Vietnam Ultra-Bold"/>
                <a:ea typeface="Be Vietnam Ultra-Bold"/>
                <a:cs typeface="Be Vietnam Ultra-Bold"/>
                <a:sym typeface="Be Vietnam Ultra-Bold"/>
              </a:rPr>
              <a:t> hỏi truy vấn</a:t>
            </a:r>
          </a:p>
        </p:txBody>
      </p:sp>
      <p:sp>
        <p:nvSpPr>
          <p:cNvPr name="TextBox 16" id="16"/>
          <p:cNvSpPr txBox="true"/>
          <p:nvPr/>
        </p:nvSpPr>
        <p:spPr>
          <a:xfrm rot="0">
            <a:off x="6079731" y="1442916"/>
            <a:ext cx="6466974" cy="853833"/>
          </a:xfrm>
          <a:prstGeom prst="rect">
            <a:avLst/>
          </a:prstGeom>
        </p:spPr>
        <p:txBody>
          <a:bodyPr anchor="t" rtlCol="false" tIns="0" lIns="0" bIns="0" rIns="0">
            <a:spAutoFit/>
          </a:bodyPr>
          <a:lstStyle/>
          <a:p>
            <a:pPr algn="ctr" marL="0" indent="0" lvl="0">
              <a:lnSpc>
                <a:spcPts val="6995"/>
              </a:lnSpc>
              <a:spcBef>
                <a:spcPct val="0"/>
              </a:spcBef>
            </a:pPr>
            <a:r>
              <a:rPr lang="en-US" b="true" sz="4996">
                <a:solidFill>
                  <a:srgbClr val="1B1C54"/>
                </a:solidFill>
                <a:latin typeface="Be Vietnam Ultra-Bold"/>
                <a:ea typeface="Be Vietnam Ultra-Bold"/>
                <a:cs typeface="Be Vietnam Ultra-Bold"/>
                <a:sym typeface="Be Vietnam Ultra-Bold"/>
              </a:rPr>
              <a:t>2 Câu truy vấn lồng</a:t>
            </a:r>
          </a:p>
        </p:txBody>
      </p:sp>
      <p:sp>
        <p:nvSpPr>
          <p:cNvPr name="TextBox 17" id="17"/>
          <p:cNvSpPr txBox="true"/>
          <p:nvPr/>
        </p:nvSpPr>
        <p:spPr>
          <a:xfrm rot="0">
            <a:off x="2141906" y="3677506"/>
            <a:ext cx="6022576" cy="783177"/>
          </a:xfrm>
          <a:prstGeom prst="rect">
            <a:avLst/>
          </a:prstGeom>
        </p:spPr>
        <p:txBody>
          <a:bodyPr anchor="t" rtlCol="false" tIns="0" lIns="0" bIns="0" rIns="0">
            <a:spAutoFit/>
          </a:bodyPr>
          <a:lstStyle/>
          <a:p>
            <a:pPr algn="l">
              <a:lnSpc>
                <a:spcPts val="2123"/>
              </a:lnSpc>
            </a:pPr>
            <a:r>
              <a:rPr lang="en-US" sz="1516" b="true">
                <a:solidFill>
                  <a:srgbClr val="FFFFFF"/>
                </a:solidFill>
                <a:latin typeface="Be Vietnam Ultra-Bold"/>
                <a:ea typeface="Be Vietnam Ultra-Bold"/>
                <a:cs typeface="Be Vietnam Ultra-Bold"/>
                <a:sym typeface="Be Vietnam Ultra-Bold"/>
              </a:rPr>
              <a:t>/*Tìm danh sách học viên thuộc các lớp có học phí cao hơn mức trung bình của tất cả lớp học.*/</a:t>
            </a:r>
          </a:p>
          <a:p>
            <a:pPr algn="l">
              <a:lnSpc>
                <a:spcPts val="2123"/>
              </a:lnSpc>
            </a:pPr>
          </a:p>
        </p:txBody>
      </p:sp>
      <p:sp>
        <p:nvSpPr>
          <p:cNvPr name="TextBox 18" id="18"/>
          <p:cNvSpPr txBox="true"/>
          <p:nvPr/>
        </p:nvSpPr>
        <p:spPr>
          <a:xfrm rot="0">
            <a:off x="10767261" y="3677506"/>
            <a:ext cx="6022576" cy="783177"/>
          </a:xfrm>
          <a:prstGeom prst="rect">
            <a:avLst/>
          </a:prstGeom>
        </p:spPr>
        <p:txBody>
          <a:bodyPr anchor="t" rtlCol="false" tIns="0" lIns="0" bIns="0" rIns="0">
            <a:spAutoFit/>
          </a:bodyPr>
          <a:lstStyle/>
          <a:p>
            <a:pPr algn="l">
              <a:lnSpc>
                <a:spcPts val="2123"/>
              </a:lnSpc>
            </a:pPr>
            <a:r>
              <a:rPr lang="en-US" sz="1516" b="true">
                <a:solidFill>
                  <a:srgbClr val="FFFFFF"/>
                </a:solidFill>
                <a:latin typeface="Be Vietnam Ultra-Bold"/>
                <a:ea typeface="Be Vietnam Ultra-Bold"/>
                <a:cs typeface="Be Vietnam Ultra-Bold"/>
                <a:sym typeface="Be Vietnam Ultra-Bold"/>
              </a:rPr>
              <a:t>/* Tính tổng học phí đã đóng của từng lớp (có học viên đóng tiền).*/</a:t>
            </a:r>
          </a:p>
          <a:p>
            <a:pPr algn="l">
              <a:lnSpc>
                <a:spcPts val="2123"/>
              </a:lnSpc>
            </a:pPr>
          </a:p>
        </p:txBody>
      </p:sp>
      <p:sp>
        <p:nvSpPr>
          <p:cNvPr name="TextBox 19" id="19"/>
          <p:cNvSpPr txBox="true"/>
          <p:nvPr/>
        </p:nvSpPr>
        <p:spPr>
          <a:xfrm rot="0">
            <a:off x="1827267" y="4688810"/>
            <a:ext cx="4135207" cy="3887470"/>
          </a:xfrm>
          <a:prstGeom prst="rect">
            <a:avLst/>
          </a:prstGeom>
        </p:spPr>
        <p:txBody>
          <a:bodyPr anchor="t" rtlCol="false" tIns="0" lIns="0" bIns="0" rIns="0">
            <a:spAutoFit/>
          </a:bodyPr>
          <a:lstStyle/>
          <a:p>
            <a:pPr algn="l">
              <a:lnSpc>
                <a:spcPts val="3080"/>
              </a:lnSpc>
            </a:pPr>
            <a:r>
              <a:rPr lang="en-US" sz="2200">
                <a:solidFill>
                  <a:srgbClr val="FFFFFF"/>
                </a:solidFill>
                <a:latin typeface="Be Vietnam"/>
                <a:ea typeface="Be Vietnam"/>
                <a:cs typeface="Be Vietnam"/>
                <a:sym typeface="Be Vietnam"/>
              </a:rPr>
              <a:t>SELECT HOTEN</a:t>
            </a:r>
          </a:p>
          <a:p>
            <a:pPr algn="l">
              <a:lnSpc>
                <a:spcPts val="3080"/>
              </a:lnSpc>
            </a:pPr>
            <a:r>
              <a:rPr lang="en-US" sz="2200">
                <a:solidFill>
                  <a:srgbClr val="FFFFFF"/>
                </a:solidFill>
                <a:latin typeface="Be Vietnam"/>
                <a:ea typeface="Be Vietnam"/>
                <a:cs typeface="Be Vietnam"/>
                <a:sym typeface="Be Vietnam"/>
              </a:rPr>
              <a:t>FROM HOCVIEN</a:t>
            </a:r>
          </a:p>
          <a:p>
            <a:pPr algn="l">
              <a:lnSpc>
                <a:spcPts val="3080"/>
              </a:lnSpc>
            </a:pPr>
            <a:r>
              <a:rPr lang="en-US" sz="2200">
                <a:solidFill>
                  <a:srgbClr val="FFFFFF"/>
                </a:solidFill>
                <a:latin typeface="Be Vietnam"/>
                <a:ea typeface="Be Vietnam"/>
                <a:cs typeface="Be Vietnam"/>
                <a:sym typeface="Be Vietnam"/>
              </a:rPr>
              <a:t>WHERE MAHV IN (</a:t>
            </a:r>
          </a:p>
          <a:p>
            <a:pPr algn="l">
              <a:lnSpc>
                <a:spcPts val="3080"/>
              </a:lnSpc>
            </a:pPr>
            <a:r>
              <a:rPr lang="en-US" sz="2200">
                <a:solidFill>
                  <a:srgbClr val="FFFFFF"/>
                </a:solidFill>
                <a:latin typeface="Be Vietnam"/>
                <a:ea typeface="Be Vietnam"/>
                <a:cs typeface="Be Vietnam"/>
                <a:sym typeface="Be Vietnam"/>
              </a:rPr>
              <a:t>   SELECT MAHV</a:t>
            </a:r>
          </a:p>
          <a:p>
            <a:pPr algn="l">
              <a:lnSpc>
                <a:spcPts val="3080"/>
              </a:lnSpc>
            </a:pPr>
            <a:r>
              <a:rPr lang="en-US" sz="2200">
                <a:solidFill>
                  <a:srgbClr val="FFFFFF"/>
                </a:solidFill>
                <a:latin typeface="Be Vietnam"/>
                <a:ea typeface="Be Vietnam"/>
                <a:cs typeface="Be Vietnam"/>
                <a:sym typeface="Be Vietnam"/>
              </a:rPr>
              <a:t>   FROM DIEMTHI</a:t>
            </a:r>
          </a:p>
          <a:p>
            <a:pPr algn="l">
              <a:lnSpc>
                <a:spcPts val="3080"/>
              </a:lnSpc>
            </a:pPr>
            <a:r>
              <a:rPr lang="en-US" sz="2200">
                <a:solidFill>
                  <a:srgbClr val="FFFFFF"/>
                </a:solidFill>
                <a:latin typeface="Be Vietnam"/>
                <a:ea typeface="Be Vietnam"/>
                <a:cs typeface="Be Vietnam"/>
                <a:sym typeface="Be Vietnam"/>
              </a:rPr>
              <a:t>   WHERE DIEMTHI = (</a:t>
            </a:r>
          </a:p>
          <a:p>
            <a:pPr algn="l">
              <a:lnSpc>
                <a:spcPts val="3080"/>
              </a:lnSpc>
            </a:pPr>
            <a:r>
              <a:rPr lang="en-US" sz="2200">
                <a:solidFill>
                  <a:srgbClr val="FFFFFF"/>
                </a:solidFill>
                <a:latin typeface="Be Vietnam"/>
                <a:ea typeface="Be Vietnam"/>
                <a:cs typeface="Be Vietnam"/>
                <a:sym typeface="Be Vietnam"/>
              </a:rPr>
              <a:t>       SELECT MAX(DIEMTHI) FROM DIEMTHI</a:t>
            </a:r>
          </a:p>
          <a:p>
            <a:pPr algn="l">
              <a:lnSpc>
                <a:spcPts val="3080"/>
              </a:lnSpc>
            </a:pPr>
            <a:r>
              <a:rPr lang="en-US" sz="2200">
                <a:solidFill>
                  <a:srgbClr val="FFFFFF"/>
                </a:solidFill>
                <a:latin typeface="Be Vietnam"/>
                <a:ea typeface="Be Vietnam"/>
                <a:cs typeface="Be Vietnam"/>
                <a:sym typeface="Be Vietnam"/>
              </a:rPr>
              <a:t>   )</a:t>
            </a:r>
          </a:p>
          <a:p>
            <a:pPr algn="l">
              <a:lnSpc>
                <a:spcPts val="3080"/>
              </a:lnSpc>
            </a:pPr>
            <a:r>
              <a:rPr lang="en-US" sz="2200">
                <a:solidFill>
                  <a:srgbClr val="FFFFFF"/>
                </a:solidFill>
                <a:latin typeface="Be Vietnam"/>
                <a:ea typeface="Be Vietnam"/>
                <a:cs typeface="Be Vietnam"/>
                <a:sym typeface="Be Vietnam"/>
              </a:rPr>
              <a:t>)</a:t>
            </a:r>
          </a:p>
        </p:txBody>
      </p:sp>
      <p:sp>
        <p:nvSpPr>
          <p:cNvPr name="TextBox 20" id="20"/>
          <p:cNvSpPr txBox="true"/>
          <p:nvPr/>
        </p:nvSpPr>
        <p:spPr>
          <a:xfrm rot="0">
            <a:off x="10185941" y="4572974"/>
            <a:ext cx="3744599" cy="3877498"/>
          </a:xfrm>
          <a:prstGeom prst="rect">
            <a:avLst/>
          </a:prstGeom>
        </p:spPr>
        <p:txBody>
          <a:bodyPr anchor="t" rtlCol="false" tIns="0" lIns="0" bIns="0" rIns="0">
            <a:spAutoFit/>
          </a:bodyPr>
          <a:lstStyle/>
          <a:p>
            <a:pPr algn="l">
              <a:lnSpc>
                <a:spcPts val="2789"/>
              </a:lnSpc>
            </a:pPr>
            <a:r>
              <a:rPr lang="en-US" sz="1992">
                <a:solidFill>
                  <a:srgbClr val="FFFFFF"/>
                </a:solidFill>
                <a:latin typeface="Be Vietnam"/>
                <a:ea typeface="Be Vietnam"/>
                <a:cs typeface="Be Vietnam"/>
                <a:sym typeface="Be Vietnam"/>
              </a:rPr>
              <a:t>SELECT L.TENLOP, SUM(B.HOCPHI) AS TongHocPhiDaDong</a:t>
            </a:r>
          </a:p>
          <a:p>
            <a:pPr algn="l">
              <a:lnSpc>
                <a:spcPts val="2789"/>
              </a:lnSpc>
            </a:pPr>
            <a:r>
              <a:rPr lang="en-US" sz="1992">
                <a:solidFill>
                  <a:srgbClr val="FFFFFF"/>
                </a:solidFill>
                <a:latin typeface="Be Vietnam"/>
                <a:ea typeface="Be Vietnam"/>
                <a:cs typeface="Be Vietnam"/>
                <a:sym typeface="Be Vietnam"/>
              </a:rPr>
              <a:t>FROM BIENLAI B</a:t>
            </a:r>
          </a:p>
          <a:p>
            <a:pPr algn="l">
              <a:lnSpc>
                <a:spcPts val="2789"/>
              </a:lnSpc>
            </a:pPr>
            <a:r>
              <a:rPr lang="en-US" sz="1992">
                <a:solidFill>
                  <a:srgbClr val="FFFFFF"/>
                </a:solidFill>
                <a:latin typeface="Be Vietnam"/>
                <a:ea typeface="Be Vietnam"/>
                <a:cs typeface="Be Vietnam"/>
                <a:sym typeface="Be Vietnam"/>
              </a:rPr>
              <a:t>JOIN HOCVIEN HV ON B.MAHV = HV.MAHV</a:t>
            </a:r>
          </a:p>
          <a:p>
            <a:pPr algn="l">
              <a:lnSpc>
                <a:spcPts val="2789"/>
              </a:lnSpc>
            </a:pPr>
            <a:r>
              <a:rPr lang="en-US" sz="1992">
                <a:solidFill>
                  <a:srgbClr val="FFFFFF"/>
                </a:solidFill>
                <a:latin typeface="Be Vietnam"/>
                <a:ea typeface="Be Vietnam"/>
                <a:cs typeface="Be Vietnam"/>
                <a:sym typeface="Be Vietnam"/>
              </a:rPr>
              <a:t>JOIN LOP L ON HV.MALOP = L.MALOP</a:t>
            </a:r>
          </a:p>
          <a:p>
            <a:pPr algn="l">
              <a:lnSpc>
                <a:spcPts val="2789"/>
              </a:lnSpc>
            </a:pPr>
            <a:r>
              <a:rPr lang="en-US" sz="1992">
                <a:solidFill>
                  <a:srgbClr val="FFFFFF"/>
                </a:solidFill>
                <a:latin typeface="Be Vietnam"/>
                <a:ea typeface="Be Vietnam"/>
                <a:cs typeface="Be Vietnam"/>
                <a:sym typeface="Be Vietnam"/>
              </a:rPr>
              <a:t>GROUP BY L.TENLOP</a:t>
            </a:r>
          </a:p>
          <a:p>
            <a:pPr algn="l">
              <a:lnSpc>
                <a:spcPts val="2789"/>
              </a:lnSpc>
            </a:pPr>
            <a:r>
              <a:rPr lang="en-US" sz="1992">
                <a:solidFill>
                  <a:srgbClr val="FFFFFF"/>
                </a:solidFill>
                <a:latin typeface="Be Vietnam"/>
                <a:ea typeface="Be Vietnam"/>
                <a:cs typeface="Be Vietnam"/>
                <a:sym typeface="Be Vietnam"/>
              </a:rPr>
              <a:t>ORDER BY TongHocPhiDaDong DESC</a:t>
            </a:r>
          </a:p>
        </p:txBody>
      </p:sp>
      <p:grpSp>
        <p:nvGrpSpPr>
          <p:cNvPr name="Group 21" id="21"/>
          <p:cNvGrpSpPr/>
          <p:nvPr/>
        </p:nvGrpSpPr>
        <p:grpSpPr>
          <a:xfrm rot="0">
            <a:off x="1343439" y="3696556"/>
            <a:ext cx="648291" cy="648291"/>
            <a:chOff x="0" y="0"/>
            <a:chExt cx="864388" cy="864388"/>
          </a:xfrm>
        </p:grpSpPr>
        <p:grpSp>
          <p:nvGrpSpPr>
            <p:cNvPr name="Group 22" id="22"/>
            <p:cNvGrpSpPr/>
            <p:nvPr/>
          </p:nvGrpSpPr>
          <p:grpSpPr>
            <a:xfrm rot="0">
              <a:off x="0" y="0"/>
              <a:ext cx="864388" cy="86438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25" id="25"/>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b="true">
                  <a:solidFill>
                    <a:srgbClr val="FFFFFF"/>
                  </a:solidFill>
                  <a:latin typeface="Be Vietnam Ultra-Bold"/>
                  <a:ea typeface="Be Vietnam Ultra-Bold"/>
                  <a:cs typeface="Be Vietnam Ultra-Bold"/>
                  <a:sym typeface="Be Vietnam Ultra-Bold"/>
                </a:rPr>
                <a:t>1</a:t>
              </a:r>
            </a:p>
          </p:txBody>
        </p:sp>
      </p:grpSp>
      <p:grpSp>
        <p:nvGrpSpPr>
          <p:cNvPr name="Group 26" id="26"/>
          <p:cNvGrpSpPr/>
          <p:nvPr/>
        </p:nvGrpSpPr>
        <p:grpSpPr>
          <a:xfrm rot="0">
            <a:off x="9861795" y="3696556"/>
            <a:ext cx="648291" cy="648291"/>
            <a:chOff x="0" y="0"/>
            <a:chExt cx="864388" cy="864388"/>
          </a:xfrm>
        </p:grpSpPr>
        <p:grpSp>
          <p:nvGrpSpPr>
            <p:cNvPr name="Group 27" id="27"/>
            <p:cNvGrpSpPr/>
            <p:nvPr/>
          </p:nvGrpSpPr>
          <p:grpSpPr>
            <a:xfrm rot="0">
              <a:off x="0" y="0"/>
              <a:ext cx="864388" cy="86438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30" id="30"/>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b="true">
                  <a:solidFill>
                    <a:srgbClr val="FFFFFF"/>
                  </a:solidFill>
                  <a:latin typeface="Be Vietnam Ultra-Bold"/>
                  <a:ea typeface="Be Vietnam Ultra-Bold"/>
                  <a:cs typeface="Be Vietnam Ultra-Bold"/>
                  <a:sym typeface="Be Vietnam Ultra-Bold"/>
                </a:rPr>
                <a:t>2</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5444" r="0" b="-35444"/>
            </a:stretch>
          </a:blipFill>
        </p:spPr>
      </p:sp>
      <p:sp>
        <p:nvSpPr>
          <p:cNvPr name="Freeform 3" id="3"/>
          <p:cNvSpPr/>
          <p:nvPr/>
        </p:nvSpPr>
        <p:spPr>
          <a:xfrm flipH="false" flipV="false" rot="-10800000">
            <a:off x="15930440" y="8252359"/>
            <a:ext cx="3851905" cy="3851905"/>
          </a:xfrm>
          <a:custGeom>
            <a:avLst/>
            <a:gdLst/>
            <a:ahLst/>
            <a:cxnLst/>
            <a:rect r="r" b="b" t="t" l="l"/>
            <a:pathLst>
              <a:path h="3851905" w="3851905">
                <a:moveTo>
                  <a:pt x="0" y="0"/>
                </a:moveTo>
                <a:lnTo>
                  <a:pt x="3851905" y="0"/>
                </a:lnTo>
                <a:lnTo>
                  <a:pt x="3851905" y="3851904"/>
                </a:lnTo>
                <a:lnTo>
                  <a:pt x="0" y="38519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true" rot="0">
            <a:off x="-1214143" y="-2095035"/>
            <a:ext cx="3811856" cy="3811856"/>
          </a:xfrm>
          <a:custGeom>
            <a:avLst/>
            <a:gdLst/>
            <a:ahLst/>
            <a:cxnLst/>
            <a:rect r="r" b="b" t="t" l="l"/>
            <a:pathLst>
              <a:path h="3811856" w="3811856">
                <a:moveTo>
                  <a:pt x="0" y="3811856"/>
                </a:moveTo>
                <a:lnTo>
                  <a:pt x="3811856" y="3811856"/>
                </a:lnTo>
                <a:lnTo>
                  <a:pt x="3811856" y="0"/>
                </a:lnTo>
                <a:lnTo>
                  <a:pt x="0" y="0"/>
                </a:lnTo>
                <a:lnTo>
                  <a:pt x="0" y="3811856"/>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4336853" y="-358548"/>
            <a:ext cx="5844895" cy="1804680"/>
          </a:xfrm>
          <a:custGeom>
            <a:avLst/>
            <a:gdLst/>
            <a:ahLst/>
            <a:cxnLst/>
            <a:rect r="r" b="b" t="t" l="l"/>
            <a:pathLst>
              <a:path h="1804680" w="5844895">
                <a:moveTo>
                  <a:pt x="0" y="0"/>
                </a:moveTo>
                <a:lnTo>
                  <a:pt x="5844894" y="0"/>
                </a:lnTo>
                <a:lnTo>
                  <a:pt x="5844894" y="1804680"/>
                </a:lnTo>
                <a:lnTo>
                  <a:pt x="0" y="1804680"/>
                </a:lnTo>
                <a:lnTo>
                  <a:pt x="0" y="0"/>
                </a:lnTo>
                <a:close/>
              </a:path>
            </a:pathLst>
          </a:custGeom>
          <a:blipFill>
            <a:blip r:embed="rId7">
              <a:extLst>
                <a:ext uri="{96DAC541-7B7A-43D3-8B79-37D633B846F1}">
                  <asvg:svgBlip xmlns:asvg="http://schemas.microsoft.com/office/drawing/2016/SVG/main" r:embed="rId8"/>
                </a:ext>
              </a:extLst>
            </a:blip>
            <a:stretch>
              <a:fillRect l="-51588" t="-117861" r="0" b="0"/>
            </a:stretch>
          </a:blipFill>
          <a:ln cap="sq">
            <a:noFill/>
            <a:prstDash val="solid"/>
            <a:miter/>
          </a:ln>
        </p:spPr>
      </p:sp>
      <p:sp>
        <p:nvSpPr>
          <p:cNvPr name="Freeform 6" id="6"/>
          <p:cNvSpPr/>
          <p:nvPr/>
        </p:nvSpPr>
        <p:spPr>
          <a:xfrm flipH="false" flipV="true" rot="0">
            <a:off x="-2256601" y="8252359"/>
            <a:ext cx="8929965" cy="2466903"/>
          </a:xfrm>
          <a:custGeom>
            <a:avLst/>
            <a:gdLst/>
            <a:ahLst/>
            <a:cxnLst/>
            <a:rect r="r" b="b" t="t" l="l"/>
            <a:pathLst>
              <a:path h="2466903" w="8929965">
                <a:moveTo>
                  <a:pt x="0" y="2466902"/>
                </a:moveTo>
                <a:lnTo>
                  <a:pt x="8929965" y="2466902"/>
                </a:lnTo>
                <a:lnTo>
                  <a:pt x="8929965" y="0"/>
                </a:lnTo>
                <a:lnTo>
                  <a:pt x="0" y="0"/>
                </a:lnTo>
                <a:lnTo>
                  <a:pt x="0" y="2466902"/>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9718100">
            <a:off x="16332305" y="3062517"/>
            <a:ext cx="3911390" cy="3217118"/>
          </a:xfrm>
          <a:custGeom>
            <a:avLst/>
            <a:gdLst/>
            <a:ahLst/>
            <a:cxnLst/>
            <a:rect r="r" b="b" t="t" l="l"/>
            <a:pathLst>
              <a:path h="3217118" w="3911390">
                <a:moveTo>
                  <a:pt x="0" y="0"/>
                </a:moveTo>
                <a:lnTo>
                  <a:pt x="3911390" y="0"/>
                </a:lnTo>
                <a:lnTo>
                  <a:pt x="3911390" y="3217118"/>
                </a:lnTo>
                <a:lnTo>
                  <a:pt x="0" y="3217118"/>
                </a:lnTo>
                <a:lnTo>
                  <a:pt x="0" y="0"/>
                </a:lnTo>
                <a:close/>
              </a:path>
            </a:pathLst>
          </a:custGeom>
          <a:blipFill>
            <a:blip r:embed="rId11">
              <a:alphaModFix amt="9999"/>
            </a:blip>
            <a:stretch>
              <a:fillRect l="0" t="0" r="0" b="0"/>
            </a:stretch>
          </a:blipFill>
        </p:spPr>
      </p:sp>
      <p:graphicFrame>
        <p:nvGraphicFramePr>
          <p:cNvPr name="Table 8" id="8"/>
          <p:cNvGraphicFramePr>
            <a:graphicFrameLocks noGrp="true"/>
          </p:cNvGraphicFramePr>
          <p:nvPr/>
        </p:nvGraphicFramePr>
        <p:xfrm>
          <a:off x="2061499" y="1196250"/>
          <a:ext cx="14165002" cy="8655347"/>
        </p:xfrm>
        <a:graphic>
          <a:graphicData uri="http://schemas.openxmlformats.org/drawingml/2006/table">
            <a:tbl>
              <a:tblPr/>
              <a:tblGrid>
                <a:gridCol w="2288389"/>
                <a:gridCol w="3466675"/>
                <a:gridCol w="5927654"/>
                <a:gridCol w="2482284"/>
              </a:tblGrid>
              <a:tr h="1490325">
                <a:tc>
                  <a:txBody>
                    <a:bodyPr anchor="t" rtlCol="false"/>
                    <a:lstStyle/>
                    <a:p>
                      <a:pPr algn="ctr">
                        <a:lnSpc>
                          <a:spcPts val="2262"/>
                        </a:lnSpc>
                        <a:defRPr/>
                      </a:pPr>
                      <a:endParaRPr lang="en-US" sz="1100"/>
                    </a:p>
                    <a:p>
                      <a:pPr algn="ctr">
                        <a:lnSpc>
                          <a:spcPts val="2262"/>
                        </a:lnSpc>
                      </a:pPr>
                      <a:r>
                        <a:rPr lang="en-US" sz="1616" b="true">
                          <a:solidFill>
                            <a:srgbClr val="FFFFFF"/>
                          </a:solidFill>
                          <a:latin typeface="Be Vietnam Ultra-Bold"/>
                          <a:ea typeface="Be Vietnam Ultra-Bold"/>
                          <a:cs typeface="Be Vietnam Ultra-Bold"/>
                          <a:sym typeface="Be Vietnam Ultra-Bold"/>
                        </a:rPr>
                        <a:t>  Mã SV</a:t>
                      </a:r>
                    </a:p>
                    <a:p>
                      <a:pPr algn="ctr">
                        <a:lnSpc>
                          <a:spcPts val="2262"/>
                        </a:lnSpc>
                      </a:pPr>
                      <a:r>
                        <a:rPr lang="en-US" sz="1616" b="true">
                          <a:solidFill>
                            <a:srgbClr val="FFFFFF"/>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solidFill>
                      <a:srgbClr val="1B1C54"/>
                    </a:solidFill>
                  </a:tcPr>
                </a:tc>
                <a:tc>
                  <a:txBody>
                    <a:bodyPr anchor="t" rtlCol="false"/>
                    <a:lstStyle/>
                    <a:p>
                      <a:pPr algn="ctr">
                        <a:lnSpc>
                          <a:spcPts val="2262"/>
                        </a:lnSpc>
                        <a:defRPr/>
                      </a:pPr>
                      <a:endParaRPr lang="en-US" sz="1100"/>
                    </a:p>
                    <a:p>
                      <a:pPr algn="ctr">
                        <a:lnSpc>
                          <a:spcPts val="2262"/>
                        </a:lnSpc>
                      </a:pPr>
                      <a:r>
                        <a:rPr lang="en-US" sz="1616" b="true">
                          <a:solidFill>
                            <a:srgbClr val="FFFFFF"/>
                          </a:solidFill>
                          <a:latin typeface="Be Vietnam Ultra-Bold"/>
                          <a:ea typeface="Be Vietnam Ultra-Bold"/>
                          <a:cs typeface="Be Vietnam Ultra-Bold"/>
                          <a:sym typeface="Be Vietnam Ultra-Bold"/>
                        </a:rPr>
                        <a:t>  Họ và Tên</a:t>
                      </a:r>
                    </a:p>
                    <a:p>
                      <a:pPr algn="ctr">
                        <a:lnSpc>
                          <a:spcPts val="2262"/>
                        </a:lnSpc>
                      </a:pPr>
                      <a:r>
                        <a:rPr lang="en-US" sz="1616" b="true">
                          <a:solidFill>
                            <a:srgbClr val="FFFFFF"/>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solidFill>
                      <a:srgbClr val="1B1C54"/>
                    </a:solidFill>
                  </a:tcPr>
                </a:tc>
                <a:tc>
                  <a:txBody>
                    <a:bodyPr anchor="t" rtlCol="false"/>
                    <a:lstStyle/>
                    <a:p>
                      <a:pPr algn="ctr">
                        <a:lnSpc>
                          <a:spcPts val="2262"/>
                        </a:lnSpc>
                        <a:defRPr/>
                      </a:pPr>
                      <a:endParaRPr lang="en-US" sz="1100"/>
                    </a:p>
                    <a:p>
                      <a:pPr algn="ctr">
                        <a:lnSpc>
                          <a:spcPts val="2262"/>
                        </a:lnSpc>
                      </a:pPr>
                      <a:r>
                        <a:rPr lang="en-US" sz="1616" b="true">
                          <a:solidFill>
                            <a:srgbClr val="FFFFFF"/>
                          </a:solidFill>
                          <a:latin typeface="Be Vietnam Ultra-Bold"/>
                          <a:ea typeface="Be Vietnam Ultra-Bold"/>
                          <a:cs typeface="Be Vietnam Ultra-Bold"/>
                          <a:sym typeface="Be Vietnam Ultra-Bold"/>
                        </a:rPr>
                        <a:t>  Công việc được phân công</a:t>
                      </a:r>
                    </a:p>
                    <a:p>
                      <a:pPr algn="ctr">
                        <a:lnSpc>
                          <a:spcPts val="2262"/>
                        </a:lnSpc>
                      </a:pPr>
                      <a:r>
                        <a:rPr lang="en-US" sz="1616" b="true">
                          <a:solidFill>
                            <a:srgbClr val="FFFFFF"/>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solidFill>
                      <a:srgbClr val="1B1C54"/>
                    </a:solidFill>
                  </a:tcPr>
                </a:tc>
                <a:tc>
                  <a:txBody>
                    <a:bodyPr anchor="t" rtlCol="false"/>
                    <a:lstStyle/>
                    <a:p>
                      <a:pPr algn="ctr">
                        <a:lnSpc>
                          <a:spcPts val="2262"/>
                        </a:lnSpc>
                        <a:defRPr/>
                      </a:pPr>
                      <a:endParaRPr lang="en-US" sz="1100"/>
                    </a:p>
                    <a:p>
                      <a:pPr algn="ctr">
                        <a:lnSpc>
                          <a:spcPts val="2262"/>
                        </a:lnSpc>
                      </a:pPr>
                      <a:r>
                        <a:rPr lang="en-US" sz="1616" b="true">
                          <a:solidFill>
                            <a:srgbClr val="FFFFFF"/>
                          </a:solidFill>
                          <a:latin typeface="Be Vietnam Ultra-Bold"/>
                          <a:ea typeface="Be Vietnam Ultra-Bold"/>
                          <a:cs typeface="Be Vietnam Ultra-Bold"/>
                          <a:sym typeface="Be Vietnam Ultra-Bold"/>
                        </a:rPr>
                        <a:t>  Mức độ</a:t>
                      </a:r>
                    </a:p>
                    <a:p>
                      <a:pPr algn="ctr">
                        <a:lnSpc>
                          <a:spcPts val="2262"/>
                        </a:lnSpc>
                      </a:pPr>
                      <a:r>
                        <a:rPr lang="en-US" sz="1616" b="true">
                          <a:solidFill>
                            <a:srgbClr val="FFFFFF"/>
                          </a:solidFill>
                          <a:latin typeface="Be Vietnam Ultra-Bold"/>
                          <a:ea typeface="Be Vietnam Ultra-Bold"/>
                          <a:cs typeface="Be Vietnam Ultra-Bold"/>
                          <a:sym typeface="Be Vietnam Ultra-Bold"/>
                        </a:rPr>
                        <a:t>  hoàn thành (%)</a:t>
                      </a:r>
                    </a:p>
                    <a:p>
                      <a:pPr algn="ctr">
                        <a:lnSpc>
                          <a:spcPts val="2262"/>
                        </a:lnSpc>
                      </a:pPr>
                      <a:r>
                        <a:rPr lang="en-US" sz="1616" b="true">
                          <a:solidFill>
                            <a:srgbClr val="FFFFFF"/>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solidFill>
                      <a:srgbClr val="1B1C54"/>
                    </a:solidFill>
                  </a:tcPr>
                </a:tc>
              </a:tr>
              <a:tr h="1776926">
                <a:tc>
                  <a:txBody>
                    <a:bodyPr anchor="t" rtlCol="false"/>
                    <a:lstStyle/>
                    <a:p>
                      <a:pPr algn="ctr">
                        <a:lnSpc>
                          <a:spcPts val="2262"/>
                        </a:lnSpc>
                        <a:defRPr/>
                      </a:pPr>
                      <a:endParaRPr lang="en-US" sz="1100"/>
                    </a:p>
                    <a:p>
                      <a:pPr algn="ctr">
                        <a:lnSpc>
                          <a:spcPts val="2262"/>
                        </a:lnSpc>
                      </a:pPr>
                      <a:r>
                        <a:rPr lang="en-US" sz="1616" b="true">
                          <a:solidFill>
                            <a:srgbClr val="1B1C54"/>
                          </a:solidFill>
                          <a:latin typeface="Be Vietnam Ultra-Bold"/>
                          <a:ea typeface="Be Vietnam Ultra-Bold"/>
                          <a:cs typeface="Be Vietnam Ultra-Bold"/>
                          <a:sym typeface="Be Vietnam Ultra-Bold"/>
                        </a:rPr>
                        <a:t>  23738151</a:t>
                      </a:r>
                    </a:p>
                    <a:p>
                      <a:pPr algn="ctr">
                        <a:lnSpc>
                          <a:spcPts val="2262"/>
                        </a:lnSpc>
                      </a:pPr>
                      <a:r>
                        <a:rPr lang="en-US" sz="16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2262"/>
                        </a:lnSpc>
                        <a:defRPr/>
                      </a:pPr>
                      <a:endParaRPr lang="en-US" sz="1100"/>
                    </a:p>
                    <a:p>
                      <a:pPr algn="ctr">
                        <a:lnSpc>
                          <a:spcPts val="2262"/>
                        </a:lnSpc>
                      </a:pPr>
                      <a:r>
                        <a:rPr lang="en-US" sz="1616" b="true">
                          <a:solidFill>
                            <a:srgbClr val="1B1C54"/>
                          </a:solidFill>
                          <a:latin typeface="Be Vietnam Ultra-Bold"/>
                          <a:ea typeface="Be Vietnam Ultra-Bold"/>
                          <a:cs typeface="Be Vietnam Ultra-Bold"/>
                          <a:sym typeface="Be Vietnam Ultra-Bold"/>
                        </a:rPr>
                        <a:t>  Nguyễn Khang</a:t>
                      </a:r>
                    </a:p>
                    <a:p>
                      <a:pPr algn="ctr">
                        <a:lnSpc>
                          <a:spcPts val="2262"/>
                        </a:lnSpc>
                      </a:pPr>
                      <a:r>
                        <a:rPr lang="en-US" sz="16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2262"/>
                        </a:lnSpc>
                        <a:defRPr/>
                      </a:pPr>
                      <a:endParaRPr lang="en-US" sz="1100"/>
                    </a:p>
                    <a:p>
                      <a:pPr algn="ctr">
                        <a:lnSpc>
                          <a:spcPts val="2262"/>
                        </a:lnSpc>
                      </a:pPr>
                      <a:r>
                        <a:rPr lang="en-US" sz="1616" b="true">
                          <a:solidFill>
                            <a:srgbClr val="1B1C54"/>
                          </a:solidFill>
                          <a:latin typeface="Be Vietnam Ultra-Bold"/>
                          <a:ea typeface="Be Vietnam Ultra-Bold"/>
                          <a:cs typeface="Be Vietnam Ultra-Bold"/>
                          <a:sym typeface="Be Vietnam Ultra-Bold"/>
                        </a:rPr>
                        <a:t>  Cài đặt lược đồ quan hệ vào trong hệ quản trị CSDL SQL Server,</a:t>
                      </a:r>
                    </a:p>
                    <a:p>
                      <a:pPr algn="ctr">
                        <a:lnSpc>
                          <a:spcPts val="2262"/>
                        </a:lnSpc>
                      </a:pPr>
                      <a:r>
                        <a:rPr lang="en-US" sz="1616" b="true">
                          <a:solidFill>
                            <a:srgbClr val="1B1C54"/>
                          </a:solidFill>
                          <a:latin typeface="Be Vietnam Ultra-Bold"/>
                          <a:ea typeface="Be Vietnam Ultra-Bold"/>
                          <a:cs typeface="Be Vietnam Ultra-Bold"/>
                          <a:sym typeface="Be Vietnam Ultra-Bold"/>
                        </a:rPr>
                        <a:t>  chuyển sang lược đồ quan hệ, 2 câu Sub querry.</a:t>
                      </a:r>
                    </a:p>
                    <a:p>
                      <a:pPr algn="ctr">
                        <a:lnSpc>
                          <a:spcPts val="2262"/>
                        </a:lnSpc>
                      </a:pPr>
                      <a:r>
                        <a:rPr lang="en-US" sz="16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2262"/>
                        </a:lnSpc>
                        <a:defRPr/>
                      </a:pPr>
                      <a:endParaRPr lang="en-US" sz="1100"/>
                    </a:p>
                    <a:p>
                      <a:pPr algn="ctr">
                        <a:lnSpc>
                          <a:spcPts val="2262"/>
                        </a:lnSpc>
                      </a:pPr>
                      <a:r>
                        <a:rPr lang="en-US" sz="1616" b="true">
                          <a:solidFill>
                            <a:srgbClr val="1B1C54"/>
                          </a:solidFill>
                          <a:latin typeface="Be Vietnam Ultra-Bold"/>
                          <a:ea typeface="Be Vietnam Ultra-Bold"/>
                          <a:cs typeface="Be Vietnam Ultra-Bold"/>
                          <a:sym typeface="Be Vietnam Ultra-Bold"/>
                        </a:rPr>
                        <a:t>  100%</a:t>
                      </a:r>
                    </a:p>
                    <a:p>
                      <a:pPr algn="ctr">
                        <a:lnSpc>
                          <a:spcPts val="2262"/>
                        </a:lnSpc>
                      </a:pPr>
                      <a:r>
                        <a:rPr lang="en-US" sz="16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r>
              <a:tr h="1203724">
                <a:tc>
                  <a:txBody>
                    <a:bodyPr anchor="t" rtlCol="false"/>
                    <a:lstStyle/>
                    <a:p>
                      <a:pPr algn="ctr">
                        <a:lnSpc>
                          <a:spcPts val="2262"/>
                        </a:lnSpc>
                        <a:defRPr/>
                      </a:pPr>
                      <a:endParaRPr lang="en-US" sz="1100"/>
                    </a:p>
                    <a:p>
                      <a:pPr algn="ctr">
                        <a:lnSpc>
                          <a:spcPts val="2262"/>
                        </a:lnSpc>
                      </a:pPr>
                      <a:r>
                        <a:rPr lang="en-US" sz="1616" b="true">
                          <a:solidFill>
                            <a:srgbClr val="1B1C54"/>
                          </a:solidFill>
                          <a:latin typeface="Be Vietnam Ultra-Bold"/>
                          <a:ea typeface="Be Vietnam Ultra-Bold"/>
                          <a:cs typeface="Be Vietnam Ultra-Bold"/>
                          <a:sym typeface="Be Vietnam Ultra-Bold"/>
                        </a:rPr>
                        <a:t>  23737301</a:t>
                      </a:r>
                    </a:p>
                    <a:p>
                      <a:pPr algn="ctr">
                        <a:lnSpc>
                          <a:spcPts val="2262"/>
                        </a:lnSpc>
                      </a:pPr>
                      <a:r>
                        <a:rPr lang="en-US" sz="16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2262"/>
                        </a:lnSpc>
                        <a:defRPr/>
                      </a:pPr>
                      <a:endParaRPr lang="en-US" sz="1100"/>
                    </a:p>
                    <a:p>
                      <a:pPr algn="ctr">
                        <a:lnSpc>
                          <a:spcPts val="2262"/>
                        </a:lnSpc>
                      </a:pPr>
                      <a:r>
                        <a:rPr lang="en-US" sz="1616" b="true">
                          <a:solidFill>
                            <a:srgbClr val="1B1C54"/>
                          </a:solidFill>
                          <a:latin typeface="Be Vietnam Ultra-Bold"/>
                          <a:ea typeface="Be Vietnam Ultra-Bold"/>
                          <a:cs typeface="Be Vietnam Ultra-Bold"/>
                          <a:sym typeface="Be Vietnam Ultra-Bold"/>
                        </a:rPr>
                        <a:t>  Lê Thị Chung</a:t>
                      </a:r>
                    </a:p>
                    <a:p>
                      <a:pPr algn="ctr">
                        <a:lnSpc>
                          <a:spcPts val="2262"/>
                        </a:lnSpc>
                      </a:pPr>
                      <a:r>
                        <a:rPr lang="en-US" sz="16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2262"/>
                        </a:lnSpc>
                        <a:defRPr/>
                      </a:pPr>
                      <a:endParaRPr lang="en-US" sz="1100"/>
                    </a:p>
                    <a:p>
                      <a:pPr algn="ctr">
                        <a:lnSpc>
                          <a:spcPts val="2262"/>
                        </a:lnSpc>
                      </a:pPr>
                      <a:r>
                        <a:rPr lang="en-US" sz="1616" b="true">
                          <a:solidFill>
                            <a:srgbClr val="1B1C54"/>
                          </a:solidFill>
                          <a:latin typeface="Be Vietnam Ultra-Bold"/>
                          <a:ea typeface="Be Vietnam Ultra-Bold"/>
                          <a:cs typeface="Be Vietnam Ultra-Bold"/>
                          <a:sym typeface="Be Vietnam Ultra-Bold"/>
                        </a:rPr>
                        <a:t>  Chuyển sang lược đồ quan hệ, 2 câu Delete.</a:t>
                      </a:r>
                    </a:p>
                    <a:p>
                      <a:pPr algn="ctr">
                        <a:lnSpc>
                          <a:spcPts val="2262"/>
                        </a:lnSpc>
                      </a:pPr>
                      <a:r>
                        <a:rPr lang="en-US" sz="16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2262"/>
                        </a:lnSpc>
                        <a:defRPr/>
                      </a:pPr>
                      <a:endParaRPr lang="en-US" sz="1100"/>
                    </a:p>
                    <a:p>
                      <a:pPr algn="ctr">
                        <a:lnSpc>
                          <a:spcPts val="2262"/>
                        </a:lnSpc>
                      </a:pPr>
                      <a:r>
                        <a:rPr lang="en-US" sz="1616" b="true">
                          <a:solidFill>
                            <a:srgbClr val="1B1C54"/>
                          </a:solidFill>
                          <a:latin typeface="Be Vietnam Ultra-Bold"/>
                          <a:ea typeface="Be Vietnam Ultra-Bold"/>
                          <a:cs typeface="Be Vietnam Ultra-Bold"/>
                          <a:sym typeface="Be Vietnam Ultra-Bold"/>
                        </a:rPr>
                        <a:t>  100%</a:t>
                      </a:r>
                    </a:p>
                    <a:p>
                      <a:pPr algn="ctr">
                        <a:lnSpc>
                          <a:spcPts val="2262"/>
                        </a:lnSpc>
                      </a:pPr>
                      <a:r>
                        <a:rPr lang="en-US" sz="16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r>
              <a:tr h="1490325">
                <a:tc>
                  <a:txBody>
                    <a:bodyPr anchor="t" rtlCol="false"/>
                    <a:lstStyle/>
                    <a:p>
                      <a:pPr algn="ctr">
                        <a:lnSpc>
                          <a:spcPts val="2262"/>
                        </a:lnSpc>
                        <a:defRPr/>
                      </a:pPr>
                      <a:endParaRPr lang="en-US" sz="1100"/>
                    </a:p>
                    <a:p>
                      <a:pPr algn="ctr">
                        <a:lnSpc>
                          <a:spcPts val="2262"/>
                        </a:lnSpc>
                      </a:pPr>
                      <a:r>
                        <a:rPr lang="en-US" sz="1616" b="true">
                          <a:solidFill>
                            <a:srgbClr val="1B1C54"/>
                          </a:solidFill>
                          <a:latin typeface="Be Vietnam Ultra-Bold"/>
                          <a:ea typeface="Be Vietnam Ultra-Bold"/>
                          <a:cs typeface="Be Vietnam Ultra-Bold"/>
                          <a:sym typeface="Be Vietnam Ultra-Bold"/>
                        </a:rPr>
                        <a:t>  23677761</a:t>
                      </a:r>
                    </a:p>
                    <a:p>
                      <a:pPr algn="ctr">
                        <a:lnSpc>
                          <a:spcPts val="2262"/>
                        </a:lnSpc>
                      </a:pPr>
                      <a:r>
                        <a:rPr lang="en-US" sz="16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2262"/>
                        </a:lnSpc>
                        <a:defRPr/>
                      </a:pPr>
                      <a:endParaRPr lang="en-US" sz="1100"/>
                    </a:p>
                    <a:p>
                      <a:pPr algn="ctr">
                        <a:lnSpc>
                          <a:spcPts val="2262"/>
                        </a:lnSpc>
                      </a:pPr>
                      <a:r>
                        <a:rPr lang="en-US" sz="1616" b="true">
                          <a:solidFill>
                            <a:srgbClr val="1B1C54"/>
                          </a:solidFill>
                          <a:latin typeface="Be Vietnam Ultra-Bold"/>
                          <a:ea typeface="Be Vietnam Ultra-Bold"/>
                          <a:cs typeface="Be Vietnam Ultra-Bold"/>
                          <a:sym typeface="Be Vietnam Ultra-Bold"/>
                        </a:rPr>
                        <a:t>  Nguyễn Hửu Thạch</a:t>
                      </a:r>
                    </a:p>
                    <a:p>
                      <a:pPr algn="ctr">
                        <a:lnSpc>
                          <a:spcPts val="2262"/>
                        </a:lnSpc>
                      </a:pPr>
                      <a:r>
                        <a:rPr lang="en-US" sz="16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2262"/>
                        </a:lnSpc>
                        <a:defRPr/>
                      </a:pPr>
                      <a:endParaRPr lang="en-US" sz="1100"/>
                    </a:p>
                    <a:p>
                      <a:pPr algn="ctr">
                        <a:lnSpc>
                          <a:spcPts val="2262"/>
                        </a:lnSpc>
                      </a:pPr>
                      <a:r>
                        <a:rPr lang="en-US" sz="1616" b="true">
                          <a:solidFill>
                            <a:srgbClr val="1B1C54"/>
                          </a:solidFill>
                          <a:latin typeface="Be Vietnam Ultra-Bold"/>
                          <a:ea typeface="Be Vietnam Ultra-Bold"/>
                          <a:cs typeface="Be Vietnam Ultra-Bold"/>
                          <a:sym typeface="Be Vietnam Ultra-Bold"/>
                        </a:rPr>
                        <a:t>  Xây dựng mô hình ER, Thêm dữ liệu cho các bản, 2 câu truy vấn lồng, 2 câu Group by</a:t>
                      </a:r>
                    </a:p>
                    <a:p>
                      <a:pPr algn="ctr">
                        <a:lnSpc>
                          <a:spcPts val="2262"/>
                        </a:lnSpc>
                      </a:pPr>
                      <a:r>
                        <a:rPr lang="en-US" sz="16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2262"/>
                        </a:lnSpc>
                        <a:defRPr/>
                      </a:pPr>
                      <a:endParaRPr lang="en-US" sz="1100"/>
                    </a:p>
                    <a:p>
                      <a:pPr algn="ctr">
                        <a:lnSpc>
                          <a:spcPts val="2262"/>
                        </a:lnSpc>
                      </a:pPr>
                      <a:r>
                        <a:rPr lang="en-US" sz="1616" b="true">
                          <a:solidFill>
                            <a:srgbClr val="1B1C54"/>
                          </a:solidFill>
                          <a:latin typeface="Be Vietnam Ultra-Bold"/>
                          <a:ea typeface="Be Vietnam Ultra-Bold"/>
                          <a:cs typeface="Be Vietnam Ultra-Bold"/>
                          <a:sym typeface="Be Vietnam Ultra-Bold"/>
                        </a:rPr>
                        <a:t>  100%</a:t>
                      </a:r>
                    </a:p>
                    <a:p>
                      <a:pPr algn="ctr">
                        <a:lnSpc>
                          <a:spcPts val="2262"/>
                        </a:lnSpc>
                      </a:pPr>
                      <a:r>
                        <a:rPr lang="en-US" sz="16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r>
              <a:tr h="1490325">
                <a:tc>
                  <a:txBody>
                    <a:bodyPr anchor="t" rtlCol="false"/>
                    <a:lstStyle/>
                    <a:p>
                      <a:pPr algn="ctr">
                        <a:lnSpc>
                          <a:spcPts val="2262"/>
                        </a:lnSpc>
                        <a:defRPr/>
                      </a:pPr>
                      <a:endParaRPr lang="en-US" sz="1100"/>
                    </a:p>
                    <a:p>
                      <a:pPr algn="ctr">
                        <a:lnSpc>
                          <a:spcPts val="2262"/>
                        </a:lnSpc>
                      </a:pPr>
                      <a:r>
                        <a:rPr lang="en-US" sz="1616" b="true">
                          <a:solidFill>
                            <a:srgbClr val="1B1C54"/>
                          </a:solidFill>
                          <a:latin typeface="Be Vietnam Ultra-Bold"/>
                          <a:ea typeface="Be Vietnam Ultra-Bold"/>
                          <a:cs typeface="Be Vietnam Ultra-Bold"/>
                          <a:sym typeface="Be Vietnam Ultra-Bold"/>
                        </a:rPr>
                        <a:t>  23694331</a:t>
                      </a:r>
                    </a:p>
                    <a:p>
                      <a:pPr algn="ctr">
                        <a:lnSpc>
                          <a:spcPts val="2262"/>
                        </a:lnSpc>
                      </a:pPr>
                      <a:r>
                        <a:rPr lang="en-US" sz="16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2262"/>
                        </a:lnSpc>
                        <a:defRPr/>
                      </a:pPr>
                      <a:endParaRPr lang="en-US" sz="1100"/>
                    </a:p>
                    <a:p>
                      <a:pPr algn="ctr">
                        <a:lnSpc>
                          <a:spcPts val="2262"/>
                        </a:lnSpc>
                      </a:pPr>
                      <a:r>
                        <a:rPr lang="en-US" sz="1616" b="true">
                          <a:solidFill>
                            <a:srgbClr val="1B1C54"/>
                          </a:solidFill>
                          <a:latin typeface="Be Vietnam Ultra-Bold"/>
                          <a:ea typeface="Be Vietnam Ultra-Bold"/>
                          <a:cs typeface="Be Vietnam Ultra-Bold"/>
                          <a:sym typeface="Be Vietnam Ultra-Bold"/>
                        </a:rPr>
                        <a:t>  Lê Văn Khoa</a:t>
                      </a:r>
                    </a:p>
                    <a:p>
                      <a:pPr algn="ctr">
                        <a:lnSpc>
                          <a:spcPts val="2262"/>
                        </a:lnSpc>
                      </a:pPr>
                      <a:r>
                        <a:rPr lang="en-US" sz="16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2262"/>
                        </a:lnSpc>
                        <a:defRPr/>
                      </a:pPr>
                      <a:endParaRPr lang="en-US" sz="1100"/>
                    </a:p>
                    <a:p>
                      <a:pPr algn="ctr">
                        <a:lnSpc>
                          <a:spcPts val="2262"/>
                        </a:lnSpc>
                      </a:pPr>
                      <a:r>
                        <a:rPr lang="en-US" sz="1616" b="true">
                          <a:solidFill>
                            <a:srgbClr val="1B1C54"/>
                          </a:solidFill>
                          <a:latin typeface="Be Vietnam Ultra-Bold"/>
                          <a:ea typeface="Be Vietnam Ultra-Bold"/>
                          <a:cs typeface="Be Vietnam Ultra-Bold"/>
                          <a:sym typeface="Be Vietnam Ultra-Bold"/>
                        </a:rPr>
                        <a:t>  Thêm dữ liệu cho các bảng, 2 câu Update.</a:t>
                      </a:r>
                    </a:p>
                    <a:p>
                      <a:pPr algn="ctr">
                        <a:lnSpc>
                          <a:spcPts val="2262"/>
                        </a:lnSpc>
                      </a:pPr>
                      <a:r>
                        <a:rPr lang="en-US" sz="1616" b="true">
                          <a:solidFill>
                            <a:srgbClr val="1B1C54"/>
                          </a:solidFill>
                          <a:latin typeface="Be Vietnam Ultra-Bold"/>
                          <a:ea typeface="Be Vietnam Ultra-Bold"/>
                          <a:cs typeface="Be Vietnam Ultra-Bold"/>
                          <a:sym typeface="Be Vietnam Ultra-Bold"/>
                        </a:rPr>
                        <a:t>   Xây dựng mô hình ER, vẽ lược đồ ER</a:t>
                      </a:r>
                    </a:p>
                    <a:p>
                      <a:pPr algn="ctr">
                        <a:lnSpc>
                          <a:spcPts val="2262"/>
                        </a:lnSpc>
                      </a:pPr>
                      <a:r>
                        <a:rPr lang="en-US" sz="16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2262"/>
                        </a:lnSpc>
                        <a:defRPr/>
                      </a:pPr>
                      <a:endParaRPr lang="en-US" sz="1100"/>
                    </a:p>
                    <a:p>
                      <a:pPr algn="ctr">
                        <a:lnSpc>
                          <a:spcPts val="2262"/>
                        </a:lnSpc>
                      </a:pPr>
                      <a:r>
                        <a:rPr lang="en-US" sz="1616" b="true">
                          <a:solidFill>
                            <a:srgbClr val="1B1C54"/>
                          </a:solidFill>
                          <a:latin typeface="Be Vietnam Ultra-Bold"/>
                          <a:ea typeface="Be Vietnam Ultra-Bold"/>
                          <a:cs typeface="Be Vietnam Ultra-Bold"/>
                          <a:sym typeface="Be Vietnam Ultra-Bold"/>
                        </a:rPr>
                        <a:t>  100%</a:t>
                      </a:r>
                    </a:p>
                    <a:p>
                      <a:pPr algn="ctr">
                        <a:lnSpc>
                          <a:spcPts val="2262"/>
                        </a:lnSpc>
                      </a:pPr>
                      <a:r>
                        <a:rPr lang="en-US" sz="16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r>
              <a:tr h="1203724">
                <a:tc>
                  <a:txBody>
                    <a:bodyPr anchor="t" rtlCol="false"/>
                    <a:lstStyle/>
                    <a:p>
                      <a:pPr algn="ctr">
                        <a:lnSpc>
                          <a:spcPts val="2262"/>
                        </a:lnSpc>
                        <a:defRPr/>
                      </a:pPr>
                      <a:endParaRPr lang="en-US" sz="1100"/>
                    </a:p>
                    <a:p>
                      <a:pPr algn="ctr">
                        <a:lnSpc>
                          <a:spcPts val="2262"/>
                        </a:lnSpc>
                      </a:pPr>
                      <a:r>
                        <a:rPr lang="en-US" sz="1616" b="true">
                          <a:solidFill>
                            <a:srgbClr val="1B1C54"/>
                          </a:solidFill>
                          <a:latin typeface="Be Vietnam Ultra-Bold"/>
                          <a:ea typeface="Be Vietnam Ultra-Bold"/>
                          <a:cs typeface="Be Vietnam Ultra-Bold"/>
                          <a:sym typeface="Be Vietnam Ultra-Bold"/>
                        </a:rPr>
                        <a:t>  23635231</a:t>
                      </a:r>
                    </a:p>
                    <a:p>
                      <a:pPr algn="ctr">
                        <a:lnSpc>
                          <a:spcPts val="2262"/>
                        </a:lnSpc>
                      </a:pPr>
                      <a:r>
                        <a:rPr lang="en-US" sz="16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2262"/>
                        </a:lnSpc>
                        <a:defRPr/>
                      </a:pPr>
                      <a:endParaRPr lang="en-US" sz="1100"/>
                    </a:p>
                    <a:p>
                      <a:pPr algn="ctr">
                        <a:lnSpc>
                          <a:spcPts val="2262"/>
                        </a:lnSpc>
                      </a:pPr>
                      <a:r>
                        <a:rPr lang="en-US" sz="1616" b="true">
                          <a:solidFill>
                            <a:srgbClr val="1B1C54"/>
                          </a:solidFill>
                          <a:latin typeface="Be Vietnam Ultra-Bold"/>
                          <a:ea typeface="Be Vietnam Ultra-Bold"/>
                          <a:cs typeface="Be Vietnam Ultra-Bold"/>
                          <a:sym typeface="Be Vietnam Ultra-Bold"/>
                        </a:rPr>
                        <a:t>  Nguyễn Khánh Linh</a:t>
                      </a:r>
                    </a:p>
                    <a:p>
                      <a:pPr algn="ctr">
                        <a:lnSpc>
                          <a:spcPts val="2262"/>
                        </a:lnSpc>
                      </a:pPr>
                      <a:r>
                        <a:rPr lang="en-US" sz="16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2262"/>
                        </a:lnSpc>
                        <a:defRPr/>
                      </a:pPr>
                      <a:endParaRPr lang="en-US" sz="1100"/>
                    </a:p>
                    <a:p>
                      <a:pPr algn="ctr">
                        <a:lnSpc>
                          <a:spcPts val="2262"/>
                        </a:lnSpc>
                      </a:pPr>
                      <a:r>
                        <a:rPr lang="en-US" sz="1616" b="true">
                          <a:solidFill>
                            <a:srgbClr val="1B1C54"/>
                          </a:solidFill>
                          <a:latin typeface="Be Vietnam Ultra-Bold"/>
                          <a:ea typeface="Be Vietnam Ultra-Bold"/>
                          <a:cs typeface="Be Vietnam Ultra-Bold"/>
                          <a:sym typeface="Be Vietnam Ultra-Bold"/>
                        </a:rPr>
                        <a:t>  Thêm dữ liệu cho các bảng, 2 câu Select.</a:t>
                      </a:r>
                    </a:p>
                    <a:p>
                      <a:pPr algn="ctr">
                        <a:lnSpc>
                          <a:spcPts val="2262"/>
                        </a:lnSpc>
                      </a:pPr>
                      <a:r>
                        <a:rPr lang="en-US" sz="16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2262"/>
                        </a:lnSpc>
                        <a:defRPr/>
                      </a:pPr>
                      <a:endParaRPr lang="en-US" sz="1100"/>
                    </a:p>
                    <a:p>
                      <a:pPr algn="ctr">
                        <a:lnSpc>
                          <a:spcPts val="2262"/>
                        </a:lnSpc>
                      </a:pPr>
                      <a:r>
                        <a:rPr lang="en-US" sz="1616" b="true">
                          <a:solidFill>
                            <a:srgbClr val="1B1C54"/>
                          </a:solidFill>
                          <a:latin typeface="Be Vietnam Ultra-Bold"/>
                          <a:ea typeface="Be Vietnam Ultra-Bold"/>
                          <a:cs typeface="Be Vietnam Ultra-Bold"/>
                          <a:sym typeface="Be Vietnam Ultra-Bold"/>
                        </a:rPr>
                        <a:t>  100%</a:t>
                      </a:r>
                    </a:p>
                    <a:p>
                      <a:pPr algn="ctr">
                        <a:lnSpc>
                          <a:spcPts val="2262"/>
                        </a:lnSpc>
                      </a:pPr>
                      <a:r>
                        <a:rPr lang="en-US" sz="16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r>
            </a:tbl>
          </a:graphicData>
        </a:graphic>
      </p:graphicFrame>
      <p:sp>
        <p:nvSpPr>
          <p:cNvPr name="TextBox 9" id="9"/>
          <p:cNvSpPr txBox="true"/>
          <p:nvPr/>
        </p:nvSpPr>
        <p:spPr>
          <a:xfrm rot="0">
            <a:off x="6673364" y="163206"/>
            <a:ext cx="5467543" cy="865494"/>
          </a:xfrm>
          <a:prstGeom prst="rect">
            <a:avLst/>
          </a:prstGeom>
        </p:spPr>
        <p:txBody>
          <a:bodyPr anchor="t" rtlCol="false" tIns="0" lIns="0" bIns="0" rIns="0">
            <a:spAutoFit/>
          </a:bodyPr>
          <a:lstStyle/>
          <a:p>
            <a:pPr algn="l" marL="0" indent="0" lvl="0">
              <a:lnSpc>
                <a:spcPts val="7015"/>
              </a:lnSpc>
              <a:spcBef>
                <a:spcPct val="0"/>
              </a:spcBef>
            </a:pPr>
            <a:r>
              <a:rPr lang="en-US" b="true" sz="5011">
                <a:solidFill>
                  <a:srgbClr val="1B1C54"/>
                </a:solidFill>
                <a:latin typeface="Be Vietnam Ultra-Bold"/>
                <a:ea typeface="Be Vietnam Ultra-Bold"/>
                <a:cs typeface="Be Vietnam Ultra-Bold"/>
                <a:sym typeface="Be Vietnam Ultra-Bold"/>
              </a:rPr>
              <a:t>Bảng phân công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451" r="0" b="-45451"/>
            </a:stretch>
          </a:blipFill>
        </p:spPr>
      </p:sp>
      <p:sp>
        <p:nvSpPr>
          <p:cNvPr name="Freeform 3" id="3"/>
          <p:cNvSpPr/>
          <p:nvPr/>
        </p:nvSpPr>
        <p:spPr>
          <a:xfrm flipH="false" flipV="false" rot="9739814">
            <a:off x="-1445012" y="1665074"/>
            <a:ext cx="2890024" cy="2967932"/>
          </a:xfrm>
          <a:custGeom>
            <a:avLst/>
            <a:gdLst/>
            <a:ahLst/>
            <a:cxnLst/>
            <a:rect r="r" b="b" t="t" l="l"/>
            <a:pathLst>
              <a:path h="2967932" w="2890024">
                <a:moveTo>
                  <a:pt x="0" y="0"/>
                </a:moveTo>
                <a:lnTo>
                  <a:pt x="2890024" y="0"/>
                </a:lnTo>
                <a:lnTo>
                  <a:pt x="2890024" y="2967931"/>
                </a:lnTo>
                <a:lnTo>
                  <a:pt x="0" y="2967931"/>
                </a:lnTo>
                <a:lnTo>
                  <a:pt x="0" y="0"/>
                </a:lnTo>
                <a:close/>
              </a:path>
            </a:pathLst>
          </a:custGeom>
          <a:blipFill>
            <a:blip r:embed="rId3">
              <a:alphaModFix amt="9999"/>
            </a:blip>
            <a:stretch>
              <a:fillRect l="0" t="0" r="0" b="0"/>
            </a:stretch>
          </a:blipFill>
        </p:spPr>
      </p:sp>
      <p:grpSp>
        <p:nvGrpSpPr>
          <p:cNvPr name="Group 4" id="4"/>
          <p:cNvGrpSpPr/>
          <p:nvPr/>
        </p:nvGrpSpPr>
        <p:grpSpPr>
          <a:xfrm rot="0">
            <a:off x="1028700" y="3440717"/>
            <a:ext cx="7697594" cy="5239585"/>
            <a:chOff x="0" y="0"/>
            <a:chExt cx="2027350" cy="1379973"/>
          </a:xfrm>
        </p:grpSpPr>
        <p:sp>
          <p:nvSpPr>
            <p:cNvPr name="Freeform 5" id="5"/>
            <p:cNvSpPr/>
            <p:nvPr/>
          </p:nvSpPr>
          <p:spPr>
            <a:xfrm flipH="false" flipV="false" rot="0">
              <a:off x="0" y="0"/>
              <a:ext cx="2027350" cy="1379973"/>
            </a:xfrm>
            <a:custGeom>
              <a:avLst/>
              <a:gdLst/>
              <a:ahLst/>
              <a:cxnLst/>
              <a:rect r="r" b="b" t="t" l="l"/>
              <a:pathLst>
                <a:path h="1379973" w="2027350">
                  <a:moveTo>
                    <a:pt x="34196" y="0"/>
                  </a:moveTo>
                  <a:lnTo>
                    <a:pt x="1993154" y="0"/>
                  </a:lnTo>
                  <a:cubicBezTo>
                    <a:pt x="2002223" y="0"/>
                    <a:pt x="2010921" y="3603"/>
                    <a:pt x="2017334" y="10016"/>
                  </a:cubicBezTo>
                  <a:cubicBezTo>
                    <a:pt x="2023747" y="16429"/>
                    <a:pt x="2027350" y="25127"/>
                    <a:pt x="2027350" y="34196"/>
                  </a:cubicBezTo>
                  <a:lnTo>
                    <a:pt x="2027350" y="1345777"/>
                  </a:lnTo>
                  <a:cubicBezTo>
                    <a:pt x="2027350" y="1354846"/>
                    <a:pt x="2023747" y="1363544"/>
                    <a:pt x="2017334" y="1369957"/>
                  </a:cubicBezTo>
                  <a:cubicBezTo>
                    <a:pt x="2010921" y="1376370"/>
                    <a:pt x="2002223" y="1379973"/>
                    <a:pt x="1993154" y="1379973"/>
                  </a:cubicBezTo>
                  <a:lnTo>
                    <a:pt x="34196" y="1379973"/>
                  </a:lnTo>
                  <a:cubicBezTo>
                    <a:pt x="25127" y="1379973"/>
                    <a:pt x="16429" y="1376370"/>
                    <a:pt x="10016" y="1369957"/>
                  </a:cubicBezTo>
                  <a:cubicBezTo>
                    <a:pt x="3603" y="1363544"/>
                    <a:pt x="0" y="1354846"/>
                    <a:pt x="0" y="1345777"/>
                  </a:cubicBezTo>
                  <a:lnTo>
                    <a:pt x="0" y="34196"/>
                  </a:lnTo>
                  <a:cubicBezTo>
                    <a:pt x="0" y="25127"/>
                    <a:pt x="3603" y="16429"/>
                    <a:pt x="10016" y="10016"/>
                  </a:cubicBezTo>
                  <a:cubicBezTo>
                    <a:pt x="16429" y="3603"/>
                    <a:pt x="25127" y="0"/>
                    <a:pt x="34196" y="0"/>
                  </a:cubicBezTo>
                  <a:close/>
                </a:path>
              </a:pathLst>
            </a:custGeom>
            <a:solidFill>
              <a:srgbClr val="1B1C54"/>
            </a:solidFill>
          </p:spPr>
        </p:sp>
        <p:sp>
          <p:nvSpPr>
            <p:cNvPr name="TextBox 6" id="6"/>
            <p:cNvSpPr txBox="true"/>
            <p:nvPr/>
          </p:nvSpPr>
          <p:spPr>
            <a:xfrm>
              <a:off x="0" y="-47625"/>
              <a:ext cx="2027350" cy="1427598"/>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9561706" y="3440717"/>
            <a:ext cx="7697594" cy="5239585"/>
            <a:chOff x="0" y="0"/>
            <a:chExt cx="2027350" cy="1379973"/>
          </a:xfrm>
        </p:grpSpPr>
        <p:sp>
          <p:nvSpPr>
            <p:cNvPr name="Freeform 8" id="8"/>
            <p:cNvSpPr/>
            <p:nvPr/>
          </p:nvSpPr>
          <p:spPr>
            <a:xfrm flipH="false" flipV="false" rot="0">
              <a:off x="0" y="0"/>
              <a:ext cx="2027350" cy="1379973"/>
            </a:xfrm>
            <a:custGeom>
              <a:avLst/>
              <a:gdLst/>
              <a:ahLst/>
              <a:cxnLst/>
              <a:rect r="r" b="b" t="t" l="l"/>
              <a:pathLst>
                <a:path h="1379973" w="2027350">
                  <a:moveTo>
                    <a:pt x="34196" y="0"/>
                  </a:moveTo>
                  <a:lnTo>
                    <a:pt x="1993154" y="0"/>
                  </a:lnTo>
                  <a:cubicBezTo>
                    <a:pt x="2002223" y="0"/>
                    <a:pt x="2010921" y="3603"/>
                    <a:pt x="2017334" y="10016"/>
                  </a:cubicBezTo>
                  <a:cubicBezTo>
                    <a:pt x="2023747" y="16429"/>
                    <a:pt x="2027350" y="25127"/>
                    <a:pt x="2027350" y="34196"/>
                  </a:cubicBezTo>
                  <a:lnTo>
                    <a:pt x="2027350" y="1345777"/>
                  </a:lnTo>
                  <a:cubicBezTo>
                    <a:pt x="2027350" y="1354846"/>
                    <a:pt x="2023747" y="1363544"/>
                    <a:pt x="2017334" y="1369957"/>
                  </a:cubicBezTo>
                  <a:cubicBezTo>
                    <a:pt x="2010921" y="1376370"/>
                    <a:pt x="2002223" y="1379973"/>
                    <a:pt x="1993154" y="1379973"/>
                  </a:cubicBezTo>
                  <a:lnTo>
                    <a:pt x="34196" y="1379973"/>
                  </a:lnTo>
                  <a:cubicBezTo>
                    <a:pt x="25127" y="1379973"/>
                    <a:pt x="16429" y="1376370"/>
                    <a:pt x="10016" y="1369957"/>
                  </a:cubicBezTo>
                  <a:cubicBezTo>
                    <a:pt x="3603" y="1363544"/>
                    <a:pt x="0" y="1354846"/>
                    <a:pt x="0" y="1345777"/>
                  </a:cubicBezTo>
                  <a:lnTo>
                    <a:pt x="0" y="34196"/>
                  </a:lnTo>
                  <a:cubicBezTo>
                    <a:pt x="0" y="25127"/>
                    <a:pt x="3603" y="16429"/>
                    <a:pt x="10016" y="10016"/>
                  </a:cubicBezTo>
                  <a:cubicBezTo>
                    <a:pt x="16429" y="3603"/>
                    <a:pt x="25127" y="0"/>
                    <a:pt x="34196" y="0"/>
                  </a:cubicBezTo>
                  <a:close/>
                </a:path>
              </a:pathLst>
            </a:custGeom>
            <a:solidFill>
              <a:srgbClr val="1B1C54"/>
            </a:solidFill>
          </p:spPr>
        </p:sp>
        <p:sp>
          <p:nvSpPr>
            <p:cNvPr name="TextBox 9" id="9"/>
            <p:cNvSpPr txBox="true"/>
            <p:nvPr/>
          </p:nvSpPr>
          <p:spPr>
            <a:xfrm>
              <a:off x="0" y="-47625"/>
              <a:ext cx="2027350" cy="1427598"/>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10800000">
            <a:off x="15946490" y="-1856663"/>
            <a:ext cx="3713326" cy="3713326"/>
          </a:xfrm>
          <a:custGeom>
            <a:avLst/>
            <a:gdLst/>
            <a:ahLst/>
            <a:cxnLst/>
            <a:rect r="r" b="b" t="t" l="l"/>
            <a:pathLst>
              <a:path h="3713326" w="3713326">
                <a:moveTo>
                  <a:pt x="0" y="0"/>
                </a:moveTo>
                <a:lnTo>
                  <a:pt x="3713326" y="0"/>
                </a:lnTo>
                <a:lnTo>
                  <a:pt x="3713326" y="3713326"/>
                </a:lnTo>
                <a:lnTo>
                  <a:pt x="0" y="3713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1" id="11"/>
          <p:cNvSpPr/>
          <p:nvPr/>
        </p:nvSpPr>
        <p:spPr>
          <a:xfrm flipH="false" flipV="false" rot="0">
            <a:off x="-1396348" y="8680301"/>
            <a:ext cx="4214440" cy="3455841"/>
          </a:xfrm>
          <a:custGeom>
            <a:avLst/>
            <a:gdLst/>
            <a:ahLst/>
            <a:cxnLst/>
            <a:rect r="r" b="b" t="t" l="l"/>
            <a:pathLst>
              <a:path h="3455841" w="4214440">
                <a:moveTo>
                  <a:pt x="0" y="0"/>
                </a:moveTo>
                <a:lnTo>
                  <a:pt x="4214440" y="0"/>
                </a:lnTo>
                <a:lnTo>
                  <a:pt x="4214440" y="3455841"/>
                </a:lnTo>
                <a:lnTo>
                  <a:pt x="0" y="34558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2" id="12"/>
          <p:cNvSpPr/>
          <p:nvPr/>
        </p:nvSpPr>
        <p:spPr>
          <a:xfrm flipH="true" flipV="false" rot="0">
            <a:off x="-1906192" y="-605688"/>
            <a:ext cx="4420184" cy="2110638"/>
          </a:xfrm>
          <a:custGeom>
            <a:avLst/>
            <a:gdLst/>
            <a:ahLst/>
            <a:cxnLst/>
            <a:rect r="r" b="b" t="t" l="l"/>
            <a:pathLst>
              <a:path h="2110638" w="4420184">
                <a:moveTo>
                  <a:pt x="4420184" y="0"/>
                </a:moveTo>
                <a:lnTo>
                  <a:pt x="0" y="0"/>
                </a:lnTo>
                <a:lnTo>
                  <a:pt x="0" y="2110638"/>
                </a:lnTo>
                <a:lnTo>
                  <a:pt x="4420184" y="2110638"/>
                </a:lnTo>
                <a:lnTo>
                  <a:pt x="4420184"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3" id="13"/>
          <p:cNvSpPr/>
          <p:nvPr/>
        </p:nvSpPr>
        <p:spPr>
          <a:xfrm flipH="false" flipV="false" rot="0">
            <a:off x="15361860" y="9166076"/>
            <a:ext cx="4501586" cy="2858507"/>
          </a:xfrm>
          <a:custGeom>
            <a:avLst/>
            <a:gdLst/>
            <a:ahLst/>
            <a:cxnLst/>
            <a:rect r="r" b="b" t="t" l="l"/>
            <a:pathLst>
              <a:path h="2858507" w="4501586">
                <a:moveTo>
                  <a:pt x="0" y="0"/>
                </a:moveTo>
                <a:lnTo>
                  <a:pt x="4501586" y="0"/>
                </a:lnTo>
                <a:lnTo>
                  <a:pt x="4501586" y="2858508"/>
                </a:lnTo>
                <a:lnTo>
                  <a:pt x="0" y="28585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4" id="14"/>
          <p:cNvSpPr/>
          <p:nvPr/>
        </p:nvSpPr>
        <p:spPr>
          <a:xfrm flipH="false" flipV="false" rot="0">
            <a:off x="-50368" y="2360211"/>
            <a:ext cx="658029" cy="900598"/>
          </a:xfrm>
          <a:custGeom>
            <a:avLst/>
            <a:gdLst/>
            <a:ahLst/>
            <a:cxnLst/>
            <a:rect r="r" b="b" t="t" l="l"/>
            <a:pathLst>
              <a:path h="900598" w="658029">
                <a:moveTo>
                  <a:pt x="0" y="0"/>
                </a:moveTo>
                <a:lnTo>
                  <a:pt x="658029" y="0"/>
                </a:lnTo>
                <a:lnTo>
                  <a:pt x="658029" y="900597"/>
                </a:lnTo>
                <a:lnTo>
                  <a:pt x="0" y="900597"/>
                </a:lnTo>
                <a:lnTo>
                  <a:pt x="0" y="0"/>
                </a:lnTo>
                <a:close/>
              </a:path>
            </a:pathLst>
          </a:custGeom>
          <a:blipFill>
            <a:blip r:embed="rId12">
              <a:extLst>
                <a:ext uri="{96DAC541-7B7A-43D3-8B79-37D633B846F1}">
                  <asvg:svgBlip xmlns:asvg="http://schemas.microsoft.com/office/drawing/2016/SVG/main" r:embed="rId13"/>
                </a:ext>
              </a:extLst>
            </a:blip>
            <a:stretch>
              <a:fillRect l="0" t="-89167" r="0" b="0"/>
            </a:stretch>
          </a:blipFill>
          <a:ln cap="sq">
            <a:noFill/>
            <a:prstDash val="solid"/>
            <a:miter/>
          </a:ln>
        </p:spPr>
      </p:sp>
      <p:sp>
        <p:nvSpPr>
          <p:cNvPr name="TextBox 15" id="15"/>
          <p:cNvSpPr txBox="true"/>
          <p:nvPr/>
        </p:nvSpPr>
        <p:spPr>
          <a:xfrm rot="0">
            <a:off x="3575430" y="204470"/>
            <a:ext cx="11129982" cy="1477009"/>
          </a:xfrm>
          <a:prstGeom prst="rect">
            <a:avLst/>
          </a:prstGeom>
        </p:spPr>
        <p:txBody>
          <a:bodyPr anchor="t" rtlCol="false" tIns="0" lIns="0" bIns="0" rIns="0">
            <a:spAutoFit/>
          </a:bodyPr>
          <a:lstStyle/>
          <a:p>
            <a:pPr algn="ctr" marL="0" indent="0" lvl="0">
              <a:lnSpc>
                <a:spcPts val="12040"/>
              </a:lnSpc>
              <a:spcBef>
                <a:spcPct val="0"/>
              </a:spcBef>
            </a:pPr>
            <a:r>
              <a:rPr lang="en-US" b="true" sz="8600">
                <a:solidFill>
                  <a:srgbClr val="1B1C54"/>
                </a:solidFill>
                <a:latin typeface="Be Vietnam Ultra-Bold"/>
                <a:ea typeface="Be Vietnam Ultra-Bold"/>
                <a:cs typeface="Be Vietnam Ultra-Bold"/>
                <a:sym typeface="Be Vietnam Ultra-Bold"/>
              </a:rPr>
              <a:t>Câu</a:t>
            </a:r>
            <a:r>
              <a:rPr lang="en-US" b="true" sz="8600">
                <a:solidFill>
                  <a:srgbClr val="1B1C54"/>
                </a:solidFill>
                <a:latin typeface="Be Vietnam Ultra-Bold"/>
                <a:ea typeface="Be Vietnam Ultra-Bold"/>
                <a:cs typeface="Be Vietnam Ultra-Bold"/>
                <a:sym typeface="Be Vietnam Ultra-Bold"/>
              </a:rPr>
              <a:t> hỏi truy vấn</a:t>
            </a:r>
          </a:p>
        </p:txBody>
      </p:sp>
      <p:sp>
        <p:nvSpPr>
          <p:cNvPr name="TextBox 16" id="16"/>
          <p:cNvSpPr txBox="true"/>
          <p:nvPr/>
        </p:nvSpPr>
        <p:spPr>
          <a:xfrm rot="0">
            <a:off x="6079731" y="1442916"/>
            <a:ext cx="6466974" cy="853833"/>
          </a:xfrm>
          <a:prstGeom prst="rect">
            <a:avLst/>
          </a:prstGeom>
        </p:spPr>
        <p:txBody>
          <a:bodyPr anchor="t" rtlCol="false" tIns="0" lIns="0" bIns="0" rIns="0">
            <a:spAutoFit/>
          </a:bodyPr>
          <a:lstStyle/>
          <a:p>
            <a:pPr algn="ctr" marL="0" indent="0" lvl="0">
              <a:lnSpc>
                <a:spcPts val="6995"/>
              </a:lnSpc>
              <a:spcBef>
                <a:spcPct val="0"/>
              </a:spcBef>
            </a:pPr>
            <a:r>
              <a:rPr lang="en-US" b="true" sz="4996">
                <a:solidFill>
                  <a:srgbClr val="1B1C54"/>
                </a:solidFill>
                <a:latin typeface="Be Vietnam Ultra-Bold"/>
                <a:ea typeface="Be Vietnam Ultra-Bold"/>
                <a:cs typeface="Be Vietnam Ultra-Bold"/>
                <a:sym typeface="Be Vietnam Ultra-Bold"/>
              </a:rPr>
              <a:t>2 Câu Update</a:t>
            </a:r>
          </a:p>
        </p:txBody>
      </p:sp>
      <p:sp>
        <p:nvSpPr>
          <p:cNvPr name="TextBox 17" id="17"/>
          <p:cNvSpPr txBox="true"/>
          <p:nvPr/>
        </p:nvSpPr>
        <p:spPr>
          <a:xfrm rot="0">
            <a:off x="2141906" y="3677506"/>
            <a:ext cx="6022576" cy="515626"/>
          </a:xfrm>
          <a:prstGeom prst="rect">
            <a:avLst/>
          </a:prstGeom>
        </p:spPr>
        <p:txBody>
          <a:bodyPr anchor="t" rtlCol="false" tIns="0" lIns="0" bIns="0" rIns="0">
            <a:spAutoFit/>
          </a:bodyPr>
          <a:lstStyle/>
          <a:p>
            <a:pPr algn="l">
              <a:lnSpc>
                <a:spcPts val="2123"/>
              </a:lnSpc>
            </a:pPr>
            <a:r>
              <a:rPr lang="en-US" sz="1516" b="true">
                <a:solidFill>
                  <a:srgbClr val="FFFFFF"/>
                </a:solidFill>
                <a:latin typeface="Be Vietnam Ultra-Bold"/>
                <a:ea typeface="Be Vietnam Ultra-Bold"/>
                <a:cs typeface="Be Vietnam Ultra-Bold"/>
                <a:sym typeface="Be Vietnam Ultra-Bold"/>
              </a:rPr>
              <a:t>/*Cập nhật nghề nghiệp HOCVIEN có MAHV là ‘HV03’ thành ‘Lập trình viên’*/</a:t>
            </a:r>
          </a:p>
        </p:txBody>
      </p:sp>
      <p:sp>
        <p:nvSpPr>
          <p:cNvPr name="TextBox 18" id="18"/>
          <p:cNvSpPr txBox="true"/>
          <p:nvPr/>
        </p:nvSpPr>
        <p:spPr>
          <a:xfrm rot="0">
            <a:off x="10767261" y="3677506"/>
            <a:ext cx="6022576" cy="248074"/>
          </a:xfrm>
          <a:prstGeom prst="rect">
            <a:avLst/>
          </a:prstGeom>
        </p:spPr>
        <p:txBody>
          <a:bodyPr anchor="t" rtlCol="false" tIns="0" lIns="0" bIns="0" rIns="0">
            <a:spAutoFit/>
          </a:bodyPr>
          <a:lstStyle/>
          <a:p>
            <a:pPr algn="l">
              <a:lnSpc>
                <a:spcPts val="2123"/>
              </a:lnSpc>
            </a:pPr>
            <a:r>
              <a:rPr lang="en-US" sz="1516" b="true">
                <a:solidFill>
                  <a:srgbClr val="FFFFFF"/>
                </a:solidFill>
                <a:latin typeface="Be Vietnam Ultra-Bold"/>
                <a:ea typeface="Be Vietnam Ultra-Bold"/>
                <a:cs typeface="Be Vietnam Ultra-Bold"/>
                <a:sym typeface="Be Vietnam Ultra-Bold"/>
              </a:rPr>
              <a:t>/*Cập nhật tất cả học phí thêm 500000 */</a:t>
            </a:r>
          </a:p>
        </p:txBody>
      </p:sp>
      <p:sp>
        <p:nvSpPr>
          <p:cNvPr name="TextBox 19" id="19"/>
          <p:cNvSpPr txBox="true"/>
          <p:nvPr/>
        </p:nvSpPr>
        <p:spPr>
          <a:xfrm rot="0">
            <a:off x="1667585" y="4401000"/>
            <a:ext cx="6023850" cy="1065299"/>
          </a:xfrm>
          <a:prstGeom prst="rect">
            <a:avLst/>
          </a:prstGeom>
        </p:spPr>
        <p:txBody>
          <a:bodyPr anchor="t" rtlCol="false" tIns="0" lIns="0" bIns="0" rIns="0">
            <a:spAutoFit/>
          </a:bodyPr>
          <a:lstStyle/>
          <a:p>
            <a:pPr algn="l">
              <a:lnSpc>
                <a:spcPts val="2835"/>
              </a:lnSpc>
            </a:pPr>
            <a:r>
              <a:rPr lang="en-US" sz="2025">
                <a:solidFill>
                  <a:srgbClr val="FFFFFF"/>
                </a:solidFill>
                <a:latin typeface="Be Vietnam"/>
                <a:ea typeface="Be Vietnam"/>
                <a:cs typeface="Be Vietnam"/>
                <a:sym typeface="Be Vietnam"/>
              </a:rPr>
              <a:t>UPDATE HOCVIEN</a:t>
            </a:r>
          </a:p>
          <a:p>
            <a:pPr algn="l">
              <a:lnSpc>
                <a:spcPts val="2835"/>
              </a:lnSpc>
            </a:pPr>
            <a:r>
              <a:rPr lang="en-US" sz="2025">
                <a:solidFill>
                  <a:srgbClr val="FFFFFF"/>
                </a:solidFill>
                <a:latin typeface="Be Vietnam"/>
                <a:ea typeface="Be Vietnam"/>
                <a:cs typeface="Be Vietnam"/>
                <a:sym typeface="Be Vietnam"/>
              </a:rPr>
              <a:t>SET NGHENGHIEP = 'Lập trình viên'</a:t>
            </a:r>
          </a:p>
          <a:p>
            <a:pPr algn="l">
              <a:lnSpc>
                <a:spcPts val="2835"/>
              </a:lnSpc>
            </a:pPr>
            <a:r>
              <a:rPr lang="en-US" sz="2025">
                <a:solidFill>
                  <a:srgbClr val="FFFFFF"/>
                </a:solidFill>
                <a:latin typeface="Be Vietnam"/>
                <a:ea typeface="Be Vietnam"/>
                <a:cs typeface="Be Vietnam"/>
                <a:sym typeface="Be Vietnam"/>
              </a:rPr>
              <a:t>WHERE MAHV = 'HV03'</a:t>
            </a:r>
          </a:p>
        </p:txBody>
      </p:sp>
      <p:sp>
        <p:nvSpPr>
          <p:cNvPr name="TextBox 20" id="20"/>
          <p:cNvSpPr txBox="true"/>
          <p:nvPr/>
        </p:nvSpPr>
        <p:spPr>
          <a:xfrm rot="0">
            <a:off x="10510086" y="4306747"/>
            <a:ext cx="6591656" cy="1069216"/>
          </a:xfrm>
          <a:prstGeom prst="rect">
            <a:avLst/>
          </a:prstGeom>
        </p:spPr>
        <p:txBody>
          <a:bodyPr anchor="t" rtlCol="false" tIns="0" lIns="0" bIns="0" rIns="0">
            <a:spAutoFit/>
          </a:bodyPr>
          <a:lstStyle/>
          <a:p>
            <a:pPr algn="l">
              <a:lnSpc>
                <a:spcPts val="2846"/>
              </a:lnSpc>
            </a:pPr>
            <a:r>
              <a:rPr lang="en-US" sz="2033">
                <a:solidFill>
                  <a:srgbClr val="FFFFFF"/>
                </a:solidFill>
                <a:latin typeface="Be Vietnam"/>
                <a:ea typeface="Be Vietnam"/>
                <a:cs typeface="Be Vietnam"/>
                <a:sym typeface="Be Vietnam"/>
              </a:rPr>
              <a:t>UPDATE LOP</a:t>
            </a:r>
          </a:p>
          <a:p>
            <a:pPr algn="l">
              <a:lnSpc>
                <a:spcPts val="2846"/>
              </a:lnSpc>
            </a:pPr>
            <a:r>
              <a:rPr lang="en-US" sz="2033">
                <a:solidFill>
                  <a:srgbClr val="FFFFFF"/>
                </a:solidFill>
                <a:latin typeface="Be Vietnam"/>
                <a:ea typeface="Be Vietnam"/>
                <a:cs typeface="Be Vietnam"/>
                <a:sym typeface="Be Vietnam"/>
              </a:rPr>
              <a:t>SET HOCPHI = HOCPHI + 500000</a:t>
            </a:r>
          </a:p>
          <a:p>
            <a:pPr algn="l">
              <a:lnSpc>
                <a:spcPts val="2846"/>
              </a:lnSpc>
            </a:pPr>
            <a:r>
              <a:rPr lang="en-US" sz="2033">
                <a:solidFill>
                  <a:srgbClr val="FFFFFF"/>
                </a:solidFill>
                <a:latin typeface="Be Vietnam"/>
                <a:ea typeface="Be Vietnam"/>
                <a:cs typeface="Be Vietnam"/>
                <a:sym typeface="Be Vietnam"/>
              </a:rPr>
              <a:t>WHERE MALOP = 'L004'</a:t>
            </a:r>
          </a:p>
        </p:txBody>
      </p:sp>
      <p:grpSp>
        <p:nvGrpSpPr>
          <p:cNvPr name="Group 21" id="21"/>
          <p:cNvGrpSpPr/>
          <p:nvPr/>
        </p:nvGrpSpPr>
        <p:grpSpPr>
          <a:xfrm rot="0">
            <a:off x="1343439" y="3696556"/>
            <a:ext cx="648291" cy="648291"/>
            <a:chOff x="0" y="0"/>
            <a:chExt cx="864388" cy="864388"/>
          </a:xfrm>
        </p:grpSpPr>
        <p:grpSp>
          <p:nvGrpSpPr>
            <p:cNvPr name="Group 22" id="22"/>
            <p:cNvGrpSpPr/>
            <p:nvPr/>
          </p:nvGrpSpPr>
          <p:grpSpPr>
            <a:xfrm rot="0">
              <a:off x="0" y="0"/>
              <a:ext cx="864388" cy="86438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25" id="25"/>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b="true">
                  <a:solidFill>
                    <a:srgbClr val="FFFFFF"/>
                  </a:solidFill>
                  <a:latin typeface="Be Vietnam Ultra-Bold"/>
                  <a:ea typeface="Be Vietnam Ultra-Bold"/>
                  <a:cs typeface="Be Vietnam Ultra-Bold"/>
                  <a:sym typeface="Be Vietnam Ultra-Bold"/>
                </a:rPr>
                <a:t>1</a:t>
              </a:r>
            </a:p>
          </p:txBody>
        </p:sp>
      </p:grpSp>
      <p:grpSp>
        <p:nvGrpSpPr>
          <p:cNvPr name="Group 26" id="26"/>
          <p:cNvGrpSpPr/>
          <p:nvPr/>
        </p:nvGrpSpPr>
        <p:grpSpPr>
          <a:xfrm rot="0">
            <a:off x="9861795" y="3696556"/>
            <a:ext cx="648291" cy="648291"/>
            <a:chOff x="0" y="0"/>
            <a:chExt cx="864388" cy="864388"/>
          </a:xfrm>
        </p:grpSpPr>
        <p:grpSp>
          <p:nvGrpSpPr>
            <p:cNvPr name="Group 27" id="27"/>
            <p:cNvGrpSpPr/>
            <p:nvPr/>
          </p:nvGrpSpPr>
          <p:grpSpPr>
            <a:xfrm rot="0">
              <a:off x="0" y="0"/>
              <a:ext cx="864388" cy="86438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30" id="30"/>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b="true">
                  <a:solidFill>
                    <a:srgbClr val="FFFFFF"/>
                  </a:solidFill>
                  <a:latin typeface="Be Vietnam Ultra-Bold"/>
                  <a:ea typeface="Be Vietnam Ultra-Bold"/>
                  <a:cs typeface="Be Vietnam Ultra-Bold"/>
                  <a:sym typeface="Be Vietnam Ultra-Bold"/>
                </a:rPr>
                <a:t>2</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451" r="0" b="-45451"/>
            </a:stretch>
          </a:blipFill>
        </p:spPr>
      </p:sp>
      <p:sp>
        <p:nvSpPr>
          <p:cNvPr name="Freeform 3" id="3"/>
          <p:cNvSpPr/>
          <p:nvPr/>
        </p:nvSpPr>
        <p:spPr>
          <a:xfrm flipH="false" flipV="false" rot="9739814">
            <a:off x="-1445012" y="1665074"/>
            <a:ext cx="2890024" cy="2967932"/>
          </a:xfrm>
          <a:custGeom>
            <a:avLst/>
            <a:gdLst/>
            <a:ahLst/>
            <a:cxnLst/>
            <a:rect r="r" b="b" t="t" l="l"/>
            <a:pathLst>
              <a:path h="2967932" w="2890024">
                <a:moveTo>
                  <a:pt x="0" y="0"/>
                </a:moveTo>
                <a:lnTo>
                  <a:pt x="2890024" y="0"/>
                </a:lnTo>
                <a:lnTo>
                  <a:pt x="2890024" y="2967931"/>
                </a:lnTo>
                <a:lnTo>
                  <a:pt x="0" y="2967931"/>
                </a:lnTo>
                <a:lnTo>
                  <a:pt x="0" y="0"/>
                </a:lnTo>
                <a:close/>
              </a:path>
            </a:pathLst>
          </a:custGeom>
          <a:blipFill>
            <a:blip r:embed="rId3">
              <a:alphaModFix amt="9999"/>
            </a:blip>
            <a:stretch>
              <a:fillRect l="0" t="0" r="0" b="0"/>
            </a:stretch>
          </a:blipFill>
        </p:spPr>
      </p:sp>
      <p:grpSp>
        <p:nvGrpSpPr>
          <p:cNvPr name="Group 4" id="4"/>
          <p:cNvGrpSpPr/>
          <p:nvPr/>
        </p:nvGrpSpPr>
        <p:grpSpPr>
          <a:xfrm rot="0">
            <a:off x="1028700" y="3440717"/>
            <a:ext cx="7697594" cy="5239585"/>
            <a:chOff x="0" y="0"/>
            <a:chExt cx="2027350" cy="1379973"/>
          </a:xfrm>
        </p:grpSpPr>
        <p:sp>
          <p:nvSpPr>
            <p:cNvPr name="Freeform 5" id="5"/>
            <p:cNvSpPr/>
            <p:nvPr/>
          </p:nvSpPr>
          <p:spPr>
            <a:xfrm flipH="false" flipV="false" rot="0">
              <a:off x="0" y="0"/>
              <a:ext cx="2027350" cy="1379973"/>
            </a:xfrm>
            <a:custGeom>
              <a:avLst/>
              <a:gdLst/>
              <a:ahLst/>
              <a:cxnLst/>
              <a:rect r="r" b="b" t="t" l="l"/>
              <a:pathLst>
                <a:path h="1379973" w="2027350">
                  <a:moveTo>
                    <a:pt x="34196" y="0"/>
                  </a:moveTo>
                  <a:lnTo>
                    <a:pt x="1993154" y="0"/>
                  </a:lnTo>
                  <a:cubicBezTo>
                    <a:pt x="2002223" y="0"/>
                    <a:pt x="2010921" y="3603"/>
                    <a:pt x="2017334" y="10016"/>
                  </a:cubicBezTo>
                  <a:cubicBezTo>
                    <a:pt x="2023747" y="16429"/>
                    <a:pt x="2027350" y="25127"/>
                    <a:pt x="2027350" y="34196"/>
                  </a:cubicBezTo>
                  <a:lnTo>
                    <a:pt x="2027350" y="1345777"/>
                  </a:lnTo>
                  <a:cubicBezTo>
                    <a:pt x="2027350" y="1354846"/>
                    <a:pt x="2023747" y="1363544"/>
                    <a:pt x="2017334" y="1369957"/>
                  </a:cubicBezTo>
                  <a:cubicBezTo>
                    <a:pt x="2010921" y="1376370"/>
                    <a:pt x="2002223" y="1379973"/>
                    <a:pt x="1993154" y="1379973"/>
                  </a:cubicBezTo>
                  <a:lnTo>
                    <a:pt x="34196" y="1379973"/>
                  </a:lnTo>
                  <a:cubicBezTo>
                    <a:pt x="25127" y="1379973"/>
                    <a:pt x="16429" y="1376370"/>
                    <a:pt x="10016" y="1369957"/>
                  </a:cubicBezTo>
                  <a:cubicBezTo>
                    <a:pt x="3603" y="1363544"/>
                    <a:pt x="0" y="1354846"/>
                    <a:pt x="0" y="1345777"/>
                  </a:cubicBezTo>
                  <a:lnTo>
                    <a:pt x="0" y="34196"/>
                  </a:lnTo>
                  <a:cubicBezTo>
                    <a:pt x="0" y="25127"/>
                    <a:pt x="3603" y="16429"/>
                    <a:pt x="10016" y="10016"/>
                  </a:cubicBezTo>
                  <a:cubicBezTo>
                    <a:pt x="16429" y="3603"/>
                    <a:pt x="25127" y="0"/>
                    <a:pt x="34196" y="0"/>
                  </a:cubicBezTo>
                  <a:close/>
                </a:path>
              </a:pathLst>
            </a:custGeom>
            <a:solidFill>
              <a:srgbClr val="1B1C54"/>
            </a:solidFill>
          </p:spPr>
        </p:sp>
        <p:sp>
          <p:nvSpPr>
            <p:cNvPr name="TextBox 6" id="6"/>
            <p:cNvSpPr txBox="true"/>
            <p:nvPr/>
          </p:nvSpPr>
          <p:spPr>
            <a:xfrm>
              <a:off x="0" y="-47625"/>
              <a:ext cx="2027350" cy="1427598"/>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9561706" y="3440717"/>
            <a:ext cx="7697594" cy="5239585"/>
            <a:chOff x="0" y="0"/>
            <a:chExt cx="2027350" cy="1379973"/>
          </a:xfrm>
        </p:grpSpPr>
        <p:sp>
          <p:nvSpPr>
            <p:cNvPr name="Freeform 8" id="8"/>
            <p:cNvSpPr/>
            <p:nvPr/>
          </p:nvSpPr>
          <p:spPr>
            <a:xfrm flipH="false" flipV="false" rot="0">
              <a:off x="0" y="0"/>
              <a:ext cx="2027350" cy="1379973"/>
            </a:xfrm>
            <a:custGeom>
              <a:avLst/>
              <a:gdLst/>
              <a:ahLst/>
              <a:cxnLst/>
              <a:rect r="r" b="b" t="t" l="l"/>
              <a:pathLst>
                <a:path h="1379973" w="2027350">
                  <a:moveTo>
                    <a:pt x="34196" y="0"/>
                  </a:moveTo>
                  <a:lnTo>
                    <a:pt x="1993154" y="0"/>
                  </a:lnTo>
                  <a:cubicBezTo>
                    <a:pt x="2002223" y="0"/>
                    <a:pt x="2010921" y="3603"/>
                    <a:pt x="2017334" y="10016"/>
                  </a:cubicBezTo>
                  <a:cubicBezTo>
                    <a:pt x="2023747" y="16429"/>
                    <a:pt x="2027350" y="25127"/>
                    <a:pt x="2027350" y="34196"/>
                  </a:cubicBezTo>
                  <a:lnTo>
                    <a:pt x="2027350" y="1345777"/>
                  </a:lnTo>
                  <a:cubicBezTo>
                    <a:pt x="2027350" y="1354846"/>
                    <a:pt x="2023747" y="1363544"/>
                    <a:pt x="2017334" y="1369957"/>
                  </a:cubicBezTo>
                  <a:cubicBezTo>
                    <a:pt x="2010921" y="1376370"/>
                    <a:pt x="2002223" y="1379973"/>
                    <a:pt x="1993154" y="1379973"/>
                  </a:cubicBezTo>
                  <a:lnTo>
                    <a:pt x="34196" y="1379973"/>
                  </a:lnTo>
                  <a:cubicBezTo>
                    <a:pt x="25127" y="1379973"/>
                    <a:pt x="16429" y="1376370"/>
                    <a:pt x="10016" y="1369957"/>
                  </a:cubicBezTo>
                  <a:cubicBezTo>
                    <a:pt x="3603" y="1363544"/>
                    <a:pt x="0" y="1354846"/>
                    <a:pt x="0" y="1345777"/>
                  </a:cubicBezTo>
                  <a:lnTo>
                    <a:pt x="0" y="34196"/>
                  </a:lnTo>
                  <a:cubicBezTo>
                    <a:pt x="0" y="25127"/>
                    <a:pt x="3603" y="16429"/>
                    <a:pt x="10016" y="10016"/>
                  </a:cubicBezTo>
                  <a:cubicBezTo>
                    <a:pt x="16429" y="3603"/>
                    <a:pt x="25127" y="0"/>
                    <a:pt x="34196" y="0"/>
                  </a:cubicBezTo>
                  <a:close/>
                </a:path>
              </a:pathLst>
            </a:custGeom>
            <a:solidFill>
              <a:srgbClr val="1B1C54"/>
            </a:solidFill>
          </p:spPr>
        </p:sp>
        <p:sp>
          <p:nvSpPr>
            <p:cNvPr name="TextBox 9" id="9"/>
            <p:cNvSpPr txBox="true"/>
            <p:nvPr/>
          </p:nvSpPr>
          <p:spPr>
            <a:xfrm>
              <a:off x="0" y="-47625"/>
              <a:ext cx="2027350" cy="1427598"/>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10800000">
            <a:off x="15946490" y="-1856663"/>
            <a:ext cx="3713326" cy="3713326"/>
          </a:xfrm>
          <a:custGeom>
            <a:avLst/>
            <a:gdLst/>
            <a:ahLst/>
            <a:cxnLst/>
            <a:rect r="r" b="b" t="t" l="l"/>
            <a:pathLst>
              <a:path h="3713326" w="3713326">
                <a:moveTo>
                  <a:pt x="0" y="0"/>
                </a:moveTo>
                <a:lnTo>
                  <a:pt x="3713326" y="0"/>
                </a:lnTo>
                <a:lnTo>
                  <a:pt x="3713326" y="3713326"/>
                </a:lnTo>
                <a:lnTo>
                  <a:pt x="0" y="3713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1" id="11"/>
          <p:cNvSpPr/>
          <p:nvPr/>
        </p:nvSpPr>
        <p:spPr>
          <a:xfrm flipH="false" flipV="false" rot="0">
            <a:off x="-1396348" y="8680301"/>
            <a:ext cx="4214440" cy="3455841"/>
          </a:xfrm>
          <a:custGeom>
            <a:avLst/>
            <a:gdLst/>
            <a:ahLst/>
            <a:cxnLst/>
            <a:rect r="r" b="b" t="t" l="l"/>
            <a:pathLst>
              <a:path h="3455841" w="4214440">
                <a:moveTo>
                  <a:pt x="0" y="0"/>
                </a:moveTo>
                <a:lnTo>
                  <a:pt x="4214440" y="0"/>
                </a:lnTo>
                <a:lnTo>
                  <a:pt x="4214440" y="3455841"/>
                </a:lnTo>
                <a:lnTo>
                  <a:pt x="0" y="34558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2" id="12"/>
          <p:cNvSpPr/>
          <p:nvPr/>
        </p:nvSpPr>
        <p:spPr>
          <a:xfrm flipH="true" flipV="false" rot="0">
            <a:off x="-1906192" y="-605688"/>
            <a:ext cx="4420184" cy="2110638"/>
          </a:xfrm>
          <a:custGeom>
            <a:avLst/>
            <a:gdLst/>
            <a:ahLst/>
            <a:cxnLst/>
            <a:rect r="r" b="b" t="t" l="l"/>
            <a:pathLst>
              <a:path h="2110638" w="4420184">
                <a:moveTo>
                  <a:pt x="4420184" y="0"/>
                </a:moveTo>
                <a:lnTo>
                  <a:pt x="0" y="0"/>
                </a:lnTo>
                <a:lnTo>
                  <a:pt x="0" y="2110638"/>
                </a:lnTo>
                <a:lnTo>
                  <a:pt x="4420184" y="2110638"/>
                </a:lnTo>
                <a:lnTo>
                  <a:pt x="4420184"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3" id="13"/>
          <p:cNvSpPr/>
          <p:nvPr/>
        </p:nvSpPr>
        <p:spPr>
          <a:xfrm flipH="false" flipV="false" rot="0">
            <a:off x="15361860" y="9166076"/>
            <a:ext cx="4501586" cy="2858507"/>
          </a:xfrm>
          <a:custGeom>
            <a:avLst/>
            <a:gdLst/>
            <a:ahLst/>
            <a:cxnLst/>
            <a:rect r="r" b="b" t="t" l="l"/>
            <a:pathLst>
              <a:path h="2858507" w="4501586">
                <a:moveTo>
                  <a:pt x="0" y="0"/>
                </a:moveTo>
                <a:lnTo>
                  <a:pt x="4501586" y="0"/>
                </a:lnTo>
                <a:lnTo>
                  <a:pt x="4501586" y="2858508"/>
                </a:lnTo>
                <a:lnTo>
                  <a:pt x="0" y="28585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4" id="14"/>
          <p:cNvSpPr/>
          <p:nvPr/>
        </p:nvSpPr>
        <p:spPr>
          <a:xfrm flipH="false" flipV="false" rot="0">
            <a:off x="-50368" y="2360211"/>
            <a:ext cx="658029" cy="900598"/>
          </a:xfrm>
          <a:custGeom>
            <a:avLst/>
            <a:gdLst/>
            <a:ahLst/>
            <a:cxnLst/>
            <a:rect r="r" b="b" t="t" l="l"/>
            <a:pathLst>
              <a:path h="900598" w="658029">
                <a:moveTo>
                  <a:pt x="0" y="0"/>
                </a:moveTo>
                <a:lnTo>
                  <a:pt x="658029" y="0"/>
                </a:lnTo>
                <a:lnTo>
                  <a:pt x="658029" y="900597"/>
                </a:lnTo>
                <a:lnTo>
                  <a:pt x="0" y="900597"/>
                </a:lnTo>
                <a:lnTo>
                  <a:pt x="0" y="0"/>
                </a:lnTo>
                <a:close/>
              </a:path>
            </a:pathLst>
          </a:custGeom>
          <a:blipFill>
            <a:blip r:embed="rId12">
              <a:extLst>
                <a:ext uri="{96DAC541-7B7A-43D3-8B79-37D633B846F1}">
                  <asvg:svgBlip xmlns:asvg="http://schemas.microsoft.com/office/drawing/2016/SVG/main" r:embed="rId13"/>
                </a:ext>
              </a:extLst>
            </a:blip>
            <a:stretch>
              <a:fillRect l="0" t="-89167" r="0" b="0"/>
            </a:stretch>
          </a:blipFill>
          <a:ln cap="sq">
            <a:noFill/>
            <a:prstDash val="solid"/>
            <a:miter/>
          </a:ln>
        </p:spPr>
      </p:sp>
      <p:sp>
        <p:nvSpPr>
          <p:cNvPr name="TextBox 15" id="15"/>
          <p:cNvSpPr txBox="true"/>
          <p:nvPr/>
        </p:nvSpPr>
        <p:spPr>
          <a:xfrm rot="0">
            <a:off x="3575430" y="204470"/>
            <a:ext cx="11129982" cy="1477009"/>
          </a:xfrm>
          <a:prstGeom prst="rect">
            <a:avLst/>
          </a:prstGeom>
        </p:spPr>
        <p:txBody>
          <a:bodyPr anchor="t" rtlCol="false" tIns="0" lIns="0" bIns="0" rIns="0">
            <a:spAutoFit/>
          </a:bodyPr>
          <a:lstStyle/>
          <a:p>
            <a:pPr algn="ctr" marL="0" indent="0" lvl="0">
              <a:lnSpc>
                <a:spcPts val="12040"/>
              </a:lnSpc>
              <a:spcBef>
                <a:spcPct val="0"/>
              </a:spcBef>
            </a:pPr>
            <a:r>
              <a:rPr lang="en-US" b="true" sz="8600">
                <a:solidFill>
                  <a:srgbClr val="1B1C54"/>
                </a:solidFill>
                <a:latin typeface="Be Vietnam Ultra-Bold"/>
                <a:ea typeface="Be Vietnam Ultra-Bold"/>
                <a:cs typeface="Be Vietnam Ultra-Bold"/>
                <a:sym typeface="Be Vietnam Ultra-Bold"/>
              </a:rPr>
              <a:t>Câu</a:t>
            </a:r>
            <a:r>
              <a:rPr lang="en-US" b="true" sz="8600">
                <a:solidFill>
                  <a:srgbClr val="1B1C54"/>
                </a:solidFill>
                <a:latin typeface="Be Vietnam Ultra-Bold"/>
                <a:ea typeface="Be Vietnam Ultra-Bold"/>
                <a:cs typeface="Be Vietnam Ultra-Bold"/>
                <a:sym typeface="Be Vietnam Ultra-Bold"/>
              </a:rPr>
              <a:t> hỏi truy vấn</a:t>
            </a:r>
          </a:p>
        </p:txBody>
      </p:sp>
      <p:sp>
        <p:nvSpPr>
          <p:cNvPr name="TextBox 16" id="16"/>
          <p:cNvSpPr txBox="true"/>
          <p:nvPr/>
        </p:nvSpPr>
        <p:spPr>
          <a:xfrm rot="0">
            <a:off x="6079731" y="1442916"/>
            <a:ext cx="6466974" cy="853833"/>
          </a:xfrm>
          <a:prstGeom prst="rect">
            <a:avLst/>
          </a:prstGeom>
        </p:spPr>
        <p:txBody>
          <a:bodyPr anchor="t" rtlCol="false" tIns="0" lIns="0" bIns="0" rIns="0">
            <a:spAutoFit/>
          </a:bodyPr>
          <a:lstStyle/>
          <a:p>
            <a:pPr algn="ctr" marL="0" indent="0" lvl="0">
              <a:lnSpc>
                <a:spcPts val="6995"/>
              </a:lnSpc>
              <a:spcBef>
                <a:spcPct val="0"/>
              </a:spcBef>
            </a:pPr>
            <a:r>
              <a:rPr lang="en-US" b="true" sz="4996">
                <a:solidFill>
                  <a:srgbClr val="1B1C54"/>
                </a:solidFill>
                <a:latin typeface="Be Vietnam Ultra-Bold"/>
                <a:ea typeface="Be Vietnam Ultra-Bold"/>
                <a:cs typeface="Be Vietnam Ultra-Bold"/>
                <a:sym typeface="Be Vietnam Ultra-Bold"/>
              </a:rPr>
              <a:t>2 Câu Delete</a:t>
            </a:r>
          </a:p>
        </p:txBody>
      </p:sp>
      <p:sp>
        <p:nvSpPr>
          <p:cNvPr name="TextBox 17" id="17"/>
          <p:cNvSpPr txBox="true"/>
          <p:nvPr/>
        </p:nvSpPr>
        <p:spPr>
          <a:xfrm rot="0">
            <a:off x="2141906" y="3677506"/>
            <a:ext cx="6022576" cy="783177"/>
          </a:xfrm>
          <a:prstGeom prst="rect">
            <a:avLst/>
          </a:prstGeom>
        </p:spPr>
        <p:txBody>
          <a:bodyPr anchor="t" rtlCol="false" tIns="0" lIns="0" bIns="0" rIns="0">
            <a:spAutoFit/>
          </a:bodyPr>
          <a:lstStyle/>
          <a:p>
            <a:pPr algn="l">
              <a:lnSpc>
                <a:spcPts val="2123"/>
              </a:lnSpc>
            </a:pPr>
            <a:r>
              <a:rPr lang="en-US" sz="1516" b="true">
                <a:solidFill>
                  <a:srgbClr val="FFFFFF"/>
                </a:solidFill>
                <a:latin typeface="Be Vietnam Ultra-Bold"/>
                <a:ea typeface="Be Vietnam Ultra-Bold"/>
                <a:cs typeface="Be Vietnam Ultra-Bold"/>
                <a:sym typeface="Be Vietnam Ultra-Bold"/>
              </a:rPr>
              <a:t>/*Xóa các học viên thuộc lớp ngắn hạn đã hoàn thành và có điểm thi dưới 5*/</a:t>
            </a:r>
          </a:p>
          <a:p>
            <a:pPr algn="l">
              <a:lnSpc>
                <a:spcPts val="2123"/>
              </a:lnSpc>
            </a:pPr>
          </a:p>
        </p:txBody>
      </p:sp>
      <p:sp>
        <p:nvSpPr>
          <p:cNvPr name="TextBox 18" id="18"/>
          <p:cNvSpPr txBox="true"/>
          <p:nvPr/>
        </p:nvSpPr>
        <p:spPr>
          <a:xfrm rot="0">
            <a:off x="10767261" y="3677506"/>
            <a:ext cx="6022576" cy="515626"/>
          </a:xfrm>
          <a:prstGeom prst="rect">
            <a:avLst/>
          </a:prstGeom>
        </p:spPr>
        <p:txBody>
          <a:bodyPr anchor="t" rtlCol="false" tIns="0" lIns="0" bIns="0" rIns="0">
            <a:spAutoFit/>
          </a:bodyPr>
          <a:lstStyle/>
          <a:p>
            <a:pPr algn="l">
              <a:lnSpc>
                <a:spcPts val="2123"/>
              </a:lnSpc>
            </a:pPr>
            <a:r>
              <a:rPr lang="en-US" sz="1516" b="true">
                <a:solidFill>
                  <a:srgbClr val="FFFFFF"/>
                </a:solidFill>
                <a:latin typeface="Be Vietnam Ultra-Bold"/>
                <a:ea typeface="Be Vietnam Ultra-Bold"/>
                <a:cs typeface="Be Vietnam Ultra-Bold"/>
                <a:sym typeface="Be Vietnam Ultra-Bold"/>
              </a:rPr>
              <a:t>/*Xóa học viên không có điểm thi nào*/</a:t>
            </a:r>
          </a:p>
          <a:p>
            <a:pPr algn="l">
              <a:lnSpc>
                <a:spcPts val="2123"/>
              </a:lnSpc>
            </a:pPr>
          </a:p>
        </p:txBody>
      </p:sp>
      <p:sp>
        <p:nvSpPr>
          <p:cNvPr name="TextBox 19" id="19"/>
          <p:cNvSpPr txBox="true"/>
          <p:nvPr/>
        </p:nvSpPr>
        <p:spPr>
          <a:xfrm rot="0">
            <a:off x="1827267" y="4688810"/>
            <a:ext cx="4135207" cy="2325370"/>
          </a:xfrm>
          <a:prstGeom prst="rect">
            <a:avLst/>
          </a:prstGeom>
        </p:spPr>
        <p:txBody>
          <a:bodyPr anchor="t" rtlCol="false" tIns="0" lIns="0" bIns="0" rIns="0">
            <a:spAutoFit/>
          </a:bodyPr>
          <a:lstStyle/>
          <a:p>
            <a:pPr algn="l">
              <a:lnSpc>
                <a:spcPts val="3080"/>
              </a:lnSpc>
            </a:pPr>
            <a:r>
              <a:rPr lang="en-US" sz="2200">
                <a:solidFill>
                  <a:srgbClr val="FFFFFF"/>
                </a:solidFill>
                <a:latin typeface="Be Vietnam"/>
                <a:ea typeface="Be Vietnam"/>
                <a:cs typeface="Be Vietnam"/>
                <a:sym typeface="Be Vietnam"/>
              </a:rPr>
              <a:t>DELETE FROM HOCVIEN WHERE MAHV IN ( SELECT MAHV FROM DIEMTHI WHERE DIEMTHI &lt; 5 ) AND MALOP IN ( SELECT MALOP FROM LOP WHERE LOAILOP = N'ngắn hạn' )</a:t>
            </a:r>
          </a:p>
        </p:txBody>
      </p:sp>
      <p:sp>
        <p:nvSpPr>
          <p:cNvPr name="TextBox 20" id="20"/>
          <p:cNvSpPr txBox="true"/>
          <p:nvPr/>
        </p:nvSpPr>
        <p:spPr>
          <a:xfrm rot="0">
            <a:off x="10185941" y="4572974"/>
            <a:ext cx="3744599" cy="1048407"/>
          </a:xfrm>
          <a:prstGeom prst="rect">
            <a:avLst/>
          </a:prstGeom>
        </p:spPr>
        <p:txBody>
          <a:bodyPr anchor="t" rtlCol="false" tIns="0" lIns="0" bIns="0" rIns="0">
            <a:spAutoFit/>
          </a:bodyPr>
          <a:lstStyle/>
          <a:p>
            <a:pPr algn="l">
              <a:lnSpc>
                <a:spcPts val="2789"/>
              </a:lnSpc>
            </a:pPr>
            <a:r>
              <a:rPr lang="en-US" sz="1992">
                <a:solidFill>
                  <a:srgbClr val="FFFFFF"/>
                </a:solidFill>
                <a:latin typeface="Be Vietnam"/>
                <a:ea typeface="Be Vietnam"/>
                <a:cs typeface="Be Vietnam"/>
                <a:sym typeface="Be Vietnam"/>
              </a:rPr>
              <a:t>DELETE FROM HOCVIEN WHERE MAHV NOT IN (SELECT MAHV FROM DIEMTHI)</a:t>
            </a:r>
          </a:p>
        </p:txBody>
      </p:sp>
      <p:grpSp>
        <p:nvGrpSpPr>
          <p:cNvPr name="Group 21" id="21"/>
          <p:cNvGrpSpPr/>
          <p:nvPr/>
        </p:nvGrpSpPr>
        <p:grpSpPr>
          <a:xfrm rot="0">
            <a:off x="1343439" y="3696556"/>
            <a:ext cx="648291" cy="648291"/>
            <a:chOff x="0" y="0"/>
            <a:chExt cx="864388" cy="864388"/>
          </a:xfrm>
        </p:grpSpPr>
        <p:grpSp>
          <p:nvGrpSpPr>
            <p:cNvPr name="Group 22" id="22"/>
            <p:cNvGrpSpPr/>
            <p:nvPr/>
          </p:nvGrpSpPr>
          <p:grpSpPr>
            <a:xfrm rot="0">
              <a:off x="0" y="0"/>
              <a:ext cx="864388" cy="86438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25" id="25"/>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b="true">
                  <a:solidFill>
                    <a:srgbClr val="FFFFFF"/>
                  </a:solidFill>
                  <a:latin typeface="Be Vietnam Ultra-Bold"/>
                  <a:ea typeface="Be Vietnam Ultra-Bold"/>
                  <a:cs typeface="Be Vietnam Ultra-Bold"/>
                  <a:sym typeface="Be Vietnam Ultra-Bold"/>
                </a:rPr>
                <a:t>1</a:t>
              </a:r>
            </a:p>
          </p:txBody>
        </p:sp>
      </p:grpSp>
      <p:grpSp>
        <p:nvGrpSpPr>
          <p:cNvPr name="Group 26" id="26"/>
          <p:cNvGrpSpPr/>
          <p:nvPr/>
        </p:nvGrpSpPr>
        <p:grpSpPr>
          <a:xfrm rot="0">
            <a:off x="9861795" y="3696556"/>
            <a:ext cx="648291" cy="648291"/>
            <a:chOff x="0" y="0"/>
            <a:chExt cx="864388" cy="864388"/>
          </a:xfrm>
        </p:grpSpPr>
        <p:grpSp>
          <p:nvGrpSpPr>
            <p:cNvPr name="Group 27" id="27"/>
            <p:cNvGrpSpPr/>
            <p:nvPr/>
          </p:nvGrpSpPr>
          <p:grpSpPr>
            <a:xfrm rot="0">
              <a:off x="0" y="0"/>
              <a:ext cx="864388" cy="86438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30" id="30"/>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b="true">
                  <a:solidFill>
                    <a:srgbClr val="FFFFFF"/>
                  </a:solidFill>
                  <a:latin typeface="Be Vietnam Ultra-Bold"/>
                  <a:ea typeface="Be Vietnam Ultra-Bold"/>
                  <a:cs typeface="Be Vietnam Ultra-Bold"/>
                  <a:sym typeface="Be Vietnam Ultra-Bold"/>
                </a:rPr>
                <a:t>2</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451" r="0" b="-45451"/>
            </a:stretch>
          </a:blipFill>
        </p:spPr>
      </p:sp>
      <p:sp>
        <p:nvSpPr>
          <p:cNvPr name="Freeform 3" id="3"/>
          <p:cNvSpPr/>
          <p:nvPr/>
        </p:nvSpPr>
        <p:spPr>
          <a:xfrm flipH="false" flipV="false" rot="9739814">
            <a:off x="-1445012" y="1665074"/>
            <a:ext cx="2890024" cy="2967932"/>
          </a:xfrm>
          <a:custGeom>
            <a:avLst/>
            <a:gdLst/>
            <a:ahLst/>
            <a:cxnLst/>
            <a:rect r="r" b="b" t="t" l="l"/>
            <a:pathLst>
              <a:path h="2967932" w="2890024">
                <a:moveTo>
                  <a:pt x="0" y="0"/>
                </a:moveTo>
                <a:lnTo>
                  <a:pt x="2890024" y="0"/>
                </a:lnTo>
                <a:lnTo>
                  <a:pt x="2890024" y="2967931"/>
                </a:lnTo>
                <a:lnTo>
                  <a:pt x="0" y="2967931"/>
                </a:lnTo>
                <a:lnTo>
                  <a:pt x="0" y="0"/>
                </a:lnTo>
                <a:close/>
              </a:path>
            </a:pathLst>
          </a:custGeom>
          <a:blipFill>
            <a:blip r:embed="rId3">
              <a:alphaModFix amt="9999"/>
            </a:blip>
            <a:stretch>
              <a:fillRect l="0" t="0" r="0" b="0"/>
            </a:stretch>
          </a:blipFill>
        </p:spPr>
      </p:sp>
      <p:grpSp>
        <p:nvGrpSpPr>
          <p:cNvPr name="Group 4" id="4"/>
          <p:cNvGrpSpPr/>
          <p:nvPr/>
        </p:nvGrpSpPr>
        <p:grpSpPr>
          <a:xfrm rot="0">
            <a:off x="1028700" y="3440717"/>
            <a:ext cx="7697594" cy="5239585"/>
            <a:chOff x="0" y="0"/>
            <a:chExt cx="2027350" cy="1379973"/>
          </a:xfrm>
        </p:grpSpPr>
        <p:sp>
          <p:nvSpPr>
            <p:cNvPr name="Freeform 5" id="5"/>
            <p:cNvSpPr/>
            <p:nvPr/>
          </p:nvSpPr>
          <p:spPr>
            <a:xfrm flipH="false" flipV="false" rot="0">
              <a:off x="0" y="0"/>
              <a:ext cx="2027350" cy="1379973"/>
            </a:xfrm>
            <a:custGeom>
              <a:avLst/>
              <a:gdLst/>
              <a:ahLst/>
              <a:cxnLst/>
              <a:rect r="r" b="b" t="t" l="l"/>
              <a:pathLst>
                <a:path h="1379973" w="2027350">
                  <a:moveTo>
                    <a:pt x="34196" y="0"/>
                  </a:moveTo>
                  <a:lnTo>
                    <a:pt x="1993154" y="0"/>
                  </a:lnTo>
                  <a:cubicBezTo>
                    <a:pt x="2002223" y="0"/>
                    <a:pt x="2010921" y="3603"/>
                    <a:pt x="2017334" y="10016"/>
                  </a:cubicBezTo>
                  <a:cubicBezTo>
                    <a:pt x="2023747" y="16429"/>
                    <a:pt x="2027350" y="25127"/>
                    <a:pt x="2027350" y="34196"/>
                  </a:cubicBezTo>
                  <a:lnTo>
                    <a:pt x="2027350" y="1345777"/>
                  </a:lnTo>
                  <a:cubicBezTo>
                    <a:pt x="2027350" y="1354846"/>
                    <a:pt x="2023747" y="1363544"/>
                    <a:pt x="2017334" y="1369957"/>
                  </a:cubicBezTo>
                  <a:cubicBezTo>
                    <a:pt x="2010921" y="1376370"/>
                    <a:pt x="2002223" y="1379973"/>
                    <a:pt x="1993154" y="1379973"/>
                  </a:cubicBezTo>
                  <a:lnTo>
                    <a:pt x="34196" y="1379973"/>
                  </a:lnTo>
                  <a:cubicBezTo>
                    <a:pt x="25127" y="1379973"/>
                    <a:pt x="16429" y="1376370"/>
                    <a:pt x="10016" y="1369957"/>
                  </a:cubicBezTo>
                  <a:cubicBezTo>
                    <a:pt x="3603" y="1363544"/>
                    <a:pt x="0" y="1354846"/>
                    <a:pt x="0" y="1345777"/>
                  </a:cubicBezTo>
                  <a:lnTo>
                    <a:pt x="0" y="34196"/>
                  </a:lnTo>
                  <a:cubicBezTo>
                    <a:pt x="0" y="25127"/>
                    <a:pt x="3603" y="16429"/>
                    <a:pt x="10016" y="10016"/>
                  </a:cubicBezTo>
                  <a:cubicBezTo>
                    <a:pt x="16429" y="3603"/>
                    <a:pt x="25127" y="0"/>
                    <a:pt x="34196" y="0"/>
                  </a:cubicBezTo>
                  <a:close/>
                </a:path>
              </a:pathLst>
            </a:custGeom>
            <a:solidFill>
              <a:srgbClr val="1B1C54"/>
            </a:solidFill>
          </p:spPr>
        </p:sp>
        <p:sp>
          <p:nvSpPr>
            <p:cNvPr name="TextBox 6" id="6"/>
            <p:cNvSpPr txBox="true"/>
            <p:nvPr/>
          </p:nvSpPr>
          <p:spPr>
            <a:xfrm>
              <a:off x="0" y="-47625"/>
              <a:ext cx="2027350" cy="1427598"/>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9561706" y="3440717"/>
            <a:ext cx="7697594" cy="5239585"/>
            <a:chOff x="0" y="0"/>
            <a:chExt cx="2027350" cy="1379973"/>
          </a:xfrm>
        </p:grpSpPr>
        <p:sp>
          <p:nvSpPr>
            <p:cNvPr name="Freeform 8" id="8"/>
            <p:cNvSpPr/>
            <p:nvPr/>
          </p:nvSpPr>
          <p:spPr>
            <a:xfrm flipH="false" flipV="false" rot="0">
              <a:off x="0" y="0"/>
              <a:ext cx="2027350" cy="1379973"/>
            </a:xfrm>
            <a:custGeom>
              <a:avLst/>
              <a:gdLst/>
              <a:ahLst/>
              <a:cxnLst/>
              <a:rect r="r" b="b" t="t" l="l"/>
              <a:pathLst>
                <a:path h="1379973" w="2027350">
                  <a:moveTo>
                    <a:pt x="34196" y="0"/>
                  </a:moveTo>
                  <a:lnTo>
                    <a:pt x="1993154" y="0"/>
                  </a:lnTo>
                  <a:cubicBezTo>
                    <a:pt x="2002223" y="0"/>
                    <a:pt x="2010921" y="3603"/>
                    <a:pt x="2017334" y="10016"/>
                  </a:cubicBezTo>
                  <a:cubicBezTo>
                    <a:pt x="2023747" y="16429"/>
                    <a:pt x="2027350" y="25127"/>
                    <a:pt x="2027350" y="34196"/>
                  </a:cubicBezTo>
                  <a:lnTo>
                    <a:pt x="2027350" y="1345777"/>
                  </a:lnTo>
                  <a:cubicBezTo>
                    <a:pt x="2027350" y="1354846"/>
                    <a:pt x="2023747" y="1363544"/>
                    <a:pt x="2017334" y="1369957"/>
                  </a:cubicBezTo>
                  <a:cubicBezTo>
                    <a:pt x="2010921" y="1376370"/>
                    <a:pt x="2002223" y="1379973"/>
                    <a:pt x="1993154" y="1379973"/>
                  </a:cubicBezTo>
                  <a:lnTo>
                    <a:pt x="34196" y="1379973"/>
                  </a:lnTo>
                  <a:cubicBezTo>
                    <a:pt x="25127" y="1379973"/>
                    <a:pt x="16429" y="1376370"/>
                    <a:pt x="10016" y="1369957"/>
                  </a:cubicBezTo>
                  <a:cubicBezTo>
                    <a:pt x="3603" y="1363544"/>
                    <a:pt x="0" y="1354846"/>
                    <a:pt x="0" y="1345777"/>
                  </a:cubicBezTo>
                  <a:lnTo>
                    <a:pt x="0" y="34196"/>
                  </a:lnTo>
                  <a:cubicBezTo>
                    <a:pt x="0" y="25127"/>
                    <a:pt x="3603" y="16429"/>
                    <a:pt x="10016" y="10016"/>
                  </a:cubicBezTo>
                  <a:cubicBezTo>
                    <a:pt x="16429" y="3603"/>
                    <a:pt x="25127" y="0"/>
                    <a:pt x="34196" y="0"/>
                  </a:cubicBezTo>
                  <a:close/>
                </a:path>
              </a:pathLst>
            </a:custGeom>
            <a:solidFill>
              <a:srgbClr val="1B1C54"/>
            </a:solidFill>
          </p:spPr>
        </p:sp>
        <p:sp>
          <p:nvSpPr>
            <p:cNvPr name="TextBox 9" id="9"/>
            <p:cNvSpPr txBox="true"/>
            <p:nvPr/>
          </p:nvSpPr>
          <p:spPr>
            <a:xfrm>
              <a:off x="0" y="-47625"/>
              <a:ext cx="2027350" cy="1427598"/>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10800000">
            <a:off x="15946490" y="-1856663"/>
            <a:ext cx="3713326" cy="3713326"/>
          </a:xfrm>
          <a:custGeom>
            <a:avLst/>
            <a:gdLst/>
            <a:ahLst/>
            <a:cxnLst/>
            <a:rect r="r" b="b" t="t" l="l"/>
            <a:pathLst>
              <a:path h="3713326" w="3713326">
                <a:moveTo>
                  <a:pt x="0" y="0"/>
                </a:moveTo>
                <a:lnTo>
                  <a:pt x="3713326" y="0"/>
                </a:lnTo>
                <a:lnTo>
                  <a:pt x="3713326" y="3713326"/>
                </a:lnTo>
                <a:lnTo>
                  <a:pt x="0" y="3713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1" id="11"/>
          <p:cNvSpPr/>
          <p:nvPr/>
        </p:nvSpPr>
        <p:spPr>
          <a:xfrm flipH="false" flipV="false" rot="0">
            <a:off x="-1396348" y="8680301"/>
            <a:ext cx="4214440" cy="3455841"/>
          </a:xfrm>
          <a:custGeom>
            <a:avLst/>
            <a:gdLst/>
            <a:ahLst/>
            <a:cxnLst/>
            <a:rect r="r" b="b" t="t" l="l"/>
            <a:pathLst>
              <a:path h="3455841" w="4214440">
                <a:moveTo>
                  <a:pt x="0" y="0"/>
                </a:moveTo>
                <a:lnTo>
                  <a:pt x="4214440" y="0"/>
                </a:lnTo>
                <a:lnTo>
                  <a:pt x="4214440" y="3455841"/>
                </a:lnTo>
                <a:lnTo>
                  <a:pt x="0" y="34558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2" id="12"/>
          <p:cNvSpPr/>
          <p:nvPr/>
        </p:nvSpPr>
        <p:spPr>
          <a:xfrm flipH="true" flipV="false" rot="0">
            <a:off x="-1906192" y="-605688"/>
            <a:ext cx="4420184" cy="2110638"/>
          </a:xfrm>
          <a:custGeom>
            <a:avLst/>
            <a:gdLst/>
            <a:ahLst/>
            <a:cxnLst/>
            <a:rect r="r" b="b" t="t" l="l"/>
            <a:pathLst>
              <a:path h="2110638" w="4420184">
                <a:moveTo>
                  <a:pt x="4420184" y="0"/>
                </a:moveTo>
                <a:lnTo>
                  <a:pt x="0" y="0"/>
                </a:lnTo>
                <a:lnTo>
                  <a:pt x="0" y="2110638"/>
                </a:lnTo>
                <a:lnTo>
                  <a:pt x="4420184" y="2110638"/>
                </a:lnTo>
                <a:lnTo>
                  <a:pt x="4420184"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3" id="13"/>
          <p:cNvSpPr/>
          <p:nvPr/>
        </p:nvSpPr>
        <p:spPr>
          <a:xfrm flipH="false" flipV="false" rot="0">
            <a:off x="15361860" y="9166076"/>
            <a:ext cx="4501586" cy="2858507"/>
          </a:xfrm>
          <a:custGeom>
            <a:avLst/>
            <a:gdLst/>
            <a:ahLst/>
            <a:cxnLst/>
            <a:rect r="r" b="b" t="t" l="l"/>
            <a:pathLst>
              <a:path h="2858507" w="4501586">
                <a:moveTo>
                  <a:pt x="0" y="0"/>
                </a:moveTo>
                <a:lnTo>
                  <a:pt x="4501586" y="0"/>
                </a:lnTo>
                <a:lnTo>
                  <a:pt x="4501586" y="2858508"/>
                </a:lnTo>
                <a:lnTo>
                  <a:pt x="0" y="28585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4" id="14"/>
          <p:cNvSpPr/>
          <p:nvPr/>
        </p:nvSpPr>
        <p:spPr>
          <a:xfrm flipH="false" flipV="false" rot="0">
            <a:off x="-50368" y="2360211"/>
            <a:ext cx="658029" cy="900598"/>
          </a:xfrm>
          <a:custGeom>
            <a:avLst/>
            <a:gdLst/>
            <a:ahLst/>
            <a:cxnLst/>
            <a:rect r="r" b="b" t="t" l="l"/>
            <a:pathLst>
              <a:path h="900598" w="658029">
                <a:moveTo>
                  <a:pt x="0" y="0"/>
                </a:moveTo>
                <a:lnTo>
                  <a:pt x="658029" y="0"/>
                </a:lnTo>
                <a:lnTo>
                  <a:pt x="658029" y="900597"/>
                </a:lnTo>
                <a:lnTo>
                  <a:pt x="0" y="900597"/>
                </a:lnTo>
                <a:lnTo>
                  <a:pt x="0" y="0"/>
                </a:lnTo>
                <a:close/>
              </a:path>
            </a:pathLst>
          </a:custGeom>
          <a:blipFill>
            <a:blip r:embed="rId12">
              <a:extLst>
                <a:ext uri="{96DAC541-7B7A-43D3-8B79-37D633B846F1}">
                  <asvg:svgBlip xmlns:asvg="http://schemas.microsoft.com/office/drawing/2016/SVG/main" r:embed="rId13"/>
                </a:ext>
              </a:extLst>
            </a:blip>
            <a:stretch>
              <a:fillRect l="0" t="-89167" r="0" b="0"/>
            </a:stretch>
          </a:blipFill>
          <a:ln cap="sq">
            <a:noFill/>
            <a:prstDash val="solid"/>
            <a:miter/>
          </a:ln>
        </p:spPr>
      </p:sp>
      <p:sp>
        <p:nvSpPr>
          <p:cNvPr name="TextBox 15" id="15"/>
          <p:cNvSpPr txBox="true"/>
          <p:nvPr/>
        </p:nvSpPr>
        <p:spPr>
          <a:xfrm rot="0">
            <a:off x="3575430" y="204470"/>
            <a:ext cx="11129982" cy="1477009"/>
          </a:xfrm>
          <a:prstGeom prst="rect">
            <a:avLst/>
          </a:prstGeom>
        </p:spPr>
        <p:txBody>
          <a:bodyPr anchor="t" rtlCol="false" tIns="0" lIns="0" bIns="0" rIns="0">
            <a:spAutoFit/>
          </a:bodyPr>
          <a:lstStyle/>
          <a:p>
            <a:pPr algn="ctr" marL="0" indent="0" lvl="0">
              <a:lnSpc>
                <a:spcPts val="12040"/>
              </a:lnSpc>
              <a:spcBef>
                <a:spcPct val="0"/>
              </a:spcBef>
            </a:pPr>
            <a:r>
              <a:rPr lang="en-US" b="true" sz="8600">
                <a:solidFill>
                  <a:srgbClr val="1B1C54"/>
                </a:solidFill>
                <a:latin typeface="Be Vietnam Ultra-Bold"/>
                <a:ea typeface="Be Vietnam Ultra-Bold"/>
                <a:cs typeface="Be Vietnam Ultra-Bold"/>
                <a:sym typeface="Be Vietnam Ultra-Bold"/>
              </a:rPr>
              <a:t>Câu</a:t>
            </a:r>
            <a:r>
              <a:rPr lang="en-US" b="true" sz="8600">
                <a:solidFill>
                  <a:srgbClr val="1B1C54"/>
                </a:solidFill>
                <a:latin typeface="Be Vietnam Ultra-Bold"/>
                <a:ea typeface="Be Vietnam Ultra-Bold"/>
                <a:cs typeface="Be Vietnam Ultra-Bold"/>
                <a:sym typeface="Be Vietnam Ultra-Bold"/>
              </a:rPr>
              <a:t> hỏi truy vấn</a:t>
            </a:r>
          </a:p>
        </p:txBody>
      </p:sp>
      <p:sp>
        <p:nvSpPr>
          <p:cNvPr name="TextBox 16" id="16"/>
          <p:cNvSpPr txBox="true"/>
          <p:nvPr/>
        </p:nvSpPr>
        <p:spPr>
          <a:xfrm rot="0">
            <a:off x="5906934" y="1761413"/>
            <a:ext cx="6466974" cy="853833"/>
          </a:xfrm>
          <a:prstGeom prst="rect">
            <a:avLst/>
          </a:prstGeom>
        </p:spPr>
        <p:txBody>
          <a:bodyPr anchor="t" rtlCol="false" tIns="0" lIns="0" bIns="0" rIns="0">
            <a:spAutoFit/>
          </a:bodyPr>
          <a:lstStyle/>
          <a:p>
            <a:pPr algn="ctr" marL="0" indent="0" lvl="0">
              <a:lnSpc>
                <a:spcPts val="6995"/>
              </a:lnSpc>
              <a:spcBef>
                <a:spcPct val="0"/>
              </a:spcBef>
            </a:pPr>
            <a:r>
              <a:rPr lang="en-US" b="true" sz="4996">
                <a:solidFill>
                  <a:srgbClr val="1B1C54"/>
                </a:solidFill>
                <a:latin typeface="Be Vietnam Ultra-Bold"/>
                <a:ea typeface="Be Vietnam Ultra-Bold"/>
                <a:cs typeface="Be Vietnam Ultra-Bold"/>
                <a:sym typeface="Be Vietnam Ultra-Bold"/>
              </a:rPr>
              <a:t>2 Câu Group By</a:t>
            </a:r>
          </a:p>
        </p:txBody>
      </p:sp>
      <p:sp>
        <p:nvSpPr>
          <p:cNvPr name="TextBox 17" id="17"/>
          <p:cNvSpPr txBox="true"/>
          <p:nvPr/>
        </p:nvSpPr>
        <p:spPr>
          <a:xfrm rot="0">
            <a:off x="2141906" y="3677506"/>
            <a:ext cx="6022576" cy="248074"/>
          </a:xfrm>
          <a:prstGeom prst="rect">
            <a:avLst/>
          </a:prstGeom>
        </p:spPr>
        <p:txBody>
          <a:bodyPr anchor="t" rtlCol="false" tIns="0" lIns="0" bIns="0" rIns="0">
            <a:spAutoFit/>
          </a:bodyPr>
          <a:lstStyle/>
          <a:p>
            <a:pPr algn="l">
              <a:lnSpc>
                <a:spcPts val="2123"/>
              </a:lnSpc>
            </a:pPr>
            <a:r>
              <a:rPr lang="en-US" sz="1516" b="true">
                <a:solidFill>
                  <a:srgbClr val="FFFFFF"/>
                </a:solidFill>
                <a:latin typeface="Be Vietnam Ultra-Bold"/>
                <a:ea typeface="Be Vietnam Ultra-Bold"/>
                <a:cs typeface="Be Vietnam Ultra-Bold"/>
                <a:sym typeface="Be Vietnam Ultra-Bold"/>
              </a:rPr>
              <a:t>/* Tính điểm trung bình mỗi môn học*/</a:t>
            </a:r>
          </a:p>
        </p:txBody>
      </p:sp>
      <p:sp>
        <p:nvSpPr>
          <p:cNvPr name="TextBox 18" id="18"/>
          <p:cNvSpPr txBox="true"/>
          <p:nvPr/>
        </p:nvSpPr>
        <p:spPr>
          <a:xfrm rot="0">
            <a:off x="10767261" y="3677506"/>
            <a:ext cx="6022576" cy="248074"/>
          </a:xfrm>
          <a:prstGeom prst="rect">
            <a:avLst/>
          </a:prstGeom>
        </p:spPr>
        <p:txBody>
          <a:bodyPr anchor="t" rtlCol="false" tIns="0" lIns="0" bIns="0" rIns="0">
            <a:spAutoFit/>
          </a:bodyPr>
          <a:lstStyle/>
          <a:p>
            <a:pPr algn="l">
              <a:lnSpc>
                <a:spcPts val="2123"/>
              </a:lnSpc>
            </a:pPr>
            <a:r>
              <a:rPr lang="en-US" sz="1516" b="true">
                <a:solidFill>
                  <a:srgbClr val="FFFFFF"/>
                </a:solidFill>
                <a:latin typeface="Be Vietnam Ultra-Bold"/>
                <a:ea typeface="Be Vietnam Ultra-Bold"/>
                <a:cs typeface="Be Vietnam Ultra-Bold"/>
                <a:sym typeface="Be Vietnam Ultra-Bold"/>
              </a:rPr>
              <a:t>/*Thống kê số lượng học viên theo từng lớp học*/</a:t>
            </a:r>
          </a:p>
        </p:txBody>
      </p:sp>
      <p:sp>
        <p:nvSpPr>
          <p:cNvPr name="TextBox 19" id="19"/>
          <p:cNvSpPr txBox="true"/>
          <p:nvPr/>
        </p:nvSpPr>
        <p:spPr>
          <a:xfrm rot="0">
            <a:off x="1667585" y="4401000"/>
            <a:ext cx="6023850" cy="2863310"/>
          </a:xfrm>
          <a:prstGeom prst="rect">
            <a:avLst/>
          </a:prstGeom>
        </p:spPr>
        <p:txBody>
          <a:bodyPr anchor="t" rtlCol="false" tIns="0" lIns="0" bIns="0" rIns="0">
            <a:spAutoFit/>
          </a:bodyPr>
          <a:lstStyle/>
          <a:p>
            <a:pPr algn="l">
              <a:lnSpc>
                <a:spcPts val="2835"/>
              </a:lnSpc>
            </a:pPr>
          </a:p>
          <a:p>
            <a:pPr algn="l">
              <a:lnSpc>
                <a:spcPts val="2835"/>
              </a:lnSpc>
            </a:pPr>
            <a:r>
              <a:rPr lang="en-US" sz="2025">
                <a:solidFill>
                  <a:srgbClr val="FFFFFF"/>
                </a:solidFill>
                <a:latin typeface="Be Vietnam"/>
                <a:ea typeface="Be Vietnam"/>
                <a:cs typeface="Be Vietnam"/>
                <a:sym typeface="Be Vietnam"/>
              </a:rPr>
              <a:t>SELECT M.TENMONHOC, AVG(D.DIEMTHI) AS DiemTrungBinh</a:t>
            </a:r>
          </a:p>
          <a:p>
            <a:pPr algn="l">
              <a:lnSpc>
                <a:spcPts val="2835"/>
              </a:lnSpc>
            </a:pPr>
            <a:r>
              <a:rPr lang="en-US" sz="2025">
                <a:solidFill>
                  <a:srgbClr val="FFFFFF"/>
                </a:solidFill>
                <a:latin typeface="Be Vietnam"/>
                <a:ea typeface="Be Vietnam"/>
                <a:cs typeface="Be Vietnam"/>
                <a:sym typeface="Be Vietnam"/>
              </a:rPr>
              <a:t>FROM MONHOC M</a:t>
            </a:r>
          </a:p>
          <a:p>
            <a:pPr algn="l">
              <a:lnSpc>
                <a:spcPts val="2835"/>
              </a:lnSpc>
            </a:pPr>
            <a:r>
              <a:rPr lang="en-US" sz="2025">
                <a:solidFill>
                  <a:srgbClr val="FFFFFF"/>
                </a:solidFill>
                <a:latin typeface="Be Vietnam"/>
                <a:ea typeface="Be Vietnam"/>
                <a:cs typeface="Be Vietnam"/>
                <a:sym typeface="Be Vietnam"/>
              </a:rPr>
              <a:t>JOIN DIEMTHI D ON M.MAMH = D.MAMH</a:t>
            </a:r>
          </a:p>
          <a:p>
            <a:pPr algn="l">
              <a:lnSpc>
                <a:spcPts val="2835"/>
              </a:lnSpc>
            </a:pPr>
            <a:r>
              <a:rPr lang="en-US" sz="2025">
                <a:solidFill>
                  <a:srgbClr val="FFFFFF"/>
                </a:solidFill>
                <a:latin typeface="Be Vietnam"/>
                <a:ea typeface="Be Vietnam"/>
                <a:cs typeface="Be Vietnam"/>
                <a:sym typeface="Be Vietnam"/>
              </a:rPr>
              <a:t>GROUP BY M.TENMONHOC;</a:t>
            </a:r>
          </a:p>
          <a:p>
            <a:pPr algn="l">
              <a:lnSpc>
                <a:spcPts val="2835"/>
              </a:lnSpc>
            </a:pPr>
            <a:r>
              <a:rPr lang="en-US" sz="2025">
                <a:solidFill>
                  <a:srgbClr val="FFFFFF"/>
                </a:solidFill>
                <a:latin typeface="Be Vietnam"/>
                <a:ea typeface="Be Vietnam"/>
                <a:cs typeface="Be Vietnam"/>
                <a:sym typeface="Be Vietnam"/>
              </a:rPr>
              <a:t>--Kết quả = 5</a:t>
            </a:r>
          </a:p>
          <a:p>
            <a:pPr algn="l">
              <a:lnSpc>
                <a:spcPts val="2835"/>
              </a:lnSpc>
            </a:pPr>
          </a:p>
        </p:txBody>
      </p:sp>
      <p:sp>
        <p:nvSpPr>
          <p:cNvPr name="TextBox 20" id="20"/>
          <p:cNvSpPr txBox="true"/>
          <p:nvPr/>
        </p:nvSpPr>
        <p:spPr>
          <a:xfrm rot="0">
            <a:off x="10510086" y="4306747"/>
            <a:ext cx="6591656" cy="2874081"/>
          </a:xfrm>
          <a:prstGeom prst="rect">
            <a:avLst/>
          </a:prstGeom>
        </p:spPr>
        <p:txBody>
          <a:bodyPr anchor="t" rtlCol="false" tIns="0" lIns="0" bIns="0" rIns="0">
            <a:spAutoFit/>
          </a:bodyPr>
          <a:lstStyle/>
          <a:p>
            <a:pPr algn="l">
              <a:lnSpc>
                <a:spcPts val="2846"/>
              </a:lnSpc>
            </a:pPr>
          </a:p>
          <a:p>
            <a:pPr algn="l">
              <a:lnSpc>
                <a:spcPts val="2846"/>
              </a:lnSpc>
            </a:pPr>
            <a:r>
              <a:rPr lang="en-US" sz="2033">
                <a:solidFill>
                  <a:srgbClr val="FFFFFF"/>
                </a:solidFill>
                <a:latin typeface="Be Vietnam"/>
                <a:ea typeface="Be Vietnam"/>
                <a:cs typeface="Be Vietnam"/>
                <a:sym typeface="Be Vietnam"/>
              </a:rPr>
              <a:t>SELECT L.TENLOP, COUNT(H.MAHV) AS SoLuongHocVien</a:t>
            </a:r>
          </a:p>
          <a:p>
            <a:pPr algn="l">
              <a:lnSpc>
                <a:spcPts val="2846"/>
              </a:lnSpc>
            </a:pPr>
            <a:r>
              <a:rPr lang="en-US" sz="2033">
                <a:solidFill>
                  <a:srgbClr val="FFFFFF"/>
                </a:solidFill>
                <a:latin typeface="Be Vietnam"/>
                <a:ea typeface="Be Vietnam"/>
                <a:cs typeface="Be Vietnam"/>
                <a:sym typeface="Be Vietnam"/>
              </a:rPr>
              <a:t>FROM LOP L</a:t>
            </a:r>
          </a:p>
          <a:p>
            <a:pPr algn="l">
              <a:lnSpc>
                <a:spcPts val="2846"/>
              </a:lnSpc>
            </a:pPr>
            <a:r>
              <a:rPr lang="en-US" sz="2033">
                <a:solidFill>
                  <a:srgbClr val="FFFFFF"/>
                </a:solidFill>
                <a:latin typeface="Be Vietnam"/>
                <a:ea typeface="Be Vietnam"/>
                <a:cs typeface="Be Vietnam"/>
                <a:sym typeface="Be Vietnam"/>
              </a:rPr>
              <a:t>JOIN HOCVIEN H ON L.MALOP = H.MALOP</a:t>
            </a:r>
          </a:p>
          <a:p>
            <a:pPr algn="l">
              <a:lnSpc>
                <a:spcPts val="2846"/>
              </a:lnSpc>
            </a:pPr>
            <a:r>
              <a:rPr lang="en-US" sz="2033">
                <a:solidFill>
                  <a:srgbClr val="FFFFFF"/>
                </a:solidFill>
                <a:latin typeface="Be Vietnam"/>
                <a:ea typeface="Be Vietnam"/>
                <a:cs typeface="Be Vietnam"/>
                <a:sym typeface="Be Vietnam"/>
              </a:rPr>
              <a:t>GROUP BY L.TENLOP;</a:t>
            </a:r>
          </a:p>
          <a:p>
            <a:pPr algn="l">
              <a:lnSpc>
                <a:spcPts val="2846"/>
              </a:lnSpc>
            </a:pPr>
            <a:r>
              <a:rPr lang="en-US" sz="2033">
                <a:solidFill>
                  <a:srgbClr val="FFFFFF"/>
                </a:solidFill>
                <a:latin typeface="Be Vietnam"/>
                <a:ea typeface="Be Vietnam"/>
                <a:cs typeface="Be Vietnam"/>
                <a:sym typeface="Be Vietnam"/>
              </a:rPr>
              <a:t>--Kết quả = 5</a:t>
            </a:r>
          </a:p>
          <a:p>
            <a:pPr algn="l">
              <a:lnSpc>
                <a:spcPts val="2846"/>
              </a:lnSpc>
            </a:pPr>
          </a:p>
        </p:txBody>
      </p:sp>
      <p:grpSp>
        <p:nvGrpSpPr>
          <p:cNvPr name="Group 21" id="21"/>
          <p:cNvGrpSpPr/>
          <p:nvPr/>
        </p:nvGrpSpPr>
        <p:grpSpPr>
          <a:xfrm rot="0">
            <a:off x="1343439" y="3696556"/>
            <a:ext cx="648291" cy="648291"/>
            <a:chOff x="0" y="0"/>
            <a:chExt cx="864388" cy="864388"/>
          </a:xfrm>
        </p:grpSpPr>
        <p:grpSp>
          <p:nvGrpSpPr>
            <p:cNvPr name="Group 22" id="22"/>
            <p:cNvGrpSpPr/>
            <p:nvPr/>
          </p:nvGrpSpPr>
          <p:grpSpPr>
            <a:xfrm rot="0">
              <a:off x="0" y="0"/>
              <a:ext cx="864388" cy="86438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25" id="25"/>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b="true">
                  <a:solidFill>
                    <a:srgbClr val="FFFFFF"/>
                  </a:solidFill>
                  <a:latin typeface="Be Vietnam Ultra-Bold"/>
                  <a:ea typeface="Be Vietnam Ultra-Bold"/>
                  <a:cs typeface="Be Vietnam Ultra-Bold"/>
                  <a:sym typeface="Be Vietnam Ultra-Bold"/>
                </a:rPr>
                <a:t>1</a:t>
              </a:r>
            </a:p>
          </p:txBody>
        </p:sp>
      </p:grpSp>
      <p:grpSp>
        <p:nvGrpSpPr>
          <p:cNvPr name="Group 26" id="26"/>
          <p:cNvGrpSpPr/>
          <p:nvPr/>
        </p:nvGrpSpPr>
        <p:grpSpPr>
          <a:xfrm rot="0">
            <a:off x="9861795" y="3696556"/>
            <a:ext cx="648291" cy="648291"/>
            <a:chOff x="0" y="0"/>
            <a:chExt cx="864388" cy="864388"/>
          </a:xfrm>
        </p:grpSpPr>
        <p:grpSp>
          <p:nvGrpSpPr>
            <p:cNvPr name="Group 27" id="27"/>
            <p:cNvGrpSpPr/>
            <p:nvPr/>
          </p:nvGrpSpPr>
          <p:grpSpPr>
            <a:xfrm rot="0">
              <a:off x="0" y="0"/>
              <a:ext cx="864388" cy="86438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30" id="30"/>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b="true">
                  <a:solidFill>
                    <a:srgbClr val="FFFFFF"/>
                  </a:solidFill>
                  <a:latin typeface="Be Vietnam Ultra-Bold"/>
                  <a:ea typeface="Be Vietnam Ultra-Bold"/>
                  <a:cs typeface="Be Vietnam Ultra-Bold"/>
                  <a:sym typeface="Be Vietnam Ultra-Bold"/>
                </a:rPr>
                <a:t>2</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451" r="0" b="-45451"/>
            </a:stretch>
          </a:blipFill>
        </p:spPr>
      </p:sp>
      <p:sp>
        <p:nvSpPr>
          <p:cNvPr name="Freeform 3" id="3"/>
          <p:cNvSpPr/>
          <p:nvPr/>
        </p:nvSpPr>
        <p:spPr>
          <a:xfrm flipH="false" flipV="false" rot="9739814">
            <a:off x="-1445012" y="1665074"/>
            <a:ext cx="2890024" cy="2967932"/>
          </a:xfrm>
          <a:custGeom>
            <a:avLst/>
            <a:gdLst/>
            <a:ahLst/>
            <a:cxnLst/>
            <a:rect r="r" b="b" t="t" l="l"/>
            <a:pathLst>
              <a:path h="2967932" w="2890024">
                <a:moveTo>
                  <a:pt x="0" y="0"/>
                </a:moveTo>
                <a:lnTo>
                  <a:pt x="2890024" y="0"/>
                </a:lnTo>
                <a:lnTo>
                  <a:pt x="2890024" y="2967931"/>
                </a:lnTo>
                <a:lnTo>
                  <a:pt x="0" y="2967931"/>
                </a:lnTo>
                <a:lnTo>
                  <a:pt x="0" y="0"/>
                </a:lnTo>
                <a:close/>
              </a:path>
            </a:pathLst>
          </a:custGeom>
          <a:blipFill>
            <a:blip r:embed="rId3">
              <a:alphaModFix amt="9999"/>
            </a:blip>
            <a:stretch>
              <a:fillRect l="0" t="0" r="0" b="0"/>
            </a:stretch>
          </a:blipFill>
        </p:spPr>
      </p:sp>
      <p:grpSp>
        <p:nvGrpSpPr>
          <p:cNvPr name="Group 4" id="4"/>
          <p:cNvGrpSpPr/>
          <p:nvPr/>
        </p:nvGrpSpPr>
        <p:grpSpPr>
          <a:xfrm rot="0">
            <a:off x="1028700" y="3440717"/>
            <a:ext cx="7697594" cy="5239585"/>
            <a:chOff x="0" y="0"/>
            <a:chExt cx="2027350" cy="1379973"/>
          </a:xfrm>
        </p:grpSpPr>
        <p:sp>
          <p:nvSpPr>
            <p:cNvPr name="Freeform 5" id="5"/>
            <p:cNvSpPr/>
            <p:nvPr/>
          </p:nvSpPr>
          <p:spPr>
            <a:xfrm flipH="false" flipV="false" rot="0">
              <a:off x="0" y="0"/>
              <a:ext cx="2027350" cy="1379973"/>
            </a:xfrm>
            <a:custGeom>
              <a:avLst/>
              <a:gdLst/>
              <a:ahLst/>
              <a:cxnLst/>
              <a:rect r="r" b="b" t="t" l="l"/>
              <a:pathLst>
                <a:path h="1379973" w="2027350">
                  <a:moveTo>
                    <a:pt x="34196" y="0"/>
                  </a:moveTo>
                  <a:lnTo>
                    <a:pt x="1993154" y="0"/>
                  </a:lnTo>
                  <a:cubicBezTo>
                    <a:pt x="2002223" y="0"/>
                    <a:pt x="2010921" y="3603"/>
                    <a:pt x="2017334" y="10016"/>
                  </a:cubicBezTo>
                  <a:cubicBezTo>
                    <a:pt x="2023747" y="16429"/>
                    <a:pt x="2027350" y="25127"/>
                    <a:pt x="2027350" y="34196"/>
                  </a:cubicBezTo>
                  <a:lnTo>
                    <a:pt x="2027350" y="1345777"/>
                  </a:lnTo>
                  <a:cubicBezTo>
                    <a:pt x="2027350" y="1354846"/>
                    <a:pt x="2023747" y="1363544"/>
                    <a:pt x="2017334" y="1369957"/>
                  </a:cubicBezTo>
                  <a:cubicBezTo>
                    <a:pt x="2010921" y="1376370"/>
                    <a:pt x="2002223" y="1379973"/>
                    <a:pt x="1993154" y="1379973"/>
                  </a:cubicBezTo>
                  <a:lnTo>
                    <a:pt x="34196" y="1379973"/>
                  </a:lnTo>
                  <a:cubicBezTo>
                    <a:pt x="25127" y="1379973"/>
                    <a:pt x="16429" y="1376370"/>
                    <a:pt x="10016" y="1369957"/>
                  </a:cubicBezTo>
                  <a:cubicBezTo>
                    <a:pt x="3603" y="1363544"/>
                    <a:pt x="0" y="1354846"/>
                    <a:pt x="0" y="1345777"/>
                  </a:cubicBezTo>
                  <a:lnTo>
                    <a:pt x="0" y="34196"/>
                  </a:lnTo>
                  <a:cubicBezTo>
                    <a:pt x="0" y="25127"/>
                    <a:pt x="3603" y="16429"/>
                    <a:pt x="10016" y="10016"/>
                  </a:cubicBezTo>
                  <a:cubicBezTo>
                    <a:pt x="16429" y="3603"/>
                    <a:pt x="25127" y="0"/>
                    <a:pt x="34196" y="0"/>
                  </a:cubicBezTo>
                  <a:close/>
                </a:path>
              </a:pathLst>
            </a:custGeom>
            <a:solidFill>
              <a:srgbClr val="1B1C54"/>
            </a:solidFill>
          </p:spPr>
        </p:sp>
        <p:sp>
          <p:nvSpPr>
            <p:cNvPr name="TextBox 6" id="6"/>
            <p:cNvSpPr txBox="true"/>
            <p:nvPr/>
          </p:nvSpPr>
          <p:spPr>
            <a:xfrm>
              <a:off x="0" y="-47625"/>
              <a:ext cx="2027350" cy="1427598"/>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9561706" y="3440717"/>
            <a:ext cx="7697594" cy="5239585"/>
            <a:chOff x="0" y="0"/>
            <a:chExt cx="2027350" cy="1379973"/>
          </a:xfrm>
        </p:grpSpPr>
        <p:sp>
          <p:nvSpPr>
            <p:cNvPr name="Freeform 8" id="8"/>
            <p:cNvSpPr/>
            <p:nvPr/>
          </p:nvSpPr>
          <p:spPr>
            <a:xfrm flipH="false" flipV="false" rot="0">
              <a:off x="0" y="0"/>
              <a:ext cx="2027350" cy="1379973"/>
            </a:xfrm>
            <a:custGeom>
              <a:avLst/>
              <a:gdLst/>
              <a:ahLst/>
              <a:cxnLst/>
              <a:rect r="r" b="b" t="t" l="l"/>
              <a:pathLst>
                <a:path h="1379973" w="2027350">
                  <a:moveTo>
                    <a:pt x="34196" y="0"/>
                  </a:moveTo>
                  <a:lnTo>
                    <a:pt x="1993154" y="0"/>
                  </a:lnTo>
                  <a:cubicBezTo>
                    <a:pt x="2002223" y="0"/>
                    <a:pt x="2010921" y="3603"/>
                    <a:pt x="2017334" y="10016"/>
                  </a:cubicBezTo>
                  <a:cubicBezTo>
                    <a:pt x="2023747" y="16429"/>
                    <a:pt x="2027350" y="25127"/>
                    <a:pt x="2027350" y="34196"/>
                  </a:cubicBezTo>
                  <a:lnTo>
                    <a:pt x="2027350" y="1345777"/>
                  </a:lnTo>
                  <a:cubicBezTo>
                    <a:pt x="2027350" y="1354846"/>
                    <a:pt x="2023747" y="1363544"/>
                    <a:pt x="2017334" y="1369957"/>
                  </a:cubicBezTo>
                  <a:cubicBezTo>
                    <a:pt x="2010921" y="1376370"/>
                    <a:pt x="2002223" y="1379973"/>
                    <a:pt x="1993154" y="1379973"/>
                  </a:cubicBezTo>
                  <a:lnTo>
                    <a:pt x="34196" y="1379973"/>
                  </a:lnTo>
                  <a:cubicBezTo>
                    <a:pt x="25127" y="1379973"/>
                    <a:pt x="16429" y="1376370"/>
                    <a:pt x="10016" y="1369957"/>
                  </a:cubicBezTo>
                  <a:cubicBezTo>
                    <a:pt x="3603" y="1363544"/>
                    <a:pt x="0" y="1354846"/>
                    <a:pt x="0" y="1345777"/>
                  </a:cubicBezTo>
                  <a:lnTo>
                    <a:pt x="0" y="34196"/>
                  </a:lnTo>
                  <a:cubicBezTo>
                    <a:pt x="0" y="25127"/>
                    <a:pt x="3603" y="16429"/>
                    <a:pt x="10016" y="10016"/>
                  </a:cubicBezTo>
                  <a:cubicBezTo>
                    <a:pt x="16429" y="3603"/>
                    <a:pt x="25127" y="0"/>
                    <a:pt x="34196" y="0"/>
                  </a:cubicBezTo>
                  <a:close/>
                </a:path>
              </a:pathLst>
            </a:custGeom>
            <a:solidFill>
              <a:srgbClr val="1B1C54"/>
            </a:solidFill>
          </p:spPr>
        </p:sp>
        <p:sp>
          <p:nvSpPr>
            <p:cNvPr name="TextBox 9" id="9"/>
            <p:cNvSpPr txBox="true"/>
            <p:nvPr/>
          </p:nvSpPr>
          <p:spPr>
            <a:xfrm>
              <a:off x="0" y="-47625"/>
              <a:ext cx="2027350" cy="1427598"/>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10800000">
            <a:off x="15946490" y="-1856663"/>
            <a:ext cx="3713326" cy="3713326"/>
          </a:xfrm>
          <a:custGeom>
            <a:avLst/>
            <a:gdLst/>
            <a:ahLst/>
            <a:cxnLst/>
            <a:rect r="r" b="b" t="t" l="l"/>
            <a:pathLst>
              <a:path h="3713326" w="3713326">
                <a:moveTo>
                  <a:pt x="0" y="0"/>
                </a:moveTo>
                <a:lnTo>
                  <a:pt x="3713326" y="0"/>
                </a:lnTo>
                <a:lnTo>
                  <a:pt x="3713326" y="3713326"/>
                </a:lnTo>
                <a:lnTo>
                  <a:pt x="0" y="3713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1" id="11"/>
          <p:cNvSpPr/>
          <p:nvPr/>
        </p:nvSpPr>
        <p:spPr>
          <a:xfrm flipH="false" flipV="false" rot="0">
            <a:off x="-1396348" y="8680301"/>
            <a:ext cx="4214440" cy="3455841"/>
          </a:xfrm>
          <a:custGeom>
            <a:avLst/>
            <a:gdLst/>
            <a:ahLst/>
            <a:cxnLst/>
            <a:rect r="r" b="b" t="t" l="l"/>
            <a:pathLst>
              <a:path h="3455841" w="4214440">
                <a:moveTo>
                  <a:pt x="0" y="0"/>
                </a:moveTo>
                <a:lnTo>
                  <a:pt x="4214440" y="0"/>
                </a:lnTo>
                <a:lnTo>
                  <a:pt x="4214440" y="3455841"/>
                </a:lnTo>
                <a:lnTo>
                  <a:pt x="0" y="34558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2" id="12"/>
          <p:cNvSpPr/>
          <p:nvPr/>
        </p:nvSpPr>
        <p:spPr>
          <a:xfrm flipH="true" flipV="false" rot="0">
            <a:off x="-1906192" y="-605688"/>
            <a:ext cx="4420184" cy="2110638"/>
          </a:xfrm>
          <a:custGeom>
            <a:avLst/>
            <a:gdLst/>
            <a:ahLst/>
            <a:cxnLst/>
            <a:rect r="r" b="b" t="t" l="l"/>
            <a:pathLst>
              <a:path h="2110638" w="4420184">
                <a:moveTo>
                  <a:pt x="4420184" y="0"/>
                </a:moveTo>
                <a:lnTo>
                  <a:pt x="0" y="0"/>
                </a:lnTo>
                <a:lnTo>
                  <a:pt x="0" y="2110638"/>
                </a:lnTo>
                <a:lnTo>
                  <a:pt x="4420184" y="2110638"/>
                </a:lnTo>
                <a:lnTo>
                  <a:pt x="4420184"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3" id="13"/>
          <p:cNvSpPr/>
          <p:nvPr/>
        </p:nvSpPr>
        <p:spPr>
          <a:xfrm flipH="false" flipV="false" rot="0">
            <a:off x="15361860" y="9166076"/>
            <a:ext cx="4501586" cy="2858507"/>
          </a:xfrm>
          <a:custGeom>
            <a:avLst/>
            <a:gdLst/>
            <a:ahLst/>
            <a:cxnLst/>
            <a:rect r="r" b="b" t="t" l="l"/>
            <a:pathLst>
              <a:path h="2858507" w="4501586">
                <a:moveTo>
                  <a:pt x="0" y="0"/>
                </a:moveTo>
                <a:lnTo>
                  <a:pt x="4501586" y="0"/>
                </a:lnTo>
                <a:lnTo>
                  <a:pt x="4501586" y="2858508"/>
                </a:lnTo>
                <a:lnTo>
                  <a:pt x="0" y="28585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4" id="14"/>
          <p:cNvSpPr/>
          <p:nvPr/>
        </p:nvSpPr>
        <p:spPr>
          <a:xfrm flipH="false" flipV="false" rot="0">
            <a:off x="-50368" y="2360211"/>
            <a:ext cx="658029" cy="900598"/>
          </a:xfrm>
          <a:custGeom>
            <a:avLst/>
            <a:gdLst/>
            <a:ahLst/>
            <a:cxnLst/>
            <a:rect r="r" b="b" t="t" l="l"/>
            <a:pathLst>
              <a:path h="900598" w="658029">
                <a:moveTo>
                  <a:pt x="0" y="0"/>
                </a:moveTo>
                <a:lnTo>
                  <a:pt x="658029" y="0"/>
                </a:lnTo>
                <a:lnTo>
                  <a:pt x="658029" y="900597"/>
                </a:lnTo>
                <a:lnTo>
                  <a:pt x="0" y="900597"/>
                </a:lnTo>
                <a:lnTo>
                  <a:pt x="0" y="0"/>
                </a:lnTo>
                <a:close/>
              </a:path>
            </a:pathLst>
          </a:custGeom>
          <a:blipFill>
            <a:blip r:embed="rId12">
              <a:extLst>
                <a:ext uri="{96DAC541-7B7A-43D3-8B79-37D633B846F1}">
                  <asvg:svgBlip xmlns:asvg="http://schemas.microsoft.com/office/drawing/2016/SVG/main" r:embed="rId13"/>
                </a:ext>
              </a:extLst>
            </a:blip>
            <a:stretch>
              <a:fillRect l="0" t="-89167" r="0" b="0"/>
            </a:stretch>
          </a:blipFill>
          <a:ln cap="sq">
            <a:noFill/>
            <a:prstDash val="solid"/>
            <a:miter/>
          </a:ln>
        </p:spPr>
      </p:sp>
      <p:sp>
        <p:nvSpPr>
          <p:cNvPr name="TextBox 15" id="15"/>
          <p:cNvSpPr txBox="true"/>
          <p:nvPr/>
        </p:nvSpPr>
        <p:spPr>
          <a:xfrm rot="0">
            <a:off x="3575430" y="204470"/>
            <a:ext cx="11129982" cy="1477009"/>
          </a:xfrm>
          <a:prstGeom prst="rect">
            <a:avLst/>
          </a:prstGeom>
        </p:spPr>
        <p:txBody>
          <a:bodyPr anchor="t" rtlCol="false" tIns="0" lIns="0" bIns="0" rIns="0">
            <a:spAutoFit/>
          </a:bodyPr>
          <a:lstStyle/>
          <a:p>
            <a:pPr algn="ctr" marL="0" indent="0" lvl="0">
              <a:lnSpc>
                <a:spcPts val="12040"/>
              </a:lnSpc>
              <a:spcBef>
                <a:spcPct val="0"/>
              </a:spcBef>
            </a:pPr>
            <a:r>
              <a:rPr lang="en-US" b="true" sz="8600">
                <a:solidFill>
                  <a:srgbClr val="1B1C54"/>
                </a:solidFill>
                <a:latin typeface="Be Vietnam Ultra-Bold"/>
                <a:ea typeface="Be Vietnam Ultra-Bold"/>
                <a:cs typeface="Be Vietnam Ultra-Bold"/>
                <a:sym typeface="Be Vietnam Ultra-Bold"/>
              </a:rPr>
              <a:t>Câu</a:t>
            </a:r>
            <a:r>
              <a:rPr lang="en-US" b="true" sz="8600">
                <a:solidFill>
                  <a:srgbClr val="1B1C54"/>
                </a:solidFill>
                <a:latin typeface="Be Vietnam Ultra-Bold"/>
                <a:ea typeface="Be Vietnam Ultra-Bold"/>
                <a:cs typeface="Be Vietnam Ultra-Bold"/>
                <a:sym typeface="Be Vietnam Ultra-Bold"/>
              </a:rPr>
              <a:t> hỏi truy vấn</a:t>
            </a:r>
          </a:p>
        </p:txBody>
      </p:sp>
      <p:sp>
        <p:nvSpPr>
          <p:cNvPr name="TextBox 16" id="16"/>
          <p:cNvSpPr txBox="true"/>
          <p:nvPr/>
        </p:nvSpPr>
        <p:spPr>
          <a:xfrm rot="0">
            <a:off x="6079731" y="1442916"/>
            <a:ext cx="6466974" cy="853833"/>
          </a:xfrm>
          <a:prstGeom prst="rect">
            <a:avLst/>
          </a:prstGeom>
        </p:spPr>
        <p:txBody>
          <a:bodyPr anchor="t" rtlCol="false" tIns="0" lIns="0" bIns="0" rIns="0">
            <a:spAutoFit/>
          </a:bodyPr>
          <a:lstStyle/>
          <a:p>
            <a:pPr algn="ctr" marL="0" indent="0" lvl="0">
              <a:lnSpc>
                <a:spcPts val="6995"/>
              </a:lnSpc>
              <a:spcBef>
                <a:spcPct val="0"/>
              </a:spcBef>
            </a:pPr>
            <a:r>
              <a:rPr lang="en-US" b="true" sz="4996">
                <a:solidFill>
                  <a:srgbClr val="1B1C54"/>
                </a:solidFill>
                <a:latin typeface="Be Vietnam Ultra-Bold"/>
                <a:ea typeface="Be Vietnam Ultra-Bold"/>
                <a:cs typeface="Be Vietnam Ultra-Bold"/>
                <a:sym typeface="Be Vietnam Ultra-Bold"/>
              </a:rPr>
              <a:t>2 Câu subquerry</a:t>
            </a:r>
          </a:p>
        </p:txBody>
      </p:sp>
      <p:sp>
        <p:nvSpPr>
          <p:cNvPr name="TextBox 17" id="17"/>
          <p:cNvSpPr txBox="true"/>
          <p:nvPr/>
        </p:nvSpPr>
        <p:spPr>
          <a:xfrm rot="0">
            <a:off x="2141906" y="3677506"/>
            <a:ext cx="6022576" cy="515626"/>
          </a:xfrm>
          <a:prstGeom prst="rect">
            <a:avLst/>
          </a:prstGeom>
        </p:spPr>
        <p:txBody>
          <a:bodyPr anchor="t" rtlCol="false" tIns="0" lIns="0" bIns="0" rIns="0">
            <a:spAutoFit/>
          </a:bodyPr>
          <a:lstStyle/>
          <a:p>
            <a:pPr algn="l">
              <a:lnSpc>
                <a:spcPts val="2123"/>
              </a:lnSpc>
            </a:pPr>
            <a:r>
              <a:rPr lang="en-US" sz="1516" b="true">
                <a:solidFill>
                  <a:srgbClr val="FFFFFF"/>
                </a:solidFill>
                <a:latin typeface="Be Vietnam Ultra-Bold"/>
                <a:ea typeface="Be Vietnam Ultra-Bold"/>
                <a:cs typeface="Be Vietnam Ultra-Bold"/>
                <a:sym typeface="Be Vietnam Ultra-Bold"/>
              </a:rPr>
              <a:t>/*Liệt kê thông tin các học viên có học phí đã đóng nhiều hơn mức học phí trung bình của tất cả học viên*/</a:t>
            </a:r>
          </a:p>
        </p:txBody>
      </p:sp>
      <p:sp>
        <p:nvSpPr>
          <p:cNvPr name="TextBox 18" id="18"/>
          <p:cNvSpPr txBox="true"/>
          <p:nvPr/>
        </p:nvSpPr>
        <p:spPr>
          <a:xfrm rot="0">
            <a:off x="10767261" y="3677506"/>
            <a:ext cx="6022576" cy="783177"/>
          </a:xfrm>
          <a:prstGeom prst="rect">
            <a:avLst/>
          </a:prstGeom>
        </p:spPr>
        <p:txBody>
          <a:bodyPr anchor="t" rtlCol="false" tIns="0" lIns="0" bIns="0" rIns="0">
            <a:spAutoFit/>
          </a:bodyPr>
          <a:lstStyle/>
          <a:p>
            <a:pPr algn="l">
              <a:lnSpc>
                <a:spcPts val="2123"/>
              </a:lnSpc>
            </a:pPr>
            <a:r>
              <a:rPr lang="en-US" sz="1516" b="true">
                <a:solidFill>
                  <a:srgbClr val="FFFFFF"/>
                </a:solidFill>
                <a:latin typeface="Be Vietnam Ultra-Bold"/>
                <a:ea typeface="Be Vietnam Ultra-Bold"/>
                <a:cs typeface="Be Vietnam Ultra-Bold"/>
                <a:sym typeface="Be Vietnam Ultra-Bold"/>
              </a:rPr>
              <a:t>/*Tìm tên lớp học mà học viên tên 'Nguyễn Xuân Hoan' đã đóng học phí*/</a:t>
            </a:r>
          </a:p>
          <a:p>
            <a:pPr algn="l">
              <a:lnSpc>
                <a:spcPts val="2123"/>
              </a:lnSpc>
            </a:pPr>
          </a:p>
        </p:txBody>
      </p:sp>
      <p:sp>
        <p:nvSpPr>
          <p:cNvPr name="TextBox 19" id="19"/>
          <p:cNvSpPr txBox="true"/>
          <p:nvPr/>
        </p:nvSpPr>
        <p:spPr>
          <a:xfrm rot="0">
            <a:off x="1667585" y="4410525"/>
            <a:ext cx="4215285" cy="4269777"/>
          </a:xfrm>
          <a:prstGeom prst="rect">
            <a:avLst/>
          </a:prstGeom>
        </p:spPr>
        <p:txBody>
          <a:bodyPr anchor="t" rtlCol="false" tIns="0" lIns="0" bIns="0" rIns="0">
            <a:spAutoFit/>
          </a:bodyPr>
          <a:lstStyle/>
          <a:p>
            <a:pPr algn="l">
              <a:lnSpc>
                <a:spcPts val="1984"/>
              </a:lnSpc>
            </a:pPr>
            <a:r>
              <a:rPr lang="en-US" sz="1417">
                <a:solidFill>
                  <a:srgbClr val="FFFFFF"/>
                </a:solidFill>
                <a:latin typeface="Be Vietnam"/>
                <a:ea typeface="Be Vietnam"/>
                <a:cs typeface="Be Vietnam"/>
                <a:sym typeface="Be Vietnam"/>
              </a:rPr>
              <a:t>SELECT H.MAHV, H.HOTEN, H.NGAYSINH, H.NOISINH, H.PHAI, H.NGHENGHIEP</a:t>
            </a:r>
          </a:p>
          <a:p>
            <a:pPr algn="l">
              <a:lnSpc>
                <a:spcPts val="1984"/>
              </a:lnSpc>
            </a:pPr>
            <a:r>
              <a:rPr lang="en-US" sz="1417">
                <a:solidFill>
                  <a:srgbClr val="FFFFFF"/>
                </a:solidFill>
                <a:latin typeface="Be Vietnam"/>
                <a:ea typeface="Be Vietnam"/>
                <a:cs typeface="Be Vietnam"/>
                <a:sym typeface="Be Vietnam"/>
              </a:rPr>
              <a:t>FROM HOCVIEN H</a:t>
            </a:r>
          </a:p>
          <a:p>
            <a:pPr algn="l">
              <a:lnSpc>
                <a:spcPts val="1984"/>
              </a:lnSpc>
            </a:pPr>
            <a:r>
              <a:rPr lang="en-US" sz="1417">
                <a:solidFill>
                  <a:srgbClr val="FFFFFF"/>
                </a:solidFill>
                <a:latin typeface="Be Vietnam"/>
                <a:ea typeface="Be Vietnam"/>
                <a:cs typeface="Be Vietnam"/>
                <a:sym typeface="Be Vietnam"/>
              </a:rPr>
              <a:t>WHERE H.MAHV IN (</a:t>
            </a:r>
          </a:p>
          <a:p>
            <a:pPr algn="l">
              <a:lnSpc>
                <a:spcPts val="1984"/>
              </a:lnSpc>
            </a:pPr>
            <a:r>
              <a:rPr lang="en-US" sz="1417">
                <a:solidFill>
                  <a:srgbClr val="FFFFFF"/>
                </a:solidFill>
                <a:latin typeface="Be Vietnam"/>
                <a:ea typeface="Be Vietnam"/>
                <a:cs typeface="Be Vietnam"/>
                <a:sym typeface="Be Vietnam"/>
              </a:rPr>
              <a:t>   SELECT MAHV</a:t>
            </a:r>
          </a:p>
          <a:p>
            <a:pPr algn="l">
              <a:lnSpc>
                <a:spcPts val="1984"/>
              </a:lnSpc>
            </a:pPr>
            <a:r>
              <a:rPr lang="en-US" sz="1417">
                <a:solidFill>
                  <a:srgbClr val="FFFFFF"/>
                </a:solidFill>
                <a:latin typeface="Be Vietnam"/>
                <a:ea typeface="Be Vietnam"/>
                <a:cs typeface="Be Vietnam"/>
                <a:sym typeface="Be Vietnam"/>
              </a:rPr>
              <a:t>   FROM BIENLAI</a:t>
            </a:r>
          </a:p>
          <a:p>
            <a:pPr algn="l">
              <a:lnSpc>
                <a:spcPts val="1984"/>
              </a:lnSpc>
            </a:pPr>
            <a:r>
              <a:rPr lang="en-US" sz="1417">
                <a:solidFill>
                  <a:srgbClr val="FFFFFF"/>
                </a:solidFill>
                <a:latin typeface="Be Vietnam"/>
                <a:ea typeface="Be Vietnam"/>
                <a:cs typeface="Be Vietnam"/>
                <a:sym typeface="Be Vietnam"/>
              </a:rPr>
              <a:t>   GROUP BY MAHV</a:t>
            </a:r>
          </a:p>
          <a:p>
            <a:pPr algn="l">
              <a:lnSpc>
                <a:spcPts val="1984"/>
              </a:lnSpc>
            </a:pPr>
            <a:r>
              <a:rPr lang="en-US" sz="1417">
                <a:solidFill>
                  <a:srgbClr val="FFFFFF"/>
                </a:solidFill>
                <a:latin typeface="Be Vietnam"/>
                <a:ea typeface="Be Vietnam"/>
                <a:cs typeface="Be Vietnam"/>
                <a:sym typeface="Be Vietnam"/>
              </a:rPr>
              <a:t>   HAVING SUM(HOCPHI) &gt; (</a:t>
            </a:r>
          </a:p>
          <a:p>
            <a:pPr algn="l">
              <a:lnSpc>
                <a:spcPts val="1984"/>
              </a:lnSpc>
            </a:pPr>
            <a:r>
              <a:rPr lang="en-US" sz="1417">
                <a:solidFill>
                  <a:srgbClr val="FFFFFF"/>
                </a:solidFill>
                <a:latin typeface="Be Vietnam"/>
                <a:ea typeface="Be Vietnam"/>
                <a:cs typeface="Be Vietnam"/>
                <a:sym typeface="Be Vietnam"/>
              </a:rPr>
              <a:t>       SELECT AVG(TongHP)</a:t>
            </a:r>
          </a:p>
          <a:p>
            <a:pPr algn="l">
              <a:lnSpc>
                <a:spcPts val="1984"/>
              </a:lnSpc>
            </a:pPr>
            <a:r>
              <a:rPr lang="en-US" sz="1417">
                <a:solidFill>
                  <a:srgbClr val="FFFFFF"/>
                </a:solidFill>
                <a:latin typeface="Be Vietnam"/>
                <a:ea typeface="Be Vietnam"/>
                <a:cs typeface="Be Vietnam"/>
                <a:sym typeface="Be Vietnam"/>
              </a:rPr>
              <a:t>       FROM (</a:t>
            </a:r>
          </a:p>
          <a:p>
            <a:pPr algn="l">
              <a:lnSpc>
                <a:spcPts val="1984"/>
              </a:lnSpc>
            </a:pPr>
            <a:r>
              <a:rPr lang="en-US" sz="1417">
                <a:solidFill>
                  <a:srgbClr val="FFFFFF"/>
                </a:solidFill>
                <a:latin typeface="Be Vietnam"/>
                <a:ea typeface="Be Vietnam"/>
                <a:cs typeface="Be Vietnam"/>
                <a:sym typeface="Be Vietnam"/>
              </a:rPr>
              <a:t>           SELECT MAHV, SUM(HOCPHI) AS TongHP</a:t>
            </a:r>
          </a:p>
          <a:p>
            <a:pPr algn="l">
              <a:lnSpc>
                <a:spcPts val="1984"/>
              </a:lnSpc>
            </a:pPr>
            <a:r>
              <a:rPr lang="en-US" sz="1417">
                <a:solidFill>
                  <a:srgbClr val="FFFFFF"/>
                </a:solidFill>
                <a:latin typeface="Be Vietnam"/>
                <a:ea typeface="Be Vietnam"/>
                <a:cs typeface="Be Vietnam"/>
                <a:sym typeface="Be Vietnam"/>
              </a:rPr>
              <a:t>           FROM BIENLAI</a:t>
            </a:r>
          </a:p>
          <a:p>
            <a:pPr algn="l">
              <a:lnSpc>
                <a:spcPts val="1984"/>
              </a:lnSpc>
            </a:pPr>
            <a:r>
              <a:rPr lang="en-US" sz="1417">
                <a:solidFill>
                  <a:srgbClr val="FFFFFF"/>
                </a:solidFill>
                <a:latin typeface="Be Vietnam"/>
                <a:ea typeface="Be Vietnam"/>
                <a:cs typeface="Be Vietnam"/>
                <a:sym typeface="Be Vietnam"/>
              </a:rPr>
              <a:t>           GROUP BY MAHV</a:t>
            </a:r>
          </a:p>
          <a:p>
            <a:pPr algn="l">
              <a:lnSpc>
                <a:spcPts val="1984"/>
              </a:lnSpc>
            </a:pPr>
            <a:r>
              <a:rPr lang="en-US" sz="1417">
                <a:solidFill>
                  <a:srgbClr val="FFFFFF"/>
                </a:solidFill>
                <a:latin typeface="Be Vietnam"/>
                <a:ea typeface="Be Vietnam"/>
                <a:cs typeface="Be Vietnam"/>
                <a:sym typeface="Be Vietnam"/>
              </a:rPr>
              <a:t>       ) AS T</a:t>
            </a:r>
          </a:p>
          <a:p>
            <a:pPr algn="l">
              <a:lnSpc>
                <a:spcPts val="1984"/>
              </a:lnSpc>
            </a:pPr>
            <a:r>
              <a:rPr lang="en-US" sz="1417">
                <a:solidFill>
                  <a:srgbClr val="FFFFFF"/>
                </a:solidFill>
                <a:latin typeface="Be Vietnam"/>
                <a:ea typeface="Be Vietnam"/>
                <a:cs typeface="Be Vietnam"/>
                <a:sym typeface="Be Vietnam"/>
              </a:rPr>
              <a:t>   )</a:t>
            </a:r>
          </a:p>
          <a:p>
            <a:pPr algn="l">
              <a:lnSpc>
                <a:spcPts val="1984"/>
              </a:lnSpc>
            </a:pPr>
            <a:r>
              <a:rPr lang="en-US" sz="1417">
                <a:solidFill>
                  <a:srgbClr val="FFFFFF"/>
                </a:solidFill>
                <a:latin typeface="Be Vietnam"/>
                <a:ea typeface="Be Vietnam"/>
                <a:cs typeface="Be Vietnam"/>
                <a:sym typeface="Be Vietnam"/>
              </a:rPr>
              <a:t>)</a:t>
            </a:r>
          </a:p>
          <a:p>
            <a:pPr algn="l">
              <a:lnSpc>
                <a:spcPts val="1984"/>
              </a:lnSpc>
            </a:pPr>
          </a:p>
        </p:txBody>
      </p:sp>
      <p:sp>
        <p:nvSpPr>
          <p:cNvPr name="TextBox 20" id="20"/>
          <p:cNvSpPr txBox="true"/>
          <p:nvPr/>
        </p:nvSpPr>
        <p:spPr>
          <a:xfrm rot="0">
            <a:off x="10510086" y="4325797"/>
            <a:ext cx="4079492" cy="4231093"/>
          </a:xfrm>
          <a:prstGeom prst="rect">
            <a:avLst/>
          </a:prstGeom>
        </p:spPr>
        <p:txBody>
          <a:bodyPr anchor="t" rtlCol="false" tIns="0" lIns="0" bIns="0" rIns="0">
            <a:spAutoFit/>
          </a:bodyPr>
          <a:lstStyle/>
          <a:p>
            <a:pPr algn="l">
              <a:lnSpc>
                <a:spcPts val="1761"/>
              </a:lnSpc>
            </a:pPr>
            <a:r>
              <a:rPr lang="en-US" sz="1258">
                <a:solidFill>
                  <a:srgbClr val="FFFFFF"/>
                </a:solidFill>
                <a:latin typeface="Be Vietnam"/>
                <a:ea typeface="Be Vietnam"/>
                <a:cs typeface="Be Vietnam"/>
                <a:sym typeface="Be Vietnam"/>
              </a:rPr>
              <a:t>SELECT TENLOP</a:t>
            </a:r>
          </a:p>
          <a:p>
            <a:pPr algn="l">
              <a:lnSpc>
                <a:spcPts val="1761"/>
              </a:lnSpc>
            </a:pPr>
            <a:r>
              <a:rPr lang="en-US" sz="1258">
                <a:solidFill>
                  <a:srgbClr val="FFFFFF"/>
                </a:solidFill>
                <a:latin typeface="Be Vietnam"/>
                <a:ea typeface="Be Vietnam"/>
                <a:cs typeface="Be Vietnam"/>
                <a:sym typeface="Be Vietnam"/>
              </a:rPr>
              <a:t>FROM LOP</a:t>
            </a:r>
          </a:p>
          <a:p>
            <a:pPr algn="l">
              <a:lnSpc>
                <a:spcPts val="1761"/>
              </a:lnSpc>
            </a:pPr>
            <a:r>
              <a:rPr lang="en-US" sz="1258">
                <a:solidFill>
                  <a:srgbClr val="FFFFFF"/>
                </a:solidFill>
                <a:latin typeface="Be Vietnam"/>
                <a:ea typeface="Be Vietnam"/>
                <a:cs typeface="Be Vietnam"/>
                <a:sym typeface="Be Vietnam"/>
              </a:rPr>
              <a:t>WHERE MALOP IN (</a:t>
            </a:r>
          </a:p>
          <a:p>
            <a:pPr algn="l">
              <a:lnSpc>
                <a:spcPts val="1761"/>
              </a:lnSpc>
            </a:pPr>
            <a:r>
              <a:rPr lang="en-US" sz="1258">
                <a:solidFill>
                  <a:srgbClr val="FFFFFF"/>
                </a:solidFill>
                <a:latin typeface="Be Vietnam"/>
                <a:ea typeface="Be Vietnam"/>
                <a:cs typeface="Be Vietnam"/>
                <a:sym typeface="Be Vietnam"/>
              </a:rPr>
              <a:t>   SELECT MALOP</a:t>
            </a:r>
          </a:p>
          <a:p>
            <a:pPr algn="l">
              <a:lnSpc>
                <a:spcPts val="1761"/>
              </a:lnSpc>
            </a:pPr>
            <a:r>
              <a:rPr lang="en-US" sz="1258">
                <a:solidFill>
                  <a:srgbClr val="FFFFFF"/>
                </a:solidFill>
                <a:latin typeface="Be Vietnam"/>
                <a:ea typeface="Be Vietnam"/>
                <a:cs typeface="Be Vietnam"/>
                <a:sym typeface="Be Vietnam"/>
              </a:rPr>
              <a:t>   FROM HOCPHAN</a:t>
            </a:r>
          </a:p>
          <a:p>
            <a:pPr algn="l">
              <a:lnSpc>
                <a:spcPts val="1761"/>
              </a:lnSpc>
            </a:pPr>
            <a:r>
              <a:rPr lang="en-US" sz="1258">
                <a:solidFill>
                  <a:srgbClr val="FFFFFF"/>
                </a:solidFill>
                <a:latin typeface="Be Vietnam"/>
                <a:ea typeface="Be Vietnam"/>
                <a:cs typeface="Be Vietnam"/>
                <a:sym typeface="Be Vietnam"/>
              </a:rPr>
              <a:t>   WHERE MAHP IN (</a:t>
            </a:r>
          </a:p>
          <a:p>
            <a:pPr algn="l">
              <a:lnSpc>
                <a:spcPts val="1761"/>
              </a:lnSpc>
            </a:pPr>
            <a:r>
              <a:rPr lang="en-US" sz="1258">
                <a:solidFill>
                  <a:srgbClr val="FFFFFF"/>
                </a:solidFill>
                <a:latin typeface="Be Vietnam"/>
                <a:ea typeface="Be Vietnam"/>
                <a:cs typeface="Be Vietnam"/>
                <a:sym typeface="Be Vietnam"/>
              </a:rPr>
              <a:t>       SELECT MAHP</a:t>
            </a:r>
          </a:p>
          <a:p>
            <a:pPr algn="l">
              <a:lnSpc>
                <a:spcPts val="1761"/>
              </a:lnSpc>
            </a:pPr>
            <a:r>
              <a:rPr lang="en-US" sz="1258">
                <a:solidFill>
                  <a:srgbClr val="FFFFFF"/>
                </a:solidFill>
                <a:latin typeface="Be Vietnam"/>
                <a:ea typeface="Be Vietnam"/>
                <a:cs typeface="Be Vietnam"/>
                <a:sym typeface="Be Vietnam"/>
              </a:rPr>
              <a:t>       FROM HOCPHAN_MONHOC</a:t>
            </a:r>
          </a:p>
          <a:p>
            <a:pPr algn="l">
              <a:lnSpc>
                <a:spcPts val="1761"/>
              </a:lnSpc>
            </a:pPr>
            <a:r>
              <a:rPr lang="en-US" sz="1258">
                <a:solidFill>
                  <a:srgbClr val="FFFFFF"/>
                </a:solidFill>
                <a:latin typeface="Be Vietnam"/>
                <a:ea typeface="Be Vietnam"/>
                <a:cs typeface="Be Vietnam"/>
                <a:sym typeface="Be Vietnam"/>
              </a:rPr>
              <a:t>       WHERE MAMH IN (</a:t>
            </a:r>
          </a:p>
          <a:p>
            <a:pPr algn="l">
              <a:lnSpc>
                <a:spcPts val="1761"/>
              </a:lnSpc>
            </a:pPr>
            <a:r>
              <a:rPr lang="en-US" sz="1258">
                <a:solidFill>
                  <a:srgbClr val="FFFFFF"/>
                </a:solidFill>
                <a:latin typeface="Be Vietnam"/>
                <a:ea typeface="Be Vietnam"/>
                <a:cs typeface="Be Vietnam"/>
                <a:sym typeface="Be Vietnam"/>
              </a:rPr>
              <a:t>           SELECT MAMH</a:t>
            </a:r>
          </a:p>
          <a:p>
            <a:pPr algn="l">
              <a:lnSpc>
                <a:spcPts val="1761"/>
              </a:lnSpc>
            </a:pPr>
            <a:r>
              <a:rPr lang="en-US" sz="1258">
                <a:solidFill>
                  <a:srgbClr val="FFFFFF"/>
                </a:solidFill>
                <a:latin typeface="Be Vietnam"/>
                <a:ea typeface="Be Vietnam"/>
                <a:cs typeface="Be Vietnam"/>
                <a:sym typeface="Be Vietnam"/>
              </a:rPr>
              <a:t>           FROM DIEMTHI</a:t>
            </a:r>
          </a:p>
          <a:p>
            <a:pPr algn="l">
              <a:lnSpc>
                <a:spcPts val="1761"/>
              </a:lnSpc>
            </a:pPr>
            <a:r>
              <a:rPr lang="en-US" sz="1258">
                <a:solidFill>
                  <a:srgbClr val="FFFFFF"/>
                </a:solidFill>
                <a:latin typeface="Be Vietnam"/>
                <a:ea typeface="Be Vietnam"/>
                <a:cs typeface="Be Vietnam"/>
                <a:sym typeface="Be Vietnam"/>
              </a:rPr>
              <a:t>           WHERE MAHV = (</a:t>
            </a:r>
          </a:p>
          <a:p>
            <a:pPr algn="l">
              <a:lnSpc>
                <a:spcPts val="1761"/>
              </a:lnSpc>
            </a:pPr>
            <a:r>
              <a:rPr lang="en-US" sz="1258">
                <a:solidFill>
                  <a:srgbClr val="FFFFFF"/>
                </a:solidFill>
                <a:latin typeface="Be Vietnam"/>
                <a:ea typeface="Be Vietnam"/>
                <a:cs typeface="Be Vietnam"/>
                <a:sym typeface="Be Vietnam"/>
              </a:rPr>
              <a:t>               SELECT MAHV</a:t>
            </a:r>
          </a:p>
          <a:p>
            <a:pPr algn="l">
              <a:lnSpc>
                <a:spcPts val="1761"/>
              </a:lnSpc>
            </a:pPr>
            <a:r>
              <a:rPr lang="en-US" sz="1258">
                <a:solidFill>
                  <a:srgbClr val="FFFFFF"/>
                </a:solidFill>
                <a:latin typeface="Be Vietnam"/>
                <a:ea typeface="Be Vietnam"/>
                <a:cs typeface="Be Vietnam"/>
                <a:sym typeface="Be Vietnam"/>
              </a:rPr>
              <a:t>               FROM HOCVIEN</a:t>
            </a:r>
          </a:p>
          <a:p>
            <a:pPr algn="l">
              <a:lnSpc>
                <a:spcPts val="1761"/>
              </a:lnSpc>
            </a:pPr>
            <a:r>
              <a:rPr lang="en-US" sz="1258">
                <a:solidFill>
                  <a:srgbClr val="FFFFFF"/>
                </a:solidFill>
                <a:latin typeface="Be Vietnam"/>
                <a:ea typeface="Be Vietnam"/>
                <a:cs typeface="Be Vietnam"/>
                <a:sym typeface="Be Vietnam"/>
              </a:rPr>
              <a:t>               WHERE HOTEN = 'Nguyễn Xuân Hoan'</a:t>
            </a:r>
          </a:p>
          <a:p>
            <a:pPr algn="l">
              <a:lnSpc>
                <a:spcPts val="1761"/>
              </a:lnSpc>
            </a:pPr>
            <a:r>
              <a:rPr lang="en-US" sz="1258">
                <a:solidFill>
                  <a:srgbClr val="FFFFFF"/>
                </a:solidFill>
                <a:latin typeface="Be Vietnam"/>
                <a:ea typeface="Be Vietnam"/>
                <a:cs typeface="Be Vietnam"/>
                <a:sym typeface="Be Vietnam"/>
              </a:rPr>
              <a:t>           )</a:t>
            </a:r>
          </a:p>
          <a:p>
            <a:pPr algn="l">
              <a:lnSpc>
                <a:spcPts val="1761"/>
              </a:lnSpc>
            </a:pPr>
            <a:r>
              <a:rPr lang="en-US" sz="1258">
                <a:solidFill>
                  <a:srgbClr val="FFFFFF"/>
                </a:solidFill>
                <a:latin typeface="Be Vietnam"/>
                <a:ea typeface="Be Vietnam"/>
                <a:cs typeface="Be Vietnam"/>
                <a:sym typeface="Be Vietnam"/>
              </a:rPr>
              <a:t>       )</a:t>
            </a:r>
          </a:p>
          <a:p>
            <a:pPr algn="l">
              <a:lnSpc>
                <a:spcPts val="1761"/>
              </a:lnSpc>
            </a:pPr>
            <a:r>
              <a:rPr lang="en-US" sz="1258">
                <a:solidFill>
                  <a:srgbClr val="FFFFFF"/>
                </a:solidFill>
                <a:latin typeface="Be Vietnam"/>
                <a:ea typeface="Be Vietnam"/>
                <a:cs typeface="Be Vietnam"/>
                <a:sym typeface="Be Vietnam"/>
              </a:rPr>
              <a:t>   )</a:t>
            </a:r>
          </a:p>
          <a:p>
            <a:pPr algn="l">
              <a:lnSpc>
                <a:spcPts val="1761"/>
              </a:lnSpc>
            </a:pPr>
            <a:r>
              <a:rPr lang="en-US" sz="1258">
                <a:solidFill>
                  <a:srgbClr val="FFFFFF"/>
                </a:solidFill>
                <a:latin typeface="Be Vietnam"/>
                <a:ea typeface="Be Vietnam"/>
                <a:cs typeface="Be Vietnam"/>
                <a:sym typeface="Be Vietnam"/>
              </a:rPr>
              <a:t>)</a:t>
            </a:r>
          </a:p>
        </p:txBody>
      </p:sp>
      <p:grpSp>
        <p:nvGrpSpPr>
          <p:cNvPr name="Group 21" id="21"/>
          <p:cNvGrpSpPr/>
          <p:nvPr/>
        </p:nvGrpSpPr>
        <p:grpSpPr>
          <a:xfrm rot="0">
            <a:off x="1343439" y="3696556"/>
            <a:ext cx="648291" cy="648291"/>
            <a:chOff x="0" y="0"/>
            <a:chExt cx="864388" cy="864388"/>
          </a:xfrm>
        </p:grpSpPr>
        <p:grpSp>
          <p:nvGrpSpPr>
            <p:cNvPr name="Group 22" id="22"/>
            <p:cNvGrpSpPr/>
            <p:nvPr/>
          </p:nvGrpSpPr>
          <p:grpSpPr>
            <a:xfrm rot="0">
              <a:off x="0" y="0"/>
              <a:ext cx="864388" cy="86438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25" id="25"/>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b="true">
                  <a:solidFill>
                    <a:srgbClr val="FFFFFF"/>
                  </a:solidFill>
                  <a:latin typeface="Be Vietnam Ultra-Bold"/>
                  <a:ea typeface="Be Vietnam Ultra-Bold"/>
                  <a:cs typeface="Be Vietnam Ultra-Bold"/>
                  <a:sym typeface="Be Vietnam Ultra-Bold"/>
                </a:rPr>
                <a:t>1</a:t>
              </a:r>
            </a:p>
          </p:txBody>
        </p:sp>
      </p:grpSp>
      <p:grpSp>
        <p:nvGrpSpPr>
          <p:cNvPr name="Group 26" id="26"/>
          <p:cNvGrpSpPr/>
          <p:nvPr/>
        </p:nvGrpSpPr>
        <p:grpSpPr>
          <a:xfrm rot="0">
            <a:off x="9861795" y="3696556"/>
            <a:ext cx="648291" cy="648291"/>
            <a:chOff x="0" y="0"/>
            <a:chExt cx="864388" cy="864388"/>
          </a:xfrm>
        </p:grpSpPr>
        <p:grpSp>
          <p:nvGrpSpPr>
            <p:cNvPr name="Group 27" id="27"/>
            <p:cNvGrpSpPr/>
            <p:nvPr/>
          </p:nvGrpSpPr>
          <p:grpSpPr>
            <a:xfrm rot="0">
              <a:off x="0" y="0"/>
              <a:ext cx="864388" cy="86438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30" id="30"/>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b="true">
                  <a:solidFill>
                    <a:srgbClr val="FFFFFF"/>
                  </a:solidFill>
                  <a:latin typeface="Be Vietnam Ultra-Bold"/>
                  <a:ea typeface="Be Vietnam Ultra-Bold"/>
                  <a:cs typeface="Be Vietnam Ultra-Bold"/>
                  <a:sym typeface="Be Vietnam Ultra-Bold"/>
                </a:rPr>
                <a:t>2</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5451" r="0" b="-45451"/>
            </a:stretch>
          </a:blipFill>
        </p:spPr>
      </p:sp>
      <p:sp>
        <p:nvSpPr>
          <p:cNvPr name="Freeform 3" id="3"/>
          <p:cNvSpPr/>
          <p:nvPr/>
        </p:nvSpPr>
        <p:spPr>
          <a:xfrm flipH="false" flipV="false" rot="9739814">
            <a:off x="-1445012" y="1665074"/>
            <a:ext cx="2890024" cy="2967932"/>
          </a:xfrm>
          <a:custGeom>
            <a:avLst/>
            <a:gdLst/>
            <a:ahLst/>
            <a:cxnLst/>
            <a:rect r="r" b="b" t="t" l="l"/>
            <a:pathLst>
              <a:path h="2967932" w="2890024">
                <a:moveTo>
                  <a:pt x="0" y="0"/>
                </a:moveTo>
                <a:lnTo>
                  <a:pt x="2890024" y="0"/>
                </a:lnTo>
                <a:lnTo>
                  <a:pt x="2890024" y="2967931"/>
                </a:lnTo>
                <a:lnTo>
                  <a:pt x="0" y="2967931"/>
                </a:lnTo>
                <a:lnTo>
                  <a:pt x="0" y="0"/>
                </a:lnTo>
                <a:close/>
              </a:path>
            </a:pathLst>
          </a:custGeom>
          <a:blipFill>
            <a:blip r:embed="rId3">
              <a:alphaModFix amt="9999"/>
            </a:blip>
            <a:stretch>
              <a:fillRect l="0" t="0" r="0" b="0"/>
            </a:stretch>
          </a:blipFill>
        </p:spPr>
      </p:sp>
      <p:grpSp>
        <p:nvGrpSpPr>
          <p:cNvPr name="Group 4" id="4"/>
          <p:cNvGrpSpPr/>
          <p:nvPr/>
        </p:nvGrpSpPr>
        <p:grpSpPr>
          <a:xfrm rot="0">
            <a:off x="1028700" y="3440717"/>
            <a:ext cx="7697594" cy="5239585"/>
            <a:chOff x="0" y="0"/>
            <a:chExt cx="2027350" cy="1379973"/>
          </a:xfrm>
        </p:grpSpPr>
        <p:sp>
          <p:nvSpPr>
            <p:cNvPr name="Freeform 5" id="5"/>
            <p:cNvSpPr/>
            <p:nvPr/>
          </p:nvSpPr>
          <p:spPr>
            <a:xfrm flipH="false" flipV="false" rot="0">
              <a:off x="0" y="0"/>
              <a:ext cx="2027350" cy="1379973"/>
            </a:xfrm>
            <a:custGeom>
              <a:avLst/>
              <a:gdLst/>
              <a:ahLst/>
              <a:cxnLst/>
              <a:rect r="r" b="b" t="t" l="l"/>
              <a:pathLst>
                <a:path h="1379973" w="2027350">
                  <a:moveTo>
                    <a:pt x="34196" y="0"/>
                  </a:moveTo>
                  <a:lnTo>
                    <a:pt x="1993154" y="0"/>
                  </a:lnTo>
                  <a:cubicBezTo>
                    <a:pt x="2002223" y="0"/>
                    <a:pt x="2010921" y="3603"/>
                    <a:pt x="2017334" y="10016"/>
                  </a:cubicBezTo>
                  <a:cubicBezTo>
                    <a:pt x="2023747" y="16429"/>
                    <a:pt x="2027350" y="25127"/>
                    <a:pt x="2027350" y="34196"/>
                  </a:cubicBezTo>
                  <a:lnTo>
                    <a:pt x="2027350" y="1345777"/>
                  </a:lnTo>
                  <a:cubicBezTo>
                    <a:pt x="2027350" y="1354846"/>
                    <a:pt x="2023747" y="1363544"/>
                    <a:pt x="2017334" y="1369957"/>
                  </a:cubicBezTo>
                  <a:cubicBezTo>
                    <a:pt x="2010921" y="1376370"/>
                    <a:pt x="2002223" y="1379973"/>
                    <a:pt x="1993154" y="1379973"/>
                  </a:cubicBezTo>
                  <a:lnTo>
                    <a:pt x="34196" y="1379973"/>
                  </a:lnTo>
                  <a:cubicBezTo>
                    <a:pt x="25127" y="1379973"/>
                    <a:pt x="16429" y="1376370"/>
                    <a:pt x="10016" y="1369957"/>
                  </a:cubicBezTo>
                  <a:cubicBezTo>
                    <a:pt x="3603" y="1363544"/>
                    <a:pt x="0" y="1354846"/>
                    <a:pt x="0" y="1345777"/>
                  </a:cubicBezTo>
                  <a:lnTo>
                    <a:pt x="0" y="34196"/>
                  </a:lnTo>
                  <a:cubicBezTo>
                    <a:pt x="0" y="25127"/>
                    <a:pt x="3603" y="16429"/>
                    <a:pt x="10016" y="10016"/>
                  </a:cubicBezTo>
                  <a:cubicBezTo>
                    <a:pt x="16429" y="3603"/>
                    <a:pt x="25127" y="0"/>
                    <a:pt x="34196" y="0"/>
                  </a:cubicBezTo>
                  <a:close/>
                </a:path>
              </a:pathLst>
            </a:custGeom>
            <a:solidFill>
              <a:srgbClr val="1B1C54"/>
            </a:solidFill>
          </p:spPr>
        </p:sp>
        <p:sp>
          <p:nvSpPr>
            <p:cNvPr name="TextBox 6" id="6"/>
            <p:cNvSpPr txBox="true"/>
            <p:nvPr/>
          </p:nvSpPr>
          <p:spPr>
            <a:xfrm>
              <a:off x="0" y="-47625"/>
              <a:ext cx="2027350" cy="1427598"/>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9561706" y="3440717"/>
            <a:ext cx="7697594" cy="5239585"/>
            <a:chOff x="0" y="0"/>
            <a:chExt cx="2027350" cy="1379973"/>
          </a:xfrm>
        </p:grpSpPr>
        <p:sp>
          <p:nvSpPr>
            <p:cNvPr name="Freeform 8" id="8"/>
            <p:cNvSpPr/>
            <p:nvPr/>
          </p:nvSpPr>
          <p:spPr>
            <a:xfrm flipH="false" flipV="false" rot="0">
              <a:off x="0" y="0"/>
              <a:ext cx="2027350" cy="1379973"/>
            </a:xfrm>
            <a:custGeom>
              <a:avLst/>
              <a:gdLst/>
              <a:ahLst/>
              <a:cxnLst/>
              <a:rect r="r" b="b" t="t" l="l"/>
              <a:pathLst>
                <a:path h="1379973" w="2027350">
                  <a:moveTo>
                    <a:pt x="34196" y="0"/>
                  </a:moveTo>
                  <a:lnTo>
                    <a:pt x="1993154" y="0"/>
                  </a:lnTo>
                  <a:cubicBezTo>
                    <a:pt x="2002223" y="0"/>
                    <a:pt x="2010921" y="3603"/>
                    <a:pt x="2017334" y="10016"/>
                  </a:cubicBezTo>
                  <a:cubicBezTo>
                    <a:pt x="2023747" y="16429"/>
                    <a:pt x="2027350" y="25127"/>
                    <a:pt x="2027350" y="34196"/>
                  </a:cubicBezTo>
                  <a:lnTo>
                    <a:pt x="2027350" y="1345777"/>
                  </a:lnTo>
                  <a:cubicBezTo>
                    <a:pt x="2027350" y="1354846"/>
                    <a:pt x="2023747" y="1363544"/>
                    <a:pt x="2017334" y="1369957"/>
                  </a:cubicBezTo>
                  <a:cubicBezTo>
                    <a:pt x="2010921" y="1376370"/>
                    <a:pt x="2002223" y="1379973"/>
                    <a:pt x="1993154" y="1379973"/>
                  </a:cubicBezTo>
                  <a:lnTo>
                    <a:pt x="34196" y="1379973"/>
                  </a:lnTo>
                  <a:cubicBezTo>
                    <a:pt x="25127" y="1379973"/>
                    <a:pt x="16429" y="1376370"/>
                    <a:pt x="10016" y="1369957"/>
                  </a:cubicBezTo>
                  <a:cubicBezTo>
                    <a:pt x="3603" y="1363544"/>
                    <a:pt x="0" y="1354846"/>
                    <a:pt x="0" y="1345777"/>
                  </a:cubicBezTo>
                  <a:lnTo>
                    <a:pt x="0" y="34196"/>
                  </a:lnTo>
                  <a:cubicBezTo>
                    <a:pt x="0" y="25127"/>
                    <a:pt x="3603" y="16429"/>
                    <a:pt x="10016" y="10016"/>
                  </a:cubicBezTo>
                  <a:cubicBezTo>
                    <a:pt x="16429" y="3603"/>
                    <a:pt x="25127" y="0"/>
                    <a:pt x="34196" y="0"/>
                  </a:cubicBezTo>
                  <a:close/>
                </a:path>
              </a:pathLst>
            </a:custGeom>
            <a:solidFill>
              <a:srgbClr val="1B1C54"/>
            </a:solidFill>
          </p:spPr>
        </p:sp>
        <p:sp>
          <p:nvSpPr>
            <p:cNvPr name="TextBox 9" id="9"/>
            <p:cNvSpPr txBox="true"/>
            <p:nvPr/>
          </p:nvSpPr>
          <p:spPr>
            <a:xfrm>
              <a:off x="0" y="-47625"/>
              <a:ext cx="2027350" cy="1427598"/>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10800000">
            <a:off x="15946490" y="-1856663"/>
            <a:ext cx="3713326" cy="3713326"/>
          </a:xfrm>
          <a:custGeom>
            <a:avLst/>
            <a:gdLst/>
            <a:ahLst/>
            <a:cxnLst/>
            <a:rect r="r" b="b" t="t" l="l"/>
            <a:pathLst>
              <a:path h="3713326" w="3713326">
                <a:moveTo>
                  <a:pt x="0" y="0"/>
                </a:moveTo>
                <a:lnTo>
                  <a:pt x="3713326" y="0"/>
                </a:lnTo>
                <a:lnTo>
                  <a:pt x="3713326" y="3713326"/>
                </a:lnTo>
                <a:lnTo>
                  <a:pt x="0" y="3713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1" id="11"/>
          <p:cNvSpPr/>
          <p:nvPr/>
        </p:nvSpPr>
        <p:spPr>
          <a:xfrm flipH="false" flipV="false" rot="0">
            <a:off x="-1396348" y="8680301"/>
            <a:ext cx="4214440" cy="3455841"/>
          </a:xfrm>
          <a:custGeom>
            <a:avLst/>
            <a:gdLst/>
            <a:ahLst/>
            <a:cxnLst/>
            <a:rect r="r" b="b" t="t" l="l"/>
            <a:pathLst>
              <a:path h="3455841" w="4214440">
                <a:moveTo>
                  <a:pt x="0" y="0"/>
                </a:moveTo>
                <a:lnTo>
                  <a:pt x="4214440" y="0"/>
                </a:lnTo>
                <a:lnTo>
                  <a:pt x="4214440" y="3455841"/>
                </a:lnTo>
                <a:lnTo>
                  <a:pt x="0" y="34558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2" id="12"/>
          <p:cNvSpPr/>
          <p:nvPr/>
        </p:nvSpPr>
        <p:spPr>
          <a:xfrm flipH="true" flipV="false" rot="0">
            <a:off x="-1906192" y="-605688"/>
            <a:ext cx="4420184" cy="2110638"/>
          </a:xfrm>
          <a:custGeom>
            <a:avLst/>
            <a:gdLst/>
            <a:ahLst/>
            <a:cxnLst/>
            <a:rect r="r" b="b" t="t" l="l"/>
            <a:pathLst>
              <a:path h="2110638" w="4420184">
                <a:moveTo>
                  <a:pt x="4420184" y="0"/>
                </a:moveTo>
                <a:lnTo>
                  <a:pt x="0" y="0"/>
                </a:lnTo>
                <a:lnTo>
                  <a:pt x="0" y="2110638"/>
                </a:lnTo>
                <a:lnTo>
                  <a:pt x="4420184" y="2110638"/>
                </a:lnTo>
                <a:lnTo>
                  <a:pt x="4420184"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3" id="13"/>
          <p:cNvSpPr/>
          <p:nvPr/>
        </p:nvSpPr>
        <p:spPr>
          <a:xfrm flipH="false" flipV="false" rot="0">
            <a:off x="15361860" y="9166076"/>
            <a:ext cx="4501586" cy="2858507"/>
          </a:xfrm>
          <a:custGeom>
            <a:avLst/>
            <a:gdLst/>
            <a:ahLst/>
            <a:cxnLst/>
            <a:rect r="r" b="b" t="t" l="l"/>
            <a:pathLst>
              <a:path h="2858507" w="4501586">
                <a:moveTo>
                  <a:pt x="0" y="0"/>
                </a:moveTo>
                <a:lnTo>
                  <a:pt x="4501586" y="0"/>
                </a:lnTo>
                <a:lnTo>
                  <a:pt x="4501586" y="2858508"/>
                </a:lnTo>
                <a:lnTo>
                  <a:pt x="0" y="28585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4" id="14"/>
          <p:cNvSpPr/>
          <p:nvPr/>
        </p:nvSpPr>
        <p:spPr>
          <a:xfrm flipH="false" flipV="false" rot="0">
            <a:off x="-50368" y="2360211"/>
            <a:ext cx="658029" cy="900598"/>
          </a:xfrm>
          <a:custGeom>
            <a:avLst/>
            <a:gdLst/>
            <a:ahLst/>
            <a:cxnLst/>
            <a:rect r="r" b="b" t="t" l="l"/>
            <a:pathLst>
              <a:path h="900598" w="658029">
                <a:moveTo>
                  <a:pt x="0" y="0"/>
                </a:moveTo>
                <a:lnTo>
                  <a:pt x="658029" y="0"/>
                </a:lnTo>
                <a:lnTo>
                  <a:pt x="658029" y="900597"/>
                </a:lnTo>
                <a:lnTo>
                  <a:pt x="0" y="900597"/>
                </a:lnTo>
                <a:lnTo>
                  <a:pt x="0" y="0"/>
                </a:lnTo>
                <a:close/>
              </a:path>
            </a:pathLst>
          </a:custGeom>
          <a:blipFill>
            <a:blip r:embed="rId12">
              <a:extLst>
                <a:ext uri="{96DAC541-7B7A-43D3-8B79-37D633B846F1}">
                  <asvg:svgBlip xmlns:asvg="http://schemas.microsoft.com/office/drawing/2016/SVG/main" r:embed="rId13"/>
                </a:ext>
              </a:extLst>
            </a:blip>
            <a:stretch>
              <a:fillRect l="0" t="-89167" r="0" b="0"/>
            </a:stretch>
          </a:blipFill>
          <a:ln cap="sq">
            <a:noFill/>
            <a:prstDash val="solid"/>
            <a:miter/>
          </a:ln>
        </p:spPr>
      </p:sp>
      <p:sp>
        <p:nvSpPr>
          <p:cNvPr name="TextBox 15" id="15"/>
          <p:cNvSpPr txBox="true"/>
          <p:nvPr/>
        </p:nvSpPr>
        <p:spPr>
          <a:xfrm rot="0">
            <a:off x="3575430" y="204470"/>
            <a:ext cx="11129982" cy="1477009"/>
          </a:xfrm>
          <a:prstGeom prst="rect">
            <a:avLst/>
          </a:prstGeom>
        </p:spPr>
        <p:txBody>
          <a:bodyPr anchor="t" rtlCol="false" tIns="0" lIns="0" bIns="0" rIns="0">
            <a:spAutoFit/>
          </a:bodyPr>
          <a:lstStyle/>
          <a:p>
            <a:pPr algn="ctr" marL="0" indent="0" lvl="0">
              <a:lnSpc>
                <a:spcPts val="12040"/>
              </a:lnSpc>
              <a:spcBef>
                <a:spcPct val="0"/>
              </a:spcBef>
            </a:pPr>
            <a:r>
              <a:rPr lang="en-US" b="true" sz="8600">
                <a:solidFill>
                  <a:srgbClr val="1B1C54"/>
                </a:solidFill>
                <a:latin typeface="Be Vietnam Ultra-Bold"/>
                <a:ea typeface="Be Vietnam Ultra-Bold"/>
                <a:cs typeface="Be Vietnam Ultra-Bold"/>
                <a:sym typeface="Be Vietnam Ultra-Bold"/>
              </a:rPr>
              <a:t>Câu</a:t>
            </a:r>
            <a:r>
              <a:rPr lang="en-US" b="true" sz="8600">
                <a:solidFill>
                  <a:srgbClr val="1B1C54"/>
                </a:solidFill>
                <a:latin typeface="Be Vietnam Ultra-Bold"/>
                <a:ea typeface="Be Vietnam Ultra-Bold"/>
                <a:cs typeface="Be Vietnam Ultra-Bold"/>
                <a:sym typeface="Be Vietnam Ultra-Bold"/>
              </a:rPr>
              <a:t> hỏi truy vấn</a:t>
            </a:r>
          </a:p>
        </p:txBody>
      </p:sp>
      <p:sp>
        <p:nvSpPr>
          <p:cNvPr name="TextBox 16" id="16"/>
          <p:cNvSpPr txBox="true"/>
          <p:nvPr/>
        </p:nvSpPr>
        <p:spPr>
          <a:xfrm rot="0">
            <a:off x="6167281" y="1761413"/>
            <a:ext cx="6466974" cy="853833"/>
          </a:xfrm>
          <a:prstGeom prst="rect">
            <a:avLst/>
          </a:prstGeom>
        </p:spPr>
        <p:txBody>
          <a:bodyPr anchor="t" rtlCol="false" tIns="0" lIns="0" bIns="0" rIns="0">
            <a:spAutoFit/>
          </a:bodyPr>
          <a:lstStyle/>
          <a:p>
            <a:pPr algn="ctr" marL="0" indent="0" lvl="0">
              <a:lnSpc>
                <a:spcPts val="6995"/>
              </a:lnSpc>
              <a:spcBef>
                <a:spcPct val="0"/>
              </a:spcBef>
            </a:pPr>
            <a:r>
              <a:rPr lang="en-US" b="true" sz="4996">
                <a:solidFill>
                  <a:srgbClr val="1B1C54"/>
                </a:solidFill>
                <a:latin typeface="Be Vietnam Ultra-Bold"/>
                <a:ea typeface="Be Vietnam Ultra-Bold"/>
                <a:cs typeface="Be Vietnam Ultra-Bold"/>
                <a:sym typeface="Be Vietnam Ultra-Bold"/>
              </a:rPr>
              <a:t>2 Câu Tùy Ý</a:t>
            </a:r>
          </a:p>
        </p:txBody>
      </p:sp>
      <p:sp>
        <p:nvSpPr>
          <p:cNvPr name="TextBox 17" id="17"/>
          <p:cNvSpPr txBox="true"/>
          <p:nvPr/>
        </p:nvSpPr>
        <p:spPr>
          <a:xfrm rot="0">
            <a:off x="2141906" y="3677506"/>
            <a:ext cx="6022576" cy="783177"/>
          </a:xfrm>
          <a:prstGeom prst="rect">
            <a:avLst/>
          </a:prstGeom>
        </p:spPr>
        <p:txBody>
          <a:bodyPr anchor="t" rtlCol="false" tIns="0" lIns="0" bIns="0" rIns="0">
            <a:spAutoFit/>
          </a:bodyPr>
          <a:lstStyle/>
          <a:p>
            <a:pPr algn="l">
              <a:lnSpc>
                <a:spcPts val="2123"/>
              </a:lnSpc>
            </a:pPr>
            <a:r>
              <a:rPr lang="en-US" sz="1516" b="true">
                <a:solidFill>
                  <a:srgbClr val="FFFFFF"/>
                </a:solidFill>
                <a:latin typeface="Be Vietnam Ultra-Bold"/>
                <a:ea typeface="Be Vietnam Ultra-Bold"/>
                <a:cs typeface="Be Vietnam Ultra-Bold"/>
                <a:sym typeface="Be Vietnam Ultra-Bold"/>
              </a:rPr>
              <a:t>*/Liệt kê họ tên học viên và tên lớp mà học viên đó đang tham gia học, sắp xếp theo tên học viên.*/</a:t>
            </a:r>
          </a:p>
          <a:p>
            <a:pPr algn="l">
              <a:lnSpc>
                <a:spcPts val="2123"/>
              </a:lnSpc>
            </a:pPr>
          </a:p>
        </p:txBody>
      </p:sp>
      <p:sp>
        <p:nvSpPr>
          <p:cNvPr name="TextBox 18" id="18"/>
          <p:cNvSpPr txBox="true"/>
          <p:nvPr/>
        </p:nvSpPr>
        <p:spPr>
          <a:xfrm rot="0">
            <a:off x="10767261" y="3677506"/>
            <a:ext cx="6022576" cy="783177"/>
          </a:xfrm>
          <a:prstGeom prst="rect">
            <a:avLst/>
          </a:prstGeom>
        </p:spPr>
        <p:txBody>
          <a:bodyPr anchor="t" rtlCol="false" tIns="0" lIns="0" bIns="0" rIns="0">
            <a:spAutoFit/>
          </a:bodyPr>
          <a:lstStyle/>
          <a:p>
            <a:pPr algn="l">
              <a:lnSpc>
                <a:spcPts val="2123"/>
              </a:lnSpc>
            </a:pPr>
            <a:r>
              <a:rPr lang="en-US" sz="1516" b="true">
                <a:solidFill>
                  <a:srgbClr val="FFFFFF"/>
                </a:solidFill>
                <a:latin typeface="Be Vietnam Ultra-Bold"/>
                <a:ea typeface="Be Vietnam Ultra-Bold"/>
                <a:cs typeface="Be Vietnam Ultra-Bold"/>
                <a:sym typeface="Be Vietnam Ultra-Bold"/>
              </a:rPr>
              <a:t>/*Liệt kê tên môn học và số lượng học viên đã thi môn đó, sắp xếp theo số lượng học viên giảm dần.*/</a:t>
            </a:r>
          </a:p>
          <a:p>
            <a:pPr algn="l">
              <a:lnSpc>
                <a:spcPts val="2123"/>
              </a:lnSpc>
            </a:pPr>
          </a:p>
        </p:txBody>
      </p:sp>
      <p:sp>
        <p:nvSpPr>
          <p:cNvPr name="TextBox 19" id="19"/>
          <p:cNvSpPr txBox="true"/>
          <p:nvPr/>
        </p:nvSpPr>
        <p:spPr>
          <a:xfrm rot="0">
            <a:off x="1827267" y="4688810"/>
            <a:ext cx="4135207" cy="1934845"/>
          </a:xfrm>
          <a:prstGeom prst="rect">
            <a:avLst/>
          </a:prstGeom>
        </p:spPr>
        <p:txBody>
          <a:bodyPr anchor="t" rtlCol="false" tIns="0" lIns="0" bIns="0" rIns="0">
            <a:spAutoFit/>
          </a:bodyPr>
          <a:lstStyle/>
          <a:p>
            <a:pPr algn="l">
              <a:lnSpc>
                <a:spcPts val="3080"/>
              </a:lnSpc>
            </a:pPr>
            <a:r>
              <a:rPr lang="en-US" sz="2200">
                <a:solidFill>
                  <a:srgbClr val="FFFFFF"/>
                </a:solidFill>
                <a:latin typeface="Be Vietnam"/>
                <a:ea typeface="Be Vietnam"/>
                <a:cs typeface="Be Vietnam"/>
                <a:sym typeface="Be Vietnam"/>
              </a:rPr>
              <a:t>SELECT HV.HOTEN, L.TENLOP</a:t>
            </a:r>
          </a:p>
          <a:p>
            <a:pPr algn="l">
              <a:lnSpc>
                <a:spcPts val="3080"/>
              </a:lnSpc>
            </a:pPr>
            <a:r>
              <a:rPr lang="en-US" sz="2200">
                <a:solidFill>
                  <a:srgbClr val="FFFFFF"/>
                </a:solidFill>
                <a:latin typeface="Be Vietnam"/>
                <a:ea typeface="Be Vietnam"/>
                <a:cs typeface="Be Vietnam"/>
                <a:sym typeface="Be Vietnam"/>
              </a:rPr>
              <a:t>FROM HOCVIEN HV</a:t>
            </a:r>
          </a:p>
          <a:p>
            <a:pPr algn="l">
              <a:lnSpc>
                <a:spcPts val="3080"/>
              </a:lnSpc>
            </a:pPr>
            <a:r>
              <a:rPr lang="en-US" sz="2200">
                <a:solidFill>
                  <a:srgbClr val="FFFFFF"/>
                </a:solidFill>
                <a:latin typeface="Be Vietnam"/>
                <a:ea typeface="Be Vietnam"/>
                <a:cs typeface="Be Vietnam"/>
                <a:sym typeface="Be Vietnam"/>
              </a:rPr>
              <a:t>JOIN LOP L ON HV.MALOP = L.MALOP</a:t>
            </a:r>
          </a:p>
          <a:p>
            <a:pPr algn="l">
              <a:lnSpc>
                <a:spcPts val="3080"/>
              </a:lnSpc>
            </a:pPr>
            <a:r>
              <a:rPr lang="en-US" sz="2200">
                <a:solidFill>
                  <a:srgbClr val="FFFFFF"/>
                </a:solidFill>
                <a:latin typeface="Be Vietnam"/>
                <a:ea typeface="Be Vietnam"/>
                <a:cs typeface="Be Vietnam"/>
                <a:sym typeface="Be Vietnam"/>
              </a:rPr>
              <a:t>ORDER BY HV.HOTEN</a:t>
            </a:r>
          </a:p>
        </p:txBody>
      </p:sp>
      <p:sp>
        <p:nvSpPr>
          <p:cNvPr name="TextBox 20" id="20"/>
          <p:cNvSpPr txBox="true"/>
          <p:nvPr/>
        </p:nvSpPr>
        <p:spPr>
          <a:xfrm rot="0">
            <a:off x="10185941" y="4572974"/>
            <a:ext cx="3744599" cy="3170225"/>
          </a:xfrm>
          <a:prstGeom prst="rect">
            <a:avLst/>
          </a:prstGeom>
        </p:spPr>
        <p:txBody>
          <a:bodyPr anchor="t" rtlCol="false" tIns="0" lIns="0" bIns="0" rIns="0">
            <a:spAutoFit/>
          </a:bodyPr>
          <a:lstStyle/>
          <a:p>
            <a:pPr algn="l">
              <a:lnSpc>
                <a:spcPts val="2789"/>
              </a:lnSpc>
            </a:pPr>
            <a:r>
              <a:rPr lang="en-US" sz="1992">
                <a:solidFill>
                  <a:srgbClr val="FFFFFF"/>
                </a:solidFill>
                <a:latin typeface="Be Vietnam"/>
                <a:ea typeface="Be Vietnam"/>
                <a:cs typeface="Be Vietnam"/>
                <a:sym typeface="Be Vietnam"/>
              </a:rPr>
              <a:t>SELECT MH.TENMONHOC, COUNT(DT.MAHV) AS SO_HOCVIEN_THI</a:t>
            </a:r>
          </a:p>
          <a:p>
            <a:pPr algn="l">
              <a:lnSpc>
                <a:spcPts val="2789"/>
              </a:lnSpc>
            </a:pPr>
            <a:r>
              <a:rPr lang="en-US" sz="1992">
                <a:solidFill>
                  <a:srgbClr val="FFFFFF"/>
                </a:solidFill>
                <a:latin typeface="Be Vietnam"/>
                <a:ea typeface="Be Vietnam"/>
                <a:cs typeface="Be Vietnam"/>
                <a:sym typeface="Be Vietnam"/>
              </a:rPr>
              <a:t>FROM MONHOC MH</a:t>
            </a:r>
          </a:p>
          <a:p>
            <a:pPr algn="l">
              <a:lnSpc>
                <a:spcPts val="2789"/>
              </a:lnSpc>
            </a:pPr>
            <a:r>
              <a:rPr lang="en-US" sz="1992">
                <a:solidFill>
                  <a:srgbClr val="FFFFFF"/>
                </a:solidFill>
                <a:latin typeface="Be Vietnam"/>
                <a:ea typeface="Be Vietnam"/>
                <a:cs typeface="Be Vietnam"/>
                <a:sym typeface="Be Vietnam"/>
              </a:rPr>
              <a:t>JOIN DIEMTHI DT ON MH.MAMH = DT.MAMH</a:t>
            </a:r>
          </a:p>
          <a:p>
            <a:pPr algn="l">
              <a:lnSpc>
                <a:spcPts val="2789"/>
              </a:lnSpc>
            </a:pPr>
            <a:r>
              <a:rPr lang="en-US" sz="1992">
                <a:solidFill>
                  <a:srgbClr val="FFFFFF"/>
                </a:solidFill>
                <a:latin typeface="Be Vietnam"/>
                <a:ea typeface="Be Vietnam"/>
                <a:cs typeface="Be Vietnam"/>
                <a:sym typeface="Be Vietnam"/>
              </a:rPr>
              <a:t>GROUP BY MH.TENMONHOC</a:t>
            </a:r>
          </a:p>
          <a:p>
            <a:pPr algn="l">
              <a:lnSpc>
                <a:spcPts val="2789"/>
              </a:lnSpc>
            </a:pPr>
            <a:r>
              <a:rPr lang="en-US" sz="1992">
                <a:solidFill>
                  <a:srgbClr val="FFFFFF"/>
                </a:solidFill>
                <a:latin typeface="Be Vietnam"/>
                <a:ea typeface="Be Vietnam"/>
                <a:cs typeface="Be Vietnam"/>
                <a:sym typeface="Be Vietnam"/>
              </a:rPr>
              <a:t>ORDER BY SO_HOCVIEN_THI DESC</a:t>
            </a:r>
          </a:p>
        </p:txBody>
      </p:sp>
      <p:grpSp>
        <p:nvGrpSpPr>
          <p:cNvPr name="Group 21" id="21"/>
          <p:cNvGrpSpPr/>
          <p:nvPr/>
        </p:nvGrpSpPr>
        <p:grpSpPr>
          <a:xfrm rot="0">
            <a:off x="1343439" y="3696556"/>
            <a:ext cx="648291" cy="648291"/>
            <a:chOff x="0" y="0"/>
            <a:chExt cx="864388" cy="864388"/>
          </a:xfrm>
        </p:grpSpPr>
        <p:grpSp>
          <p:nvGrpSpPr>
            <p:cNvPr name="Group 22" id="22"/>
            <p:cNvGrpSpPr/>
            <p:nvPr/>
          </p:nvGrpSpPr>
          <p:grpSpPr>
            <a:xfrm rot="0">
              <a:off x="0" y="0"/>
              <a:ext cx="864388" cy="86438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25" id="25"/>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b="true">
                  <a:solidFill>
                    <a:srgbClr val="FFFFFF"/>
                  </a:solidFill>
                  <a:latin typeface="Be Vietnam Ultra-Bold"/>
                  <a:ea typeface="Be Vietnam Ultra-Bold"/>
                  <a:cs typeface="Be Vietnam Ultra-Bold"/>
                  <a:sym typeface="Be Vietnam Ultra-Bold"/>
                </a:rPr>
                <a:t>1</a:t>
              </a:r>
            </a:p>
          </p:txBody>
        </p:sp>
      </p:grpSp>
      <p:grpSp>
        <p:nvGrpSpPr>
          <p:cNvPr name="Group 26" id="26"/>
          <p:cNvGrpSpPr/>
          <p:nvPr/>
        </p:nvGrpSpPr>
        <p:grpSpPr>
          <a:xfrm rot="0">
            <a:off x="9861795" y="3696556"/>
            <a:ext cx="648291" cy="648291"/>
            <a:chOff x="0" y="0"/>
            <a:chExt cx="864388" cy="864388"/>
          </a:xfrm>
        </p:grpSpPr>
        <p:grpSp>
          <p:nvGrpSpPr>
            <p:cNvPr name="Group 27" id="27"/>
            <p:cNvGrpSpPr/>
            <p:nvPr/>
          </p:nvGrpSpPr>
          <p:grpSpPr>
            <a:xfrm rot="0">
              <a:off x="0" y="0"/>
              <a:ext cx="864388" cy="86438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30" id="30"/>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b="true">
                  <a:solidFill>
                    <a:srgbClr val="FFFFFF"/>
                  </a:solidFill>
                  <a:latin typeface="Be Vietnam Ultra-Bold"/>
                  <a:ea typeface="Be Vietnam Ultra-Bold"/>
                  <a:cs typeface="Be Vietnam Ultra-Bold"/>
                  <a:sym typeface="Be Vietnam Ultra-Bold"/>
                </a:rPr>
                <a:t>2</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222" r="0" b="-34222"/>
            </a:stretch>
          </a:blipFill>
        </p:spPr>
      </p:sp>
      <p:sp>
        <p:nvSpPr>
          <p:cNvPr name="TextBox 3" id="3"/>
          <p:cNvSpPr txBox="true"/>
          <p:nvPr/>
        </p:nvSpPr>
        <p:spPr>
          <a:xfrm rot="0">
            <a:off x="6680233" y="6783318"/>
            <a:ext cx="4569086" cy="1364019"/>
          </a:xfrm>
          <a:prstGeom prst="rect">
            <a:avLst/>
          </a:prstGeom>
        </p:spPr>
        <p:txBody>
          <a:bodyPr anchor="t" rtlCol="false" tIns="0" lIns="0" bIns="0" rIns="0">
            <a:spAutoFit/>
          </a:bodyPr>
          <a:lstStyle/>
          <a:p>
            <a:pPr algn="l" marL="0" indent="0" lvl="0">
              <a:lnSpc>
                <a:spcPts val="11261"/>
              </a:lnSpc>
              <a:spcBef>
                <a:spcPct val="0"/>
              </a:spcBef>
            </a:pPr>
            <a:r>
              <a:rPr lang="en-US" b="true" sz="8043">
                <a:solidFill>
                  <a:srgbClr val="1B1C54"/>
                </a:solidFill>
                <a:latin typeface="Be Vietnam Ultra-Bold"/>
                <a:ea typeface="Be Vietnam Ultra-Bold"/>
                <a:cs typeface="Be Vietnam Ultra-Bold"/>
                <a:sym typeface="Be Vietnam Ultra-Bold"/>
              </a:rPr>
              <a:t>CÁ NHÂN</a:t>
            </a:r>
          </a:p>
        </p:txBody>
      </p:sp>
      <p:sp>
        <p:nvSpPr>
          <p:cNvPr name="Freeform 4" id="4"/>
          <p:cNvSpPr/>
          <p:nvPr/>
        </p:nvSpPr>
        <p:spPr>
          <a:xfrm flipH="false" flipV="false" rot="0">
            <a:off x="-1159879" y="8613090"/>
            <a:ext cx="3508133" cy="3157320"/>
          </a:xfrm>
          <a:custGeom>
            <a:avLst/>
            <a:gdLst/>
            <a:ahLst/>
            <a:cxnLst/>
            <a:rect r="r" b="b" t="t" l="l"/>
            <a:pathLst>
              <a:path h="3157320" w="3508133">
                <a:moveTo>
                  <a:pt x="0" y="0"/>
                </a:moveTo>
                <a:lnTo>
                  <a:pt x="3508133" y="0"/>
                </a:lnTo>
                <a:lnTo>
                  <a:pt x="3508133" y="3157320"/>
                </a:lnTo>
                <a:lnTo>
                  <a:pt x="0" y="3157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10800000">
            <a:off x="15292384" y="-1792352"/>
            <a:ext cx="3933833" cy="3584705"/>
          </a:xfrm>
          <a:custGeom>
            <a:avLst/>
            <a:gdLst/>
            <a:ahLst/>
            <a:cxnLst/>
            <a:rect r="r" b="b" t="t" l="l"/>
            <a:pathLst>
              <a:path h="3584705" w="3933833">
                <a:moveTo>
                  <a:pt x="0" y="0"/>
                </a:moveTo>
                <a:lnTo>
                  <a:pt x="3933832" y="0"/>
                </a:lnTo>
                <a:lnTo>
                  <a:pt x="3933832" y="3584704"/>
                </a:lnTo>
                <a:lnTo>
                  <a:pt x="0" y="35847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10800000">
            <a:off x="9713710" y="8349793"/>
            <a:ext cx="8562240" cy="1937207"/>
          </a:xfrm>
          <a:custGeom>
            <a:avLst/>
            <a:gdLst/>
            <a:ahLst/>
            <a:cxnLst/>
            <a:rect r="r" b="b" t="t" l="l"/>
            <a:pathLst>
              <a:path h="1937207" w="8562240">
                <a:moveTo>
                  <a:pt x="0" y="0"/>
                </a:moveTo>
                <a:lnTo>
                  <a:pt x="8562240" y="0"/>
                </a:lnTo>
                <a:lnTo>
                  <a:pt x="8562240" y="1937207"/>
                </a:lnTo>
                <a:lnTo>
                  <a:pt x="0" y="19372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true" flipV="false" rot="0">
            <a:off x="-4412219" y="29074"/>
            <a:ext cx="7160523" cy="1763279"/>
          </a:xfrm>
          <a:custGeom>
            <a:avLst/>
            <a:gdLst/>
            <a:ahLst/>
            <a:cxnLst/>
            <a:rect r="r" b="b" t="t" l="l"/>
            <a:pathLst>
              <a:path h="1763279" w="7160523">
                <a:moveTo>
                  <a:pt x="7160523" y="0"/>
                </a:moveTo>
                <a:lnTo>
                  <a:pt x="0" y="0"/>
                </a:lnTo>
                <a:lnTo>
                  <a:pt x="0" y="1763278"/>
                </a:lnTo>
                <a:lnTo>
                  <a:pt x="7160523" y="1763278"/>
                </a:lnTo>
                <a:lnTo>
                  <a:pt x="7160523"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5400000">
            <a:off x="10374777" y="-1821931"/>
            <a:ext cx="3841260" cy="3029794"/>
          </a:xfrm>
          <a:custGeom>
            <a:avLst/>
            <a:gdLst/>
            <a:ahLst/>
            <a:cxnLst/>
            <a:rect r="r" b="b" t="t" l="l"/>
            <a:pathLst>
              <a:path h="3029794" w="3841260">
                <a:moveTo>
                  <a:pt x="0" y="0"/>
                </a:moveTo>
                <a:lnTo>
                  <a:pt x="3841260" y="0"/>
                </a:lnTo>
                <a:lnTo>
                  <a:pt x="3841260" y="3029794"/>
                </a:lnTo>
                <a:lnTo>
                  <a:pt x="0" y="3029794"/>
                </a:lnTo>
                <a:lnTo>
                  <a:pt x="0" y="0"/>
                </a:lnTo>
                <a:close/>
              </a:path>
            </a:pathLst>
          </a:custGeom>
          <a:blipFill>
            <a:blip r:embed="rId11">
              <a:alphaModFix amt="9999"/>
            </a:blip>
            <a:stretch>
              <a:fillRect l="0" t="0" r="0" b="0"/>
            </a:stretch>
          </a:blipFill>
        </p:spPr>
      </p:sp>
      <p:sp>
        <p:nvSpPr>
          <p:cNvPr name="Freeform 9" id="9"/>
          <p:cNvSpPr/>
          <p:nvPr/>
        </p:nvSpPr>
        <p:spPr>
          <a:xfrm flipH="false" flipV="false" rot="0">
            <a:off x="2748304" y="1139067"/>
            <a:ext cx="616992" cy="653286"/>
          </a:xfrm>
          <a:custGeom>
            <a:avLst/>
            <a:gdLst/>
            <a:ahLst/>
            <a:cxnLst/>
            <a:rect r="r" b="b" t="t" l="l"/>
            <a:pathLst>
              <a:path h="653286" w="616992">
                <a:moveTo>
                  <a:pt x="0" y="0"/>
                </a:moveTo>
                <a:lnTo>
                  <a:pt x="616993" y="0"/>
                </a:lnTo>
                <a:lnTo>
                  <a:pt x="616993" y="653285"/>
                </a:lnTo>
                <a:lnTo>
                  <a:pt x="0" y="653285"/>
                </a:lnTo>
                <a:lnTo>
                  <a:pt x="0" y="0"/>
                </a:lnTo>
                <a:close/>
              </a:path>
            </a:pathLst>
          </a:custGeom>
          <a:blipFill>
            <a:blip r:embed="rId12">
              <a:extLst>
                <a:ext uri="{96DAC541-7B7A-43D3-8B79-37D633B846F1}">
                  <asvg:svgBlip xmlns:asvg="http://schemas.microsoft.com/office/drawing/2016/SVG/main" r:embed="rId13"/>
                </a:ext>
              </a:extLst>
            </a:blip>
            <a:stretch>
              <a:fillRect l="-101838" t="-95061" r="-100161" b="-93041"/>
            </a:stretch>
          </a:blipFill>
          <a:ln cap="sq">
            <a:noFill/>
            <a:prstDash val="solid"/>
            <a:miter/>
          </a:ln>
        </p:spPr>
      </p:sp>
      <p:sp>
        <p:nvSpPr>
          <p:cNvPr name="Freeform 10" id="10"/>
          <p:cNvSpPr/>
          <p:nvPr/>
        </p:nvSpPr>
        <p:spPr>
          <a:xfrm flipH="true" flipV="false" rot="-7047237">
            <a:off x="12159296" y="1350107"/>
            <a:ext cx="1420824" cy="1381752"/>
          </a:xfrm>
          <a:custGeom>
            <a:avLst/>
            <a:gdLst/>
            <a:ahLst/>
            <a:cxnLst/>
            <a:rect r="r" b="b" t="t" l="l"/>
            <a:pathLst>
              <a:path h="1381752" w="1420824">
                <a:moveTo>
                  <a:pt x="1420824" y="0"/>
                </a:moveTo>
                <a:lnTo>
                  <a:pt x="0" y="0"/>
                </a:lnTo>
                <a:lnTo>
                  <a:pt x="0" y="1381752"/>
                </a:lnTo>
                <a:lnTo>
                  <a:pt x="1420824" y="1381752"/>
                </a:lnTo>
                <a:lnTo>
                  <a:pt x="1420824"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11" id="11"/>
          <p:cNvSpPr txBox="true"/>
          <p:nvPr/>
        </p:nvSpPr>
        <p:spPr>
          <a:xfrm rot="0">
            <a:off x="2473526" y="3464647"/>
            <a:ext cx="12982499" cy="3409478"/>
          </a:xfrm>
          <a:prstGeom prst="rect">
            <a:avLst/>
          </a:prstGeom>
        </p:spPr>
        <p:txBody>
          <a:bodyPr anchor="t" rtlCol="false" tIns="0" lIns="0" bIns="0" rIns="0">
            <a:spAutoFit/>
          </a:bodyPr>
          <a:lstStyle/>
          <a:p>
            <a:pPr algn="ctr">
              <a:lnSpc>
                <a:spcPts val="13676"/>
              </a:lnSpc>
            </a:pPr>
            <a:r>
              <a:rPr lang="en-US" sz="9768" b="true">
                <a:solidFill>
                  <a:srgbClr val="1B1C54"/>
                </a:solidFill>
                <a:latin typeface="Be Vietnam Ultra-Bold"/>
                <a:ea typeface="Be Vietnam Ultra-Bold"/>
                <a:cs typeface="Be Vietnam Ultra-Bold"/>
                <a:sym typeface="Be Vietnam Ultra-Bold"/>
              </a:rPr>
              <a:t>CHUẨN HÓA </a:t>
            </a:r>
          </a:p>
          <a:p>
            <a:pPr algn="ctr">
              <a:lnSpc>
                <a:spcPts val="13676"/>
              </a:lnSpc>
              <a:spcBef>
                <a:spcPct val="0"/>
              </a:spcBef>
            </a:pPr>
            <a:r>
              <a:rPr lang="en-US" b="true" sz="9768">
                <a:solidFill>
                  <a:srgbClr val="004AAD"/>
                </a:solidFill>
                <a:latin typeface="Be Vietnam Ultra-Bold"/>
                <a:ea typeface="Be Vietnam Ultra-Bold"/>
                <a:cs typeface="Be Vietnam Ultra-Bold"/>
                <a:sym typeface="Be Vietnam Ultra-Bold"/>
              </a:rPr>
              <a:t>DỮ LIỆU</a:t>
            </a:r>
          </a:p>
        </p:txBody>
      </p:sp>
      <p:sp>
        <p:nvSpPr>
          <p:cNvPr name="TextBox 12" id="12"/>
          <p:cNvSpPr txBox="true"/>
          <p:nvPr/>
        </p:nvSpPr>
        <p:spPr>
          <a:xfrm rot="0">
            <a:off x="5249151" y="1561755"/>
            <a:ext cx="7789698" cy="1733137"/>
          </a:xfrm>
          <a:prstGeom prst="rect">
            <a:avLst/>
          </a:prstGeom>
        </p:spPr>
        <p:txBody>
          <a:bodyPr anchor="t" rtlCol="false" tIns="0" lIns="0" bIns="0" rIns="0">
            <a:spAutoFit/>
          </a:bodyPr>
          <a:lstStyle/>
          <a:p>
            <a:pPr algn="ctr">
              <a:lnSpc>
                <a:spcPts val="14174"/>
              </a:lnSpc>
              <a:spcBef>
                <a:spcPct val="0"/>
              </a:spcBef>
            </a:pPr>
            <a:r>
              <a:rPr lang="en-US" b="true" sz="10124">
                <a:solidFill>
                  <a:srgbClr val="004AAD"/>
                </a:solidFill>
                <a:latin typeface="Be Vietnam Ultra-Bold"/>
                <a:ea typeface="Be Vietnam Ultra-Bold"/>
                <a:cs typeface="Be Vietnam Ultra-Bold"/>
                <a:sym typeface="Be Vietnam Ultra-Bold"/>
              </a:rPr>
              <a:t>PHẦN B</a:t>
            </a:r>
          </a:p>
        </p:txBody>
      </p:sp>
      <p:sp>
        <p:nvSpPr>
          <p:cNvPr name="Freeform 13" id="13"/>
          <p:cNvSpPr/>
          <p:nvPr/>
        </p:nvSpPr>
        <p:spPr>
          <a:xfrm flipH="true" flipV="false" rot="0">
            <a:off x="-5148100" y="3218518"/>
            <a:ext cx="7976443" cy="4207573"/>
          </a:xfrm>
          <a:custGeom>
            <a:avLst/>
            <a:gdLst/>
            <a:ahLst/>
            <a:cxnLst/>
            <a:rect r="r" b="b" t="t" l="l"/>
            <a:pathLst>
              <a:path h="4207573" w="7976443">
                <a:moveTo>
                  <a:pt x="7976442" y="0"/>
                </a:moveTo>
                <a:lnTo>
                  <a:pt x="0" y="0"/>
                </a:lnTo>
                <a:lnTo>
                  <a:pt x="0" y="4207573"/>
                </a:lnTo>
                <a:lnTo>
                  <a:pt x="7976442" y="4207573"/>
                </a:lnTo>
                <a:lnTo>
                  <a:pt x="7976442"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14995898" y="3218518"/>
            <a:ext cx="7976443" cy="4207573"/>
          </a:xfrm>
          <a:custGeom>
            <a:avLst/>
            <a:gdLst/>
            <a:ahLst/>
            <a:cxnLst/>
            <a:rect r="r" b="b" t="t" l="l"/>
            <a:pathLst>
              <a:path h="4207573" w="7976443">
                <a:moveTo>
                  <a:pt x="0" y="0"/>
                </a:moveTo>
                <a:lnTo>
                  <a:pt x="7976442" y="0"/>
                </a:lnTo>
                <a:lnTo>
                  <a:pt x="7976442" y="4207573"/>
                </a:lnTo>
                <a:lnTo>
                  <a:pt x="0" y="42075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5444" r="0" b="-35444"/>
            </a:stretch>
          </a:blipFill>
        </p:spPr>
      </p:sp>
      <p:sp>
        <p:nvSpPr>
          <p:cNvPr name="Freeform 3" id="3"/>
          <p:cNvSpPr/>
          <p:nvPr/>
        </p:nvSpPr>
        <p:spPr>
          <a:xfrm flipH="false" flipV="false" rot="-10800000">
            <a:off x="15930440" y="8252359"/>
            <a:ext cx="3851905" cy="3851905"/>
          </a:xfrm>
          <a:custGeom>
            <a:avLst/>
            <a:gdLst/>
            <a:ahLst/>
            <a:cxnLst/>
            <a:rect r="r" b="b" t="t" l="l"/>
            <a:pathLst>
              <a:path h="3851905" w="3851905">
                <a:moveTo>
                  <a:pt x="0" y="0"/>
                </a:moveTo>
                <a:lnTo>
                  <a:pt x="3851905" y="0"/>
                </a:lnTo>
                <a:lnTo>
                  <a:pt x="3851905" y="3851904"/>
                </a:lnTo>
                <a:lnTo>
                  <a:pt x="0" y="38519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true" rot="0">
            <a:off x="-1214143" y="-2095035"/>
            <a:ext cx="3811856" cy="3811856"/>
          </a:xfrm>
          <a:custGeom>
            <a:avLst/>
            <a:gdLst/>
            <a:ahLst/>
            <a:cxnLst/>
            <a:rect r="r" b="b" t="t" l="l"/>
            <a:pathLst>
              <a:path h="3811856" w="3811856">
                <a:moveTo>
                  <a:pt x="0" y="3811856"/>
                </a:moveTo>
                <a:lnTo>
                  <a:pt x="3811856" y="3811856"/>
                </a:lnTo>
                <a:lnTo>
                  <a:pt x="3811856" y="0"/>
                </a:lnTo>
                <a:lnTo>
                  <a:pt x="0" y="0"/>
                </a:lnTo>
                <a:lnTo>
                  <a:pt x="0" y="3811856"/>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4336853" y="-358548"/>
            <a:ext cx="5844895" cy="1804680"/>
          </a:xfrm>
          <a:custGeom>
            <a:avLst/>
            <a:gdLst/>
            <a:ahLst/>
            <a:cxnLst/>
            <a:rect r="r" b="b" t="t" l="l"/>
            <a:pathLst>
              <a:path h="1804680" w="5844895">
                <a:moveTo>
                  <a:pt x="0" y="0"/>
                </a:moveTo>
                <a:lnTo>
                  <a:pt x="5844894" y="0"/>
                </a:lnTo>
                <a:lnTo>
                  <a:pt x="5844894" y="1804680"/>
                </a:lnTo>
                <a:lnTo>
                  <a:pt x="0" y="1804680"/>
                </a:lnTo>
                <a:lnTo>
                  <a:pt x="0" y="0"/>
                </a:lnTo>
                <a:close/>
              </a:path>
            </a:pathLst>
          </a:custGeom>
          <a:blipFill>
            <a:blip r:embed="rId7">
              <a:extLst>
                <a:ext uri="{96DAC541-7B7A-43D3-8B79-37D633B846F1}">
                  <asvg:svgBlip xmlns:asvg="http://schemas.microsoft.com/office/drawing/2016/SVG/main" r:embed="rId8"/>
                </a:ext>
              </a:extLst>
            </a:blip>
            <a:stretch>
              <a:fillRect l="-51588" t="-117861" r="0" b="0"/>
            </a:stretch>
          </a:blipFill>
          <a:ln cap="sq">
            <a:noFill/>
            <a:prstDash val="solid"/>
            <a:miter/>
          </a:ln>
        </p:spPr>
      </p:sp>
      <p:sp>
        <p:nvSpPr>
          <p:cNvPr name="Freeform 6" id="6"/>
          <p:cNvSpPr/>
          <p:nvPr/>
        </p:nvSpPr>
        <p:spPr>
          <a:xfrm flipH="false" flipV="true" rot="0">
            <a:off x="-2256601" y="8252359"/>
            <a:ext cx="8929965" cy="2466903"/>
          </a:xfrm>
          <a:custGeom>
            <a:avLst/>
            <a:gdLst/>
            <a:ahLst/>
            <a:cxnLst/>
            <a:rect r="r" b="b" t="t" l="l"/>
            <a:pathLst>
              <a:path h="2466903" w="8929965">
                <a:moveTo>
                  <a:pt x="0" y="2466902"/>
                </a:moveTo>
                <a:lnTo>
                  <a:pt x="8929965" y="2466902"/>
                </a:lnTo>
                <a:lnTo>
                  <a:pt x="8929965" y="0"/>
                </a:lnTo>
                <a:lnTo>
                  <a:pt x="0" y="0"/>
                </a:lnTo>
                <a:lnTo>
                  <a:pt x="0" y="2466902"/>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9718100">
            <a:off x="16332305" y="3062517"/>
            <a:ext cx="3911390" cy="3217118"/>
          </a:xfrm>
          <a:custGeom>
            <a:avLst/>
            <a:gdLst/>
            <a:ahLst/>
            <a:cxnLst/>
            <a:rect r="r" b="b" t="t" l="l"/>
            <a:pathLst>
              <a:path h="3217118" w="3911390">
                <a:moveTo>
                  <a:pt x="0" y="0"/>
                </a:moveTo>
                <a:lnTo>
                  <a:pt x="3911390" y="0"/>
                </a:lnTo>
                <a:lnTo>
                  <a:pt x="3911390" y="3217118"/>
                </a:lnTo>
                <a:lnTo>
                  <a:pt x="0" y="3217118"/>
                </a:lnTo>
                <a:lnTo>
                  <a:pt x="0" y="0"/>
                </a:lnTo>
                <a:close/>
              </a:path>
            </a:pathLst>
          </a:custGeom>
          <a:blipFill>
            <a:blip r:embed="rId11">
              <a:alphaModFix amt="9999"/>
            </a:blip>
            <a:stretch>
              <a:fillRect l="0" t="0" r="0" b="0"/>
            </a:stretch>
          </a:blipFill>
        </p:spPr>
      </p:sp>
      <p:graphicFrame>
        <p:nvGraphicFramePr>
          <p:cNvPr name="Table 8" id="8"/>
          <p:cNvGraphicFramePr>
            <a:graphicFrameLocks noGrp="true"/>
          </p:cNvGraphicFramePr>
          <p:nvPr/>
        </p:nvGraphicFramePr>
        <p:xfrm>
          <a:off x="1765438" y="1227612"/>
          <a:ext cx="14165002" cy="8258198"/>
        </p:xfrm>
        <a:graphic>
          <a:graphicData uri="http://schemas.openxmlformats.org/drawingml/2006/table">
            <a:tbl>
              <a:tblPr/>
              <a:tblGrid>
                <a:gridCol w="2288389"/>
                <a:gridCol w="3466675"/>
                <a:gridCol w="5927654"/>
                <a:gridCol w="2482284"/>
              </a:tblGrid>
              <a:tr h="1328108">
                <a:tc>
                  <a:txBody>
                    <a:bodyPr anchor="t" rtlCol="false"/>
                    <a:lstStyle/>
                    <a:p>
                      <a:pPr algn="ctr">
                        <a:lnSpc>
                          <a:spcPts val="1982"/>
                        </a:lnSpc>
                        <a:defRPr/>
                      </a:pPr>
                      <a:endParaRPr lang="en-US" sz="1100"/>
                    </a:p>
                    <a:p>
                      <a:pPr algn="ctr">
                        <a:lnSpc>
                          <a:spcPts val="1982"/>
                        </a:lnSpc>
                      </a:pPr>
                      <a:r>
                        <a:rPr lang="en-US" sz="1416" b="true">
                          <a:solidFill>
                            <a:srgbClr val="FFFFFF"/>
                          </a:solidFill>
                          <a:latin typeface="Be Vietnam Ultra-Bold"/>
                          <a:ea typeface="Be Vietnam Ultra-Bold"/>
                          <a:cs typeface="Be Vietnam Ultra-Bold"/>
                          <a:sym typeface="Be Vietnam Ultra-Bold"/>
                        </a:rPr>
                        <a:t>  Mã SV</a:t>
                      </a:r>
                    </a:p>
                    <a:p>
                      <a:pPr algn="ctr">
                        <a:lnSpc>
                          <a:spcPts val="1982"/>
                        </a:lnSpc>
                      </a:pPr>
                      <a:r>
                        <a:rPr lang="en-US" sz="1416" b="true">
                          <a:solidFill>
                            <a:srgbClr val="FFFFFF"/>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solidFill>
                      <a:srgbClr val="1B1C54"/>
                    </a:solidFill>
                  </a:tcPr>
                </a:tc>
                <a:tc>
                  <a:txBody>
                    <a:bodyPr anchor="t" rtlCol="false"/>
                    <a:lstStyle/>
                    <a:p>
                      <a:pPr algn="ctr">
                        <a:lnSpc>
                          <a:spcPts val="1982"/>
                        </a:lnSpc>
                        <a:defRPr/>
                      </a:pPr>
                      <a:endParaRPr lang="en-US" sz="1100"/>
                    </a:p>
                    <a:p>
                      <a:pPr algn="ctr">
                        <a:lnSpc>
                          <a:spcPts val="1982"/>
                        </a:lnSpc>
                      </a:pPr>
                      <a:r>
                        <a:rPr lang="en-US" sz="1416" b="true">
                          <a:solidFill>
                            <a:srgbClr val="FFFFFF"/>
                          </a:solidFill>
                          <a:latin typeface="Be Vietnam Ultra-Bold"/>
                          <a:ea typeface="Be Vietnam Ultra-Bold"/>
                          <a:cs typeface="Be Vietnam Ultra-Bold"/>
                          <a:sym typeface="Be Vietnam Ultra-Bold"/>
                        </a:rPr>
                        <a:t>  Họ và Tên</a:t>
                      </a:r>
                    </a:p>
                    <a:p>
                      <a:pPr algn="ctr">
                        <a:lnSpc>
                          <a:spcPts val="1982"/>
                        </a:lnSpc>
                      </a:pPr>
                      <a:r>
                        <a:rPr lang="en-US" sz="1416" b="true">
                          <a:solidFill>
                            <a:srgbClr val="FFFFFF"/>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solidFill>
                      <a:srgbClr val="1B1C54"/>
                    </a:solidFill>
                  </a:tcPr>
                </a:tc>
                <a:tc>
                  <a:txBody>
                    <a:bodyPr anchor="t" rtlCol="false"/>
                    <a:lstStyle/>
                    <a:p>
                      <a:pPr algn="ctr">
                        <a:lnSpc>
                          <a:spcPts val="1982"/>
                        </a:lnSpc>
                        <a:defRPr/>
                      </a:pPr>
                      <a:endParaRPr lang="en-US" sz="1100"/>
                    </a:p>
                    <a:p>
                      <a:pPr algn="ctr">
                        <a:lnSpc>
                          <a:spcPts val="1982"/>
                        </a:lnSpc>
                      </a:pPr>
                      <a:r>
                        <a:rPr lang="en-US" sz="1416" b="true">
                          <a:solidFill>
                            <a:srgbClr val="FFFFFF"/>
                          </a:solidFill>
                          <a:latin typeface="Be Vietnam Ultra-Bold"/>
                          <a:ea typeface="Be Vietnam Ultra-Bold"/>
                          <a:cs typeface="Be Vietnam Ultra-Bold"/>
                          <a:sym typeface="Be Vietnam Ultra-Bold"/>
                        </a:rPr>
                        <a:t>  Công việc được phân công</a:t>
                      </a:r>
                    </a:p>
                    <a:p>
                      <a:pPr algn="ctr">
                        <a:lnSpc>
                          <a:spcPts val="1982"/>
                        </a:lnSpc>
                      </a:pPr>
                      <a:r>
                        <a:rPr lang="en-US" sz="1416" b="true">
                          <a:solidFill>
                            <a:srgbClr val="FFFFFF"/>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solidFill>
                      <a:srgbClr val="1B1C54"/>
                    </a:solidFill>
                  </a:tcPr>
                </a:tc>
                <a:tc>
                  <a:txBody>
                    <a:bodyPr anchor="t" rtlCol="false"/>
                    <a:lstStyle/>
                    <a:p>
                      <a:pPr algn="ctr">
                        <a:lnSpc>
                          <a:spcPts val="1982"/>
                        </a:lnSpc>
                        <a:defRPr/>
                      </a:pPr>
                      <a:endParaRPr lang="en-US" sz="1100"/>
                    </a:p>
                    <a:p>
                      <a:pPr algn="ctr">
                        <a:lnSpc>
                          <a:spcPts val="1982"/>
                        </a:lnSpc>
                      </a:pPr>
                      <a:r>
                        <a:rPr lang="en-US" sz="1416" b="true">
                          <a:solidFill>
                            <a:srgbClr val="FFFFFF"/>
                          </a:solidFill>
                          <a:latin typeface="Be Vietnam Ultra-Bold"/>
                          <a:ea typeface="Be Vietnam Ultra-Bold"/>
                          <a:cs typeface="Be Vietnam Ultra-Bold"/>
                          <a:sym typeface="Be Vietnam Ultra-Bold"/>
                        </a:rPr>
                        <a:t>  Mức độ</a:t>
                      </a:r>
                    </a:p>
                    <a:p>
                      <a:pPr algn="ctr">
                        <a:lnSpc>
                          <a:spcPts val="1982"/>
                        </a:lnSpc>
                      </a:pPr>
                      <a:r>
                        <a:rPr lang="en-US" sz="1416" b="true">
                          <a:solidFill>
                            <a:srgbClr val="FFFFFF"/>
                          </a:solidFill>
                          <a:latin typeface="Be Vietnam Ultra-Bold"/>
                          <a:ea typeface="Be Vietnam Ultra-Bold"/>
                          <a:cs typeface="Be Vietnam Ultra-Bold"/>
                          <a:sym typeface="Be Vietnam Ultra-Bold"/>
                        </a:rPr>
                        <a:t>  hoàn thành (%)</a:t>
                      </a:r>
                    </a:p>
                    <a:p>
                      <a:pPr algn="ctr">
                        <a:lnSpc>
                          <a:spcPts val="1982"/>
                        </a:lnSpc>
                      </a:pPr>
                      <a:r>
                        <a:rPr lang="en-US" sz="1416" b="true">
                          <a:solidFill>
                            <a:srgbClr val="FFFFFF"/>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solidFill>
                      <a:srgbClr val="1B1C54"/>
                    </a:solidFill>
                  </a:tcPr>
                </a:tc>
              </a:tr>
              <a:tr h="1598535">
                <a:tc>
                  <a:txBody>
                    <a:bodyPr anchor="t" rtlCol="false"/>
                    <a:lstStyle/>
                    <a:p>
                      <a:pPr algn="ctr">
                        <a:lnSpc>
                          <a:spcPts val="1982"/>
                        </a:lnSpc>
                        <a:defRPr/>
                      </a:pPr>
                      <a:endParaRPr lang="en-US" sz="1100"/>
                    </a:p>
                    <a:p>
                      <a:pPr algn="ctr">
                        <a:lnSpc>
                          <a:spcPts val="1982"/>
                        </a:lnSpc>
                      </a:pPr>
                      <a:r>
                        <a:rPr lang="en-US" sz="1416" b="true">
                          <a:solidFill>
                            <a:srgbClr val="1B1C54"/>
                          </a:solidFill>
                          <a:latin typeface="Be Vietnam Ultra-Bold"/>
                          <a:ea typeface="Be Vietnam Ultra-Bold"/>
                          <a:cs typeface="Be Vietnam Ultra-Bold"/>
                          <a:sym typeface="Be Vietnam Ultra-Bold"/>
                        </a:rPr>
                        <a:t>  23738151</a:t>
                      </a:r>
                    </a:p>
                    <a:p>
                      <a:pPr algn="ctr">
                        <a:lnSpc>
                          <a:spcPts val="1982"/>
                        </a:lnSpc>
                      </a:pPr>
                      <a:r>
                        <a:rPr lang="en-US" sz="14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1982"/>
                        </a:lnSpc>
                        <a:defRPr/>
                      </a:pPr>
                      <a:endParaRPr lang="en-US" sz="1100"/>
                    </a:p>
                    <a:p>
                      <a:pPr algn="ctr">
                        <a:lnSpc>
                          <a:spcPts val="1982"/>
                        </a:lnSpc>
                      </a:pPr>
                      <a:r>
                        <a:rPr lang="en-US" sz="1416" b="true">
                          <a:solidFill>
                            <a:srgbClr val="1B1C54"/>
                          </a:solidFill>
                          <a:latin typeface="Be Vietnam Ultra-Bold"/>
                          <a:ea typeface="Be Vietnam Ultra-Bold"/>
                          <a:cs typeface="Be Vietnam Ultra-Bold"/>
                          <a:sym typeface="Be Vietnam Ultra-Bold"/>
                        </a:rPr>
                        <a:t>  Nguyễn Khang</a:t>
                      </a:r>
                    </a:p>
                    <a:p>
                      <a:pPr algn="ctr">
                        <a:lnSpc>
                          <a:spcPts val="1982"/>
                        </a:lnSpc>
                      </a:pPr>
                      <a:r>
                        <a:rPr lang="en-US" sz="14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1982"/>
                        </a:lnSpc>
                        <a:defRPr/>
                      </a:pPr>
                      <a:endParaRPr lang="en-US" sz="1100"/>
                    </a:p>
                    <a:p>
                      <a:pPr algn="ctr">
                        <a:lnSpc>
                          <a:spcPts val="1982"/>
                        </a:lnSpc>
                      </a:pPr>
                      <a:r>
                        <a:rPr lang="en-US" sz="1416" b="true">
                          <a:solidFill>
                            <a:srgbClr val="1B1C54"/>
                          </a:solidFill>
                          <a:latin typeface="Be Vietnam Ultra-Bold"/>
                          <a:ea typeface="Be Vietnam Ultra-Bold"/>
                          <a:cs typeface="Be Vietnam Ultra-Bold"/>
                          <a:sym typeface="Be Vietnam Ultra-Bold"/>
                        </a:rPr>
                        <a:t>  - Bài tập chuẩn hóa: câu 2, 6, 9</a:t>
                      </a:r>
                    </a:p>
                    <a:p>
                      <a:pPr algn="ctr">
                        <a:lnSpc>
                          <a:spcPts val="1982"/>
                        </a:lnSpc>
                      </a:pPr>
                      <a:r>
                        <a:rPr lang="en-US" sz="1416" b="true">
                          <a:solidFill>
                            <a:srgbClr val="1B1C54"/>
                          </a:solidFill>
                          <a:latin typeface="Be Vietnam Ultra-Bold"/>
                          <a:ea typeface="Be Vietnam Ultra-Bold"/>
                          <a:cs typeface="Be Vietnam Ultra-Bold"/>
                          <a:sym typeface="Be Vietnam Ultra-Bold"/>
                        </a:rPr>
                        <a:t>  - Bài tập tổng hợp: câu 2</a:t>
                      </a:r>
                    </a:p>
                    <a:p>
                      <a:pPr algn="ctr">
                        <a:lnSpc>
                          <a:spcPts val="1982"/>
                        </a:lnSpc>
                      </a:pPr>
                      <a:r>
                        <a:rPr lang="en-US" sz="14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1982"/>
                        </a:lnSpc>
                        <a:defRPr/>
                      </a:pPr>
                      <a:endParaRPr lang="en-US" sz="1100"/>
                    </a:p>
                    <a:p>
                      <a:pPr algn="ctr">
                        <a:lnSpc>
                          <a:spcPts val="1982"/>
                        </a:lnSpc>
                      </a:pPr>
                      <a:r>
                        <a:rPr lang="en-US" sz="1416" b="true">
                          <a:solidFill>
                            <a:srgbClr val="1B1C54"/>
                          </a:solidFill>
                          <a:latin typeface="Be Vietnam Ultra-Bold"/>
                          <a:ea typeface="Be Vietnam Ultra-Bold"/>
                          <a:cs typeface="Be Vietnam Ultra-Bold"/>
                          <a:sym typeface="Be Vietnam Ultra-Bold"/>
                        </a:rPr>
                        <a:t>  100%</a:t>
                      </a:r>
                    </a:p>
                    <a:p>
                      <a:pPr algn="ctr">
                        <a:lnSpc>
                          <a:spcPts val="1982"/>
                        </a:lnSpc>
                      </a:pPr>
                      <a:r>
                        <a:rPr lang="en-US" sz="14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r>
              <a:tr h="1328108">
                <a:tc>
                  <a:txBody>
                    <a:bodyPr anchor="t" rtlCol="false"/>
                    <a:lstStyle/>
                    <a:p>
                      <a:pPr algn="ctr">
                        <a:lnSpc>
                          <a:spcPts val="1982"/>
                        </a:lnSpc>
                        <a:defRPr/>
                      </a:pPr>
                      <a:endParaRPr lang="en-US" sz="1100"/>
                    </a:p>
                    <a:p>
                      <a:pPr algn="ctr">
                        <a:lnSpc>
                          <a:spcPts val="1982"/>
                        </a:lnSpc>
                      </a:pPr>
                      <a:r>
                        <a:rPr lang="en-US" sz="1416" b="true">
                          <a:solidFill>
                            <a:srgbClr val="1B1C54"/>
                          </a:solidFill>
                          <a:latin typeface="Be Vietnam Ultra-Bold"/>
                          <a:ea typeface="Be Vietnam Ultra-Bold"/>
                          <a:cs typeface="Be Vietnam Ultra-Bold"/>
                          <a:sym typeface="Be Vietnam Ultra-Bold"/>
                        </a:rPr>
                        <a:t>  23737301</a:t>
                      </a:r>
                    </a:p>
                    <a:p>
                      <a:pPr algn="ctr">
                        <a:lnSpc>
                          <a:spcPts val="1982"/>
                        </a:lnSpc>
                      </a:pPr>
                      <a:r>
                        <a:rPr lang="en-US" sz="14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1982"/>
                        </a:lnSpc>
                        <a:defRPr/>
                      </a:pPr>
                      <a:endParaRPr lang="en-US" sz="1100"/>
                    </a:p>
                    <a:p>
                      <a:pPr algn="ctr">
                        <a:lnSpc>
                          <a:spcPts val="1982"/>
                        </a:lnSpc>
                      </a:pPr>
                      <a:r>
                        <a:rPr lang="en-US" sz="1416" b="true">
                          <a:solidFill>
                            <a:srgbClr val="1B1C54"/>
                          </a:solidFill>
                          <a:latin typeface="Be Vietnam Ultra-Bold"/>
                          <a:ea typeface="Be Vietnam Ultra-Bold"/>
                          <a:cs typeface="Be Vietnam Ultra-Bold"/>
                          <a:sym typeface="Be Vietnam Ultra-Bold"/>
                        </a:rPr>
                        <a:t>  Lê Thị Chung</a:t>
                      </a:r>
                    </a:p>
                    <a:p>
                      <a:pPr algn="ctr">
                        <a:lnSpc>
                          <a:spcPts val="1982"/>
                        </a:lnSpc>
                      </a:pPr>
                      <a:r>
                        <a:rPr lang="en-US" sz="14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1982"/>
                        </a:lnSpc>
                        <a:defRPr/>
                      </a:pPr>
                      <a:endParaRPr lang="en-US" sz="1100"/>
                    </a:p>
                    <a:p>
                      <a:pPr algn="ctr">
                        <a:lnSpc>
                          <a:spcPts val="1982"/>
                        </a:lnSpc>
                      </a:pPr>
                      <a:r>
                        <a:rPr lang="en-US" sz="1416" b="true">
                          <a:solidFill>
                            <a:srgbClr val="1B1C54"/>
                          </a:solidFill>
                          <a:latin typeface="Be Vietnam Ultra-Bold"/>
                          <a:ea typeface="Be Vietnam Ultra-Bold"/>
                          <a:cs typeface="Be Vietnam Ultra-Bold"/>
                          <a:sym typeface="Be Vietnam Ultra-Bold"/>
                        </a:rPr>
                        <a:t>  - Bài tập chuẩn hóa: câu 8, 10</a:t>
                      </a:r>
                    </a:p>
                    <a:p>
                      <a:pPr algn="ctr">
                        <a:lnSpc>
                          <a:spcPts val="1982"/>
                        </a:lnSpc>
                      </a:pPr>
                      <a:r>
                        <a:rPr lang="en-US" sz="1416" b="true">
                          <a:solidFill>
                            <a:srgbClr val="1B1C54"/>
                          </a:solidFill>
                          <a:latin typeface="Be Vietnam Ultra-Bold"/>
                          <a:ea typeface="Be Vietnam Ultra-Bold"/>
                          <a:cs typeface="Be Vietnam Ultra-Bold"/>
                          <a:sym typeface="Be Vietnam Ultra-Bold"/>
                        </a:rPr>
                        <a:t>  - Bài tập tổng hợp: câu 4</a:t>
                      </a:r>
                    </a:p>
                    <a:p>
                      <a:pPr algn="ctr">
                        <a:lnSpc>
                          <a:spcPts val="1982"/>
                        </a:lnSpc>
                      </a:pPr>
                      <a:r>
                        <a:rPr lang="en-US" sz="14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1982"/>
                        </a:lnSpc>
                        <a:defRPr/>
                      </a:pPr>
                      <a:endParaRPr lang="en-US" sz="1100"/>
                    </a:p>
                    <a:p>
                      <a:pPr algn="ctr">
                        <a:lnSpc>
                          <a:spcPts val="1982"/>
                        </a:lnSpc>
                      </a:pPr>
                      <a:r>
                        <a:rPr lang="en-US" sz="1416" b="true">
                          <a:solidFill>
                            <a:srgbClr val="1B1C54"/>
                          </a:solidFill>
                          <a:latin typeface="Be Vietnam Ultra-Bold"/>
                          <a:ea typeface="Be Vietnam Ultra-Bold"/>
                          <a:cs typeface="Be Vietnam Ultra-Bold"/>
                          <a:sym typeface="Be Vietnam Ultra-Bold"/>
                        </a:rPr>
                        <a:t>  100%</a:t>
                      </a:r>
                    </a:p>
                    <a:p>
                      <a:pPr algn="ctr">
                        <a:lnSpc>
                          <a:spcPts val="1982"/>
                        </a:lnSpc>
                      </a:pPr>
                      <a:r>
                        <a:rPr lang="en-US" sz="14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r>
              <a:tr h="1335856">
                <a:tc>
                  <a:txBody>
                    <a:bodyPr anchor="t" rtlCol="false"/>
                    <a:lstStyle/>
                    <a:p>
                      <a:pPr algn="ctr">
                        <a:lnSpc>
                          <a:spcPts val="1982"/>
                        </a:lnSpc>
                        <a:defRPr/>
                      </a:pPr>
                      <a:endParaRPr lang="en-US" sz="1100"/>
                    </a:p>
                    <a:p>
                      <a:pPr algn="ctr">
                        <a:lnSpc>
                          <a:spcPts val="1982"/>
                        </a:lnSpc>
                      </a:pPr>
                      <a:r>
                        <a:rPr lang="en-US" sz="1416" b="true">
                          <a:solidFill>
                            <a:srgbClr val="1B1C54"/>
                          </a:solidFill>
                          <a:latin typeface="Be Vietnam Ultra-Bold"/>
                          <a:ea typeface="Be Vietnam Ultra-Bold"/>
                          <a:cs typeface="Be Vietnam Ultra-Bold"/>
                          <a:sym typeface="Be Vietnam Ultra-Bold"/>
                        </a:rPr>
                        <a:t>  23677761</a:t>
                      </a:r>
                    </a:p>
                    <a:p>
                      <a:pPr algn="ctr">
                        <a:lnSpc>
                          <a:spcPts val="1982"/>
                        </a:lnSpc>
                      </a:pPr>
                      <a:r>
                        <a:rPr lang="en-US" sz="14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1982"/>
                        </a:lnSpc>
                        <a:defRPr/>
                      </a:pPr>
                      <a:endParaRPr lang="en-US" sz="1100"/>
                    </a:p>
                    <a:p>
                      <a:pPr algn="ctr">
                        <a:lnSpc>
                          <a:spcPts val="1982"/>
                        </a:lnSpc>
                      </a:pPr>
                      <a:r>
                        <a:rPr lang="en-US" sz="1416" b="true">
                          <a:solidFill>
                            <a:srgbClr val="1B1C54"/>
                          </a:solidFill>
                          <a:latin typeface="Be Vietnam Ultra-Bold"/>
                          <a:ea typeface="Be Vietnam Ultra-Bold"/>
                          <a:cs typeface="Be Vietnam Ultra-Bold"/>
                          <a:sym typeface="Be Vietnam Ultra-Bold"/>
                        </a:rPr>
                        <a:t>  Nguyễn Hửu Thạch</a:t>
                      </a:r>
                    </a:p>
                    <a:p>
                      <a:pPr algn="ctr">
                        <a:lnSpc>
                          <a:spcPts val="1982"/>
                        </a:lnSpc>
                      </a:pPr>
                      <a:r>
                        <a:rPr lang="en-US" sz="14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1982"/>
                        </a:lnSpc>
                        <a:defRPr/>
                      </a:pPr>
                      <a:endParaRPr lang="en-US" sz="1100"/>
                    </a:p>
                    <a:p>
                      <a:pPr algn="ctr">
                        <a:lnSpc>
                          <a:spcPts val="1982"/>
                        </a:lnSpc>
                      </a:pPr>
                      <a:r>
                        <a:rPr lang="en-US" sz="1416" b="true">
                          <a:solidFill>
                            <a:srgbClr val="1B1C54"/>
                          </a:solidFill>
                          <a:latin typeface="Be Vietnam Ultra-Bold"/>
                          <a:ea typeface="Be Vietnam Ultra-Bold"/>
                          <a:cs typeface="Be Vietnam Ultra-Bold"/>
                          <a:sym typeface="Be Vietnam Ultra-Bold"/>
                        </a:rPr>
                        <a:t>  - Bài tập chuẩn hóa: câu 7, 11</a:t>
                      </a:r>
                    </a:p>
                    <a:p>
                      <a:pPr algn="ctr">
                        <a:lnSpc>
                          <a:spcPts val="1982"/>
                        </a:lnSpc>
                      </a:pPr>
                      <a:r>
                        <a:rPr lang="en-US" sz="1416" b="true">
                          <a:solidFill>
                            <a:srgbClr val="1B1C54"/>
                          </a:solidFill>
                          <a:latin typeface="Be Vietnam Ultra-Bold"/>
                          <a:ea typeface="Be Vietnam Ultra-Bold"/>
                          <a:cs typeface="Be Vietnam Ultra-Bold"/>
                          <a:sym typeface="Be Vietnam Ultra-Bold"/>
                        </a:rPr>
                        <a:t>  - Bài tập tổng hợp: câu 6</a:t>
                      </a:r>
                    </a:p>
                    <a:p>
                      <a:pPr algn="ctr">
                        <a:lnSpc>
                          <a:spcPts val="1982"/>
                        </a:lnSpc>
                      </a:pPr>
                      <a:r>
                        <a:rPr lang="en-US" sz="14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1982"/>
                        </a:lnSpc>
                        <a:defRPr/>
                      </a:pPr>
                      <a:endParaRPr lang="en-US" sz="1100"/>
                    </a:p>
                    <a:p>
                      <a:pPr algn="ctr">
                        <a:lnSpc>
                          <a:spcPts val="1982"/>
                        </a:lnSpc>
                      </a:pPr>
                      <a:r>
                        <a:rPr lang="en-US" sz="1416" b="true">
                          <a:solidFill>
                            <a:srgbClr val="1B1C54"/>
                          </a:solidFill>
                          <a:latin typeface="Be Vietnam Ultra-Bold"/>
                          <a:ea typeface="Be Vietnam Ultra-Bold"/>
                          <a:cs typeface="Be Vietnam Ultra-Bold"/>
                          <a:sym typeface="Be Vietnam Ultra-Bold"/>
                        </a:rPr>
                        <a:t>  100%</a:t>
                      </a:r>
                    </a:p>
                    <a:p>
                      <a:pPr algn="ctr">
                        <a:lnSpc>
                          <a:spcPts val="1982"/>
                        </a:lnSpc>
                      </a:pPr>
                      <a:r>
                        <a:rPr lang="en-US" sz="14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r>
              <a:tr h="1328108">
                <a:tc>
                  <a:txBody>
                    <a:bodyPr anchor="t" rtlCol="false"/>
                    <a:lstStyle/>
                    <a:p>
                      <a:pPr algn="ctr">
                        <a:lnSpc>
                          <a:spcPts val="1982"/>
                        </a:lnSpc>
                        <a:defRPr/>
                      </a:pPr>
                      <a:endParaRPr lang="en-US" sz="1100"/>
                    </a:p>
                    <a:p>
                      <a:pPr algn="ctr">
                        <a:lnSpc>
                          <a:spcPts val="1982"/>
                        </a:lnSpc>
                      </a:pPr>
                      <a:r>
                        <a:rPr lang="en-US" sz="1416" b="true">
                          <a:solidFill>
                            <a:srgbClr val="1B1C54"/>
                          </a:solidFill>
                          <a:latin typeface="Be Vietnam Ultra-Bold"/>
                          <a:ea typeface="Be Vietnam Ultra-Bold"/>
                          <a:cs typeface="Be Vietnam Ultra-Bold"/>
                          <a:sym typeface="Be Vietnam Ultra-Bold"/>
                        </a:rPr>
                        <a:t>  23694331</a:t>
                      </a:r>
                    </a:p>
                    <a:p>
                      <a:pPr algn="ctr">
                        <a:lnSpc>
                          <a:spcPts val="1982"/>
                        </a:lnSpc>
                      </a:pPr>
                      <a:r>
                        <a:rPr lang="en-US" sz="14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1982"/>
                        </a:lnSpc>
                        <a:defRPr/>
                      </a:pPr>
                      <a:endParaRPr lang="en-US" sz="1100"/>
                    </a:p>
                    <a:p>
                      <a:pPr algn="ctr">
                        <a:lnSpc>
                          <a:spcPts val="1982"/>
                        </a:lnSpc>
                      </a:pPr>
                      <a:r>
                        <a:rPr lang="en-US" sz="1416" b="true">
                          <a:solidFill>
                            <a:srgbClr val="1B1C54"/>
                          </a:solidFill>
                          <a:latin typeface="Be Vietnam Ultra-Bold"/>
                          <a:ea typeface="Be Vietnam Ultra-Bold"/>
                          <a:cs typeface="Be Vietnam Ultra-Bold"/>
                          <a:sym typeface="Be Vietnam Ultra-Bold"/>
                        </a:rPr>
                        <a:t>  Lê Văn Khoa</a:t>
                      </a:r>
                    </a:p>
                    <a:p>
                      <a:pPr algn="ctr">
                        <a:lnSpc>
                          <a:spcPts val="1982"/>
                        </a:lnSpc>
                      </a:pPr>
                      <a:r>
                        <a:rPr lang="en-US" sz="14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1982"/>
                        </a:lnSpc>
                        <a:defRPr/>
                      </a:pPr>
                      <a:endParaRPr lang="en-US" sz="1100"/>
                    </a:p>
                    <a:p>
                      <a:pPr algn="ctr">
                        <a:lnSpc>
                          <a:spcPts val="1982"/>
                        </a:lnSpc>
                      </a:pPr>
                      <a:r>
                        <a:rPr lang="en-US" sz="1416" b="true">
                          <a:solidFill>
                            <a:srgbClr val="1B1C54"/>
                          </a:solidFill>
                          <a:latin typeface="Be Vietnam Ultra-Bold"/>
                          <a:ea typeface="Be Vietnam Ultra-Bold"/>
                          <a:cs typeface="Be Vietnam Ultra-Bold"/>
                          <a:sym typeface="Be Vietnam Ultra-Bold"/>
                        </a:rPr>
                        <a:t>  - Bài tập chuẩn hóa: câu 3, 5</a:t>
                      </a:r>
                    </a:p>
                    <a:p>
                      <a:pPr algn="ctr">
                        <a:lnSpc>
                          <a:spcPts val="1982"/>
                        </a:lnSpc>
                      </a:pPr>
                      <a:r>
                        <a:rPr lang="en-US" sz="1416" b="true">
                          <a:solidFill>
                            <a:srgbClr val="1B1C54"/>
                          </a:solidFill>
                          <a:latin typeface="Be Vietnam Ultra-Bold"/>
                          <a:ea typeface="Be Vietnam Ultra-Bold"/>
                          <a:cs typeface="Be Vietnam Ultra-Bold"/>
                          <a:sym typeface="Be Vietnam Ultra-Bold"/>
                        </a:rPr>
                        <a:t>  - Bài tập tổng hợp: câu 3, 5</a:t>
                      </a:r>
                    </a:p>
                    <a:p>
                      <a:pPr algn="ctr">
                        <a:lnSpc>
                          <a:spcPts val="1982"/>
                        </a:lnSpc>
                      </a:pPr>
                      <a:r>
                        <a:rPr lang="en-US" sz="14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1982"/>
                        </a:lnSpc>
                        <a:defRPr/>
                      </a:pPr>
                      <a:endParaRPr lang="en-US" sz="1100"/>
                    </a:p>
                    <a:p>
                      <a:pPr algn="ctr">
                        <a:lnSpc>
                          <a:spcPts val="1982"/>
                        </a:lnSpc>
                      </a:pPr>
                      <a:r>
                        <a:rPr lang="en-US" sz="1416" b="true">
                          <a:solidFill>
                            <a:srgbClr val="1B1C54"/>
                          </a:solidFill>
                          <a:latin typeface="Be Vietnam Ultra-Bold"/>
                          <a:ea typeface="Be Vietnam Ultra-Bold"/>
                          <a:cs typeface="Be Vietnam Ultra-Bold"/>
                          <a:sym typeface="Be Vietnam Ultra-Bold"/>
                        </a:rPr>
                        <a:t>  100%</a:t>
                      </a:r>
                    </a:p>
                    <a:p>
                      <a:pPr algn="ctr">
                        <a:lnSpc>
                          <a:spcPts val="1982"/>
                        </a:lnSpc>
                      </a:pPr>
                      <a:r>
                        <a:rPr lang="en-US" sz="14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r>
              <a:tr h="1339483">
                <a:tc>
                  <a:txBody>
                    <a:bodyPr anchor="t" rtlCol="false"/>
                    <a:lstStyle/>
                    <a:p>
                      <a:pPr algn="ctr">
                        <a:lnSpc>
                          <a:spcPts val="1982"/>
                        </a:lnSpc>
                        <a:defRPr/>
                      </a:pPr>
                      <a:endParaRPr lang="en-US" sz="1100"/>
                    </a:p>
                    <a:p>
                      <a:pPr algn="ctr">
                        <a:lnSpc>
                          <a:spcPts val="1982"/>
                        </a:lnSpc>
                      </a:pPr>
                      <a:r>
                        <a:rPr lang="en-US" sz="1416" b="true">
                          <a:solidFill>
                            <a:srgbClr val="1B1C54"/>
                          </a:solidFill>
                          <a:latin typeface="Be Vietnam Ultra-Bold"/>
                          <a:ea typeface="Be Vietnam Ultra-Bold"/>
                          <a:cs typeface="Be Vietnam Ultra-Bold"/>
                          <a:sym typeface="Be Vietnam Ultra-Bold"/>
                        </a:rPr>
                        <a:t>  23635231</a:t>
                      </a:r>
                    </a:p>
                    <a:p>
                      <a:pPr algn="ctr">
                        <a:lnSpc>
                          <a:spcPts val="1982"/>
                        </a:lnSpc>
                      </a:pPr>
                      <a:r>
                        <a:rPr lang="en-US" sz="14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1982"/>
                        </a:lnSpc>
                        <a:defRPr/>
                      </a:pPr>
                      <a:endParaRPr lang="en-US" sz="1100"/>
                    </a:p>
                    <a:p>
                      <a:pPr algn="ctr">
                        <a:lnSpc>
                          <a:spcPts val="1982"/>
                        </a:lnSpc>
                      </a:pPr>
                      <a:r>
                        <a:rPr lang="en-US" sz="1416" b="true">
                          <a:solidFill>
                            <a:srgbClr val="1B1C54"/>
                          </a:solidFill>
                          <a:latin typeface="Be Vietnam Ultra-Bold"/>
                          <a:ea typeface="Be Vietnam Ultra-Bold"/>
                          <a:cs typeface="Be Vietnam Ultra-Bold"/>
                          <a:sym typeface="Be Vietnam Ultra-Bold"/>
                        </a:rPr>
                        <a:t>  Nguyễn Khánh Linh</a:t>
                      </a:r>
                    </a:p>
                    <a:p>
                      <a:pPr algn="ctr">
                        <a:lnSpc>
                          <a:spcPts val="1982"/>
                        </a:lnSpc>
                      </a:pPr>
                      <a:r>
                        <a:rPr lang="en-US" sz="14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1982"/>
                        </a:lnSpc>
                        <a:defRPr/>
                      </a:pPr>
                      <a:endParaRPr lang="en-US" sz="1100"/>
                    </a:p>
                    <a:p>
                      <a:pPr algn="ctr">
                        <a:lnSpc>
                          <a:spcPts val="1982"/>
                        </a:lnSpc>
                      </a:pPr>
                      <a:r>
                        <a:rPr lang="en-US" sz="1416" b="true">
                          <a:solidFill>
                            <a:srgbClr val="1B1C54"/>
                          </a:solidFill>
                          <a:latin typeface="Be Vietnam Ultra-Bold"/>
                          <a:ea typeface="Be Vietnam Ultra-Bold"/>
                          <a:cs typeface="Be Vietnam Ultra-Bold"/>
                          <a:sym typeface="Be Vietnam Ultra-Bold"/>
                        </a:rPr>
                        <a:t>  - Bài tập chuẩn hóa: câu 1, 4</a:t>
                      </a:r>
                    </a:p>
                    <a:p>
                      <a:pPr algn="ctr">
                        <a:lnSpc>
                          <a:spcPts val="1982"/>
                        </a:lnSpc>
                      </a:pPr>
                      <a:r>
                        <a:rPr lang="en-US" sz="1416" b="true">
                          <a:solidFill>
                            <a:srgbClr val="1B1C54"/>
                          </a:solidFill>
                          <a:latin typeface="Be Vietnam Ultra-Bold"/>
                          <a:ea typeface="Be Vietnam Ultra-Bold"/>
                          <a:cs typeface="Be Vietnam Ultra-Bold"/>
                          <a:sym typeface="Be Vietnam Ultra-Bold"/>
                        </a:rPr>
                        <a:t>  - Bài tập tổng hợp: câu 1</a:t>
                      </a:r>
                    </a:p>
                    <a:p>
                      <a:pPr algn="ctr">
                        <a:lnSpc>
                          <a:spcPts val="1982"/>
                        </a:lnSpc>
                      </a:pPr>
                      <a:r>
                        <a:rPr lang="en-US" sz="14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c>
                  <a:txBody>
                    <a:bodyPr anchor="t" rtlCol="false"/>
                    <a:lstStyle/>
                    <a:p>
                      <a:pPr algn="ctr">
                        <a:lnSpc>
                          <a:spcPts val="1982"/>
                        </a:lnSpc>
                        <a:defRPr/>
                      </a:pPr>
                      <a:endParaRPr lang="en-US" sz="1100"/>
                    </a:p>
                    <a:p>
                      <a:pPr algn="ctr">
                        <a:lnSpc>
                          <a:spcPts val="1982"/>
                        </a:lnSpc>
                      </a:pPr>
                      <a:r>
                        <a:rPr lang="en-US" sz="1416" b="true">
                          <a:solidFill>
                            <a:srgbClr val="1B1C54"/>
                          </a:solidFill>
                          <a:latin typeface="Be Vietnam Ultra-Bold"/>
                          <a:ea typeface="Be Vietnam Ultra-Bold"/>
                          <a:cs typeface="Be Vietnam Ultra-Bold"/>
                          <a:sym typeface="Be Vietnam Ultra-Bold"/>
                        </a:rPr>
                        <a:t>  100%</a:t>
                      </a:r>
                    </a:p>
                    <a:p>
                      <a:pPr algn="ctr">
                        <a:lnSpc>
                          <a:spcPts val="1982"/>
                        </a:lnSpc>
                      </a:pPr>
                      <a:r>
                        <a:rPr lang="en-US" sz="1416" b="true">
                          <a:solidFill>
                            <a:srgbClr val="1B1C54"/>
                          </a:solidFill>
                          <a:latin typeface="Be Vietnam Ultra-Bold"/>
                          <a:ea typeface="Be Vietnam Ultra-Bold"/>
                          <a:cs typeface="Be Vietnam Ultra-Bold"/>
                          <a:sym typeface="Be Vietnam Ultra-Bold"/>
                        </a:rPr>
                        <a:t>  </a:t>
                      </a:r>
                    </a:p>
                  </a:txBody>
                  <a:tcPr marL="128485" marR="128485" marT="128485" marB="128485" anchor="ctr">
                    <a:lnL cmpd="sng" algn="ctr" cap="flat" w="25697">
                      <a:solidFill>
                        <a:srgbClr val="004AAD"/>
                      </a:solidFill>
                      <a:prstDash val="solid"/>
                      <a:round/>
                      <a:headEnd type="none" w="med" len="med"/>
                      <a:tailEnd type="none" w="med" len="med"/>
                    </a:lnL>
                    <a:lnR cmpd="sng" algn="ctr" cap="flat" w="25697">
                      <a:solidFill>
                        <a:srgbClr val="004AAD"/>
                      </a:solidFill>
                      <a:prstDash val="solid"/>
                      <a:round/>
                      <a:headEnd type="none" w="med" len="med"/>
                      <a:tailEnd type="none" w="med" len="med"/>
                    </a:lnR>
                    <a:lnT cmpd="sng" algn="ctr" cap="flat" w="25697">
                      <a:solidFill>
                        <a:srgbClr val="004AAD"/>
                      </a:solidFill>
                      <a:prstDash val="solid"/>
                      <a:round/>
                      <a:headEnd type="none" w="med" len="med"/>
                      <a:tailEnd type="none" w="med" len="med"/>
                    </a:lnT>
                    <a:lnB cmpd="sng" algn="ctr" cap="flat" w="25697">
                      <a:solidFill>
                        <a:srgbClr val="004AAD"/>
                      </a:solidFill>
                      <a:prstDash val="solid"/>
                      <a:round/>
                      <a:headEnd type="none" w="med" len="med"/>
                      <a:tailEnd type="none" w="med" len="med"/>
                    </a:lnB>
                  </a:tcPr>
                </a:tc>
              </a:tr>
            </a:tbl>
          </a:graphicData>
        </a:graphic>
      </p:graphicFrame>
      <p:sp>
        <p:nvSpPr>
          <p:cNvPr name="TextBox 9" id="9"/>
          <p:cNvSpPr txBox="true"/>
          <p:nvPr/>
        </p:nvSpPr>
        <p:spPr>
          <a:xfrm rot="0">
            <a:off x="5901969" y="163206"/>
            <a:ext cx="5467543" cy="865494"/>
          </a:xfrm>
          <a:prstGeom prst="rect">
            <a:avLst/>
          </a:prstGeom>
        </p:spPr>
        <p:txBody>
          <a:bodyPr anchor="t" rtlCol="false" tIns="0" lIns="0" bIns="0" rIns="0">
            <a:spAutoFit/>
          </a:bodyPr>
          <a:lstStyle/>
          <a:p>
            <a:pPr algn="l" marL="0" indent="0" lvl="0">
              <a:lnSpc>
                <a:spcPts val="7015"/>
              </a:lnSpc>
              <a:spcBef>
                <a:spcPct val="0"/>
              </a:spcBef>
            </a:pPr>
            <a:r>
              <a:rPr lang="en-US" b="true" sz="5011">
                <a:solidFill>
                  <a:srgbClr val="1B1C54"/>
                </a:solidFill>
                <a:latin typeface="Be Vietnam Ultra-Bold"/>
                <a:ea typeface="Be Vietnam Ultra-Bold"/>
                <a:cs typeface="Be Vietnam Ultra-Bold"/>
                <a:sym typeface="Be Vietnam Ultra-Bold"/>
              </a:rPr>
              <a:t>Bảng phân công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433337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a:t>
            </a:r>
            <a:r>
              <a:rPr lang="en-US" b="true" sz="3950">
                <a:solidFill>
                  <a:srgbClr val="1B1C54"/>
                </a:solidFill>
                <a:latin typeface="Be Vietnam Ultra-Bold"/>
                <a:ea typeface="Be Vietnam Ultra-Bold"/>
                <a:cs typeface="Be Vietnam Ultra-Bold"/>
                <a:sym typeface="Be Vietnam Ultra-Bold"/>
              </a:rPr>
              <a:t> KHANG</a:t>
            </a:r>
          </a:p>
        </p:txBody>
      </p:sp>
      <p:sp>
        <p:nvSpPr>
          <p:cNvPr name="TextBox 4" id="4"/>
          <p:cNvSpPr txBox="true"/>
          <p:nvPr/>
        </p:nvSpPr>
        <p:spPr>
          <a:xfrm rot="0">
            <a:off x="2477370" y="724484"/>
            <a:ext cx="5653015" cy="974440"/>
          </a:xfrm>
          <a:prstGeom prst="rect">
            <a:avLst/>
          </a:prstGeom>
        </p:spPr>
        <p:txBody>
          <a:bodyPr anchor="t" rtlCol="false" tIns="0" lIns="0" bIns="0" rIns="0">
            <a:spAutoFit/>
          </a:bodyPr>
          <a:lstStyle/>
          <a:p>
            <a:pPr algn="l">
              <a:lnSpc>
                <a:spcPts val="3903"/>
              </a:lnSpc>
            </a:pPr>
            <a:r>
              <a:rPr lang="en-US" sz="2787" b="true">
                <a:solidFill>
                  <a:srgbClr val="1B1C54"/>
                </a:solidFill>
                <a:latin typeface="Be Vietnam Ultra-Bold"/>
                <a:ea typeface="Be Vietnam Ultra-Bold"/>
                <a:cs typeface="Be Vietnam Ultra-Bold"/>
                <a:sym typeface="Be Vietnam Ultra-Bold"/>
              </a:rPr>
              <a:t>CHUẨN HÓA DỮ LIỆU CÁ NHÂN </a:t>
            </a:r>
          </a:p>
          <a:p>
            <a:pPr algn="l" marL="0" indent="0" lvl="0">
              <a:lnSpc>
                <a:spcPts val="3903"/>
              </a:lnSpc>
              <a:spcBef>
                <a:spcPct val="0"/>
              </a:spcBef>
            </a:pPr>
          </a:p>
        </p:txBody>
      </p:sp>
      <p:grpSp>
        <p:nvGrpSpPr>
          <p:cNvPr name="Group 5" id="5"/>
          <p:cNvGrpSpPr/>
          <p:nvPr/>
        </p:nvGrpSpPr>
        <p:grpSpPr>
          <a:xfrm rot="0">
            <a:off x="820188" y="1690773"/>
            <a:ext cx="16439112" cy="7342094"/>
            <a:chOff x="0" y="0"/>
            <a:chExt cx="4329643" cy="1933720"/>
          </a:xfrm>
        </p:grpSpPr>
        <p:sp>
          <p:nvSpPr>
            <p:cNvPr name="Freeform 6" id="6"/>
            <p:cNvSpPr/>
            <p:nvPr/>
          </p:nvSpPr>
          <p:spPr>
            <a:xfrm flipH="false" flipV="false" rot="0">
              <a:off x="0" y="0"/>
              <a:ext cx="4329643" cy="1933720"/>
            </a:xfrm>
            <a:custGeom>
              <a:avLst/>
              <a:gdLst/>
              <a:ahLst/>
              <a:cxnLst/>
              <a:rect r="r" b="b" t="t" l="l"/>
              <a:pathLst>
                <a:path h="1933720" w="4329643">
                  <a:moveTo>
                    <a:pt x="16012" y="0"/>
                  </a:moveTo>
                  <a:lnTo>
                    <a:pt x="4313630" y="0"/>
                  </a:lnTo>
                  <a:cubicBezTo>
                    <a:pt x="4317877" y="0"/>
                    <a:pt x="4321950" y="1687"/>
                    <a:pt x="4324953" y="4690"/>
                  </a:cubicBezTo>
                  <a:cubicBezTo>
                    <a:pt x="4327956" y="7693"/>
                    <a:pt x="4329643" y="11765"/>
                    <a:pt x="4329643" y="16012"/>
                  </a:cubicBezTo>
                  <a:lnTo>
                    <a:pt x="4329643" y="1917708"/>
                  </a:lnTo>
                  <a:cubicBezTo>
                    <a:pt x="4329643" y="1926551"/>
                    <a:pt x="4322474" y="1933720"/>
                    <a:pt x="4313630" y="1933720"/>
                  </a:cubicBezTo>
                  <a:lnTo>
                    <a:pt x="16012" y="1933720"/>
                  </a:lnTo>
                  <a:cubicBezTo>
                    <a:pt x="11765" y="1933720"/>
                    <a:pt x="7693" y="1932033"/>
                    <a:pt x="4690" y="1929030"/>
                  </a:cubicBezTo>
                  <a:cubicBezTo>
                    <a:pt x="1687" y="1926027"/>
                    <a:pt x="0" y="1921955"/>
                    <a:pt x="0" y="1917708"/>
                  </a:cubicBezTo>
                  <a:lnTo>
                    <a:pt x="0" y="16012"/>
                  </a:lnTo>
                  <a:cubicBezTo>
                    <a:pt x="0" y="7169"/>
                    <a:pt x="7169" y="0"/>
                    <a:pt x="16012" y="0"/>
                  </a:cubicBezTo>
                  <a:close/>
                </a:path>
              </a:pathLst>
            </a:custGeom>
            <a:solidFill>
              <a:srgbClr val="1B1C54"/>
            </a:solidFill>
          </p:spPr>
        </p:sp>
        <p:sp>
          <p:nvSpPr>
            <p:cNvPr name="TextBox 7" id="7"/>
            <p:cNvSpPr txBox="true"/>
            <p:nvPr/>
          </p:nvSpPr>
          <p:spPr>
            <a:xfrm>
              <a:off x="0" y="-47625"/>
              <a:ext cx="4329643" cy="1981345"/>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919788" y="9797711"/>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9" id="9"/>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true" flipV="false" rot="0">
            <a:off x="13373240" y="-1159493"/>
            <a:ext cx="4773662" cy="1783466"/>
          </a:xfrm>
          <a:custGeom>
            <a:avLst/>
            <a:gdLst/>
            <a:ahLst/>
            <a:cxnLst/>
            <a:rect r="r" b="b" t="t" l="l"/>
            <a:pathLst>
              <a:path h="1783466" w="4773662">
                <a:moveTo>
                  <a:pt x="4773663" y="0"/>
                </a:moveTo>
                <a:lnTo>
                  <a:pt x="0" y="0"/>
                </a:lnTo>
                <a:lnTo>
                  <a:pt x="0" y="1783466"/>
                </a:lnTo>
                <a:lnTo>
                  <a:pt x="4773663" y="1783466"/>
                </a:lnTo>
                <a:lnTo>
                  <a:pt x="4773663"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2" id="12"/>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3" id="13"/>
          <p:cNvSpPr/>
          <p:nvPr/>
        </p:nvSpPr>
        <p:spPr>
          <a:xfrm flipH="false" flipV="false" rot="5145934">
            <a:off x="15957034" y="1017127"/>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4" id="14"/>
          <p:cNvSpPr txBox="true"/>
          <p:nvPr/>
        </p:nvSpPr>
        <p:spPr>
          <a:xfrm rot="0">
            <a:off x="1150058" y="2008152"/>
            <a:ext cx="13812272" cy="1407795"/>
          </a:xfrm>
          <a:prstGeom prst="rect">
            <a:avLst/>
          </a:prstGeom>
        </p:spPr>
        <p:txBody>
          <a:bodyPr anchor="t" rtlCol="false" tIns="0" lIns="0" bIns="0" rIns="0">
            <a:spAutoFit/>
          </a:bodyPr>
          <a:lstStyle/>
          <a:p>
            <a:pPr algn="l">
              <a:lnSpc>
                <a:spcPts val="3779"/>
              </a:lnSpc>
            </a:pPr>
            <a:r>
              <a:rPr lang="en-US" sz="2699" b="true">
                <a:solidFill>
                  <a:srgbClr val="FFFFFF"/>
                </a:solidFill>
                <a:latin typeface="Be Vietnam Ultra-Bold"/>
                <a:ea typeface="Be Vietnam Ultra-Bold"/>
                <a:cs typeface="Be Vietnam Ultra-Bold"/>
                <a:sym typeface="Be Vietnam Ultra-Bold"/>
              </a:rPr>
              <a:t>2/ Q(A,B,C,D,E,G) Cho F={AB→C;C→A;BC→D;ACD→B;D→EG;BE→C;CG→BD;CE → AG} X={B,D}, X⁺=? Y={C,G}, Y⁺=?</a:t>
            </a:r>
          </a:p>
          <a:p>
            <a:pPr algn="l">
              <a:lnSpc>
                <a:spcPts val="3779"/>
              </a:lnSpc>
            </a:pPr>
          </a:p>
        </p:txBody>
      </p:sp>
      <p:sp>
        <p:nvSpPr>
          <p:cNvPr name="TextBox 15" id="15"/>
          <p:cNvSpPr txBox="true"/>
          <p:nvPr/>
        </p:nvSpPr>
        <p:spPr>
          <a:xfrm rot="0">
            <a:off x="1028700" y="2997848"/>
            <a:ext cx="5649395" cy="6171213"/>
          </a:xfrm>
          <a:prstGeom prst="rect">
            <a:avLst/>
          </a:prstGeom>
        </p:spPr>
        <p:txBody>
          <a:bodyPr anchor="t" rtlCol="false" tIns="0" lIns="0" bIns="0" rIns="0">
            <a:spAutoFit/>
          </a:bodyPr>
          <a:lstStyle/>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1. Tập X = {B, D}, tìm X⁺</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Bắt đầu với: X⁺ = {B, D}</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Áp dụng các phụ thuộc trong F:</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B1. D → EG ⇒ Thêm E, G → X⁺ = {B, D, E, G}</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B2. BE → C (vì đã có B và E trong X⁺)⇒ Thêm C → X⁺ = {B, C, D, E, G}</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B3. C → A ⇒ Thêm A → X⁺ = {A, B, C, D, E, G}</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B4. Các phụ thuộc còn lại không làm thay đổi X⁺</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Kết luận: X⁺ = {A, B, C, D, E, G} = Toàn bộ lược đồ ⇒ X là khóa của quan hệ.</a:t>
            </a:r>
          </a:p>
          <a:p>
            <a:pPr algn="l" marL="0" indent="0" lvl="0">
              <a:lnSpc>
                <a:spcPts val="3491"/>
              </a:lnSpc>
              <a:spcBef>
                <a:spcPct val="0"/>
              </a:spcBef>
            </a:pPr>
          </a:p>
        </p:txBody>
      </p:sp>
      <p:sp>
        <p:nvSpPr>
          <p:cNvPr name="TextBox 16" id="16"/>
          <p:cNvSpPr txBox="true"/>
          <p:nvPr/>
        </p:nvSpPr>
        <p:spPr>
          <a:xfrm rot="0">
            <a:off x="6750930" y="2997848"/>
            <a:ext cx="5649395" cy="5729289"/>
          </a:xfrm>
          <a:prstGeom prst="rect">
            <a:avLst/>
          </a:prstGeom>
        </p:spPr>
        <p:txBody>
          <a:bodyPr anchor="t" rtlCol="false" tIns="0" lIns="0" bIns="0" rIns="0">
            <a:spAutoFit/>
          </a:bodyPr>
          <a:lstStyle/>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2. Tập Y = {C, G}, tìm Y⁺</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Bắt đầu với: Y⁺ = {C, G}</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Áp dụng các phụ thuộc trong F:</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1. C → A ⇒ Thêm A → Y⁺ = {A, C, G}</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2. CG → BD ⇒ Thêm B, D → Y⁺ = {A, B, C, D, G}</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3. D → EG ⇒ Thêm E → Y⁺ = {A, B, C, D, E, G}</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4. Các phụ thuộc còn lại không làm thay đổi Y⁺</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Kết luận: Y⁺ = {A, B, C, D, E, G} = Toàn bộ lược đồ ⇒ Y là khóa của quan hệ.</a:t>
            </a:r>
          </a:p>
          <a:p>
            <a:pPr algn="l" marL="0" indent="0" lvl="0">
              <a:lnSpc>
                <a:spcPts val="3491"/>
              </a:lnSpc>
              <a:spcBef>
                <a:spcPct val="0"/>
              </a:spcBef>
            </a:pPr>
          </a:p>
        </p:txBody>
      </p:sp>
      <p:sp>
        <p:nvSpPr>
          <p:cNvPr name="TextBox 17" id="17"/>
          <p:cNvSpPr txBox="true"/>
          <p:nvPr/>
        </p:nvSpPr>
        <p:spPr>
          <a:xfrm rot="0">
            <a:off x="12646791" y="2997848"/>
            <a:ext cx="3886060" cy="2640846"/>
          </a:xfrm>
          <a:prstGeom prst="rect">
            <a:avLst/>
          </a:prstGeom>
        </p:spPr>
        <p:txBody>
          <a:bodyPr anchor="t" rtlCol="false" tIns="0" lIns="0" bIns="0" rIns="0">
            <a:spAutoFit/>
          </a:bodyPr>
          <a:lstStyle/>
          <a:p>
            <a:pPr algn="l">
              <a:lnSpc>
                <a:spcPts val="3491"/>
              </a:lnSpc>
            </a:pPr>
            <a:r>
              <a:rPr lang="en-US" sz="2494">
                <a:solidFill>
                  <a:srgbClr val="FFFFFF"/>
                </a:solidFill>
                <a:latin typeface="Be Vietnam"/>
                <a:ea typeface="Be Vietnam"/>
                <a:cs typeface="Be Vietnam"/>
                <a:sym typeface="Be Vietnam"/>
              </a:rPr>
              <a:t>Tổng kết:</a:t>
            </a:r>
          </a:p>
          <a:p>
            <a:pPr algn="l">
              <a:lnSpc>
                <a:spcPts val="3491"/>
              </a:lnSpc>
            </a:pPr>
            <a:r>
              <a:rPr lang="en-US" sz="2494">
                <a:solidFill>
                  <a:srgbClr val="FFFFFF"/>
                </a:solidFill>
                <a:latin typeface="Be Vietnam"/>
                <a:ea typeface="Be Vietnam"/>
                <a:cs typeface="Be Vietnam"/>
                <a:sym typeface="Be Vietnam"/>
              </a:rPr>
              <a:t>• X⁺ = {A, B, C, D, E, G}</a:t>
            </a:r>
          </a:p>
          <a:p>
            <a:pPr algn="l">
              <a:lnSpc>
                <a:spcPts val="3491"/>
              </a:lnSpc>
            </a:pPr>
            <a:r>
              <a:rPr lang="en-US" sz="2494">
                <a:solidFill>
                  <a:srgbClr val="FFFFFF"/>
                </a:solidFill>
                <a:latin typeface="Be Vietnam"/>
                <a:ea typeface="Be Vietnam"/>
                <a:cs typeface="Be Vietnam"/>
                <a:sym typeface="Be Vietnam"/>
              </a:rPr>
              <a:t>• Y⁺ = {A, B, C, D, E, G}</a:t>
            </a:r>
          </a:p>
          <a:p>
            <a:pPr algn="l">
              <a:lnSpc>
                <a:spcPts val="3491"/>
              </a:lnSpc>
            </a:pPr>
            <a:r>
              <a:rPr lang="en-US" sz="2494">
                <a:solidFill>
                  <a:srgbClr val="FFFFFF"/>
                </a:solidFill>
                <a:latin typeface="Be Vietnam"/>
                <a:ea typeface="Be Vietnam"/>
                <a:cs typeface="Be Vietnam"/>
                <a:sym typeface="Be Vietnam"/>
              </a:rPr>
              <a:t>⇒ Cả hai đều là khóa của lược đồ Q(A,B,C,D,E,G)</a:t>
            </a:r>
          </a:p>
          <a:p>
            <a:pPr algn="l">
              <a:lnSpc>
                <a:spcPts val="3491"/>
              </a:lnSpc>
            </a:pPr>
          </a:p>
        </p:txBody>
      </p:sp>
      <p:sp>
        <p:nvSpPr>
          <p:cNvPr name="AutoShape 18" id="18"/>
          <p:cNvSpPr/>
          <p:nvPr/>
        </p:nvSpPr>
        <p:spPr>
          <a:xfrm flipH="true">
            <a:off x="6678095" y="3045473"/>
            <a:ext cx="0" cy="4980483"/>
          </a:xfrm>
          <a:prstGeom prst="line">
            <a:avLst/>
          </a:prstGeom>
          <a:ln cap="flat" w="38100">
            <a:solidFill>
              <a:srgbClr val="FFFFFF"/>
            </a:solidFill>
            <a:prstDash val="solid"/>
            <a:headEnd type="none" len="sm" w="sm"/>
            <a:tailEnd type="none" len="sm" w="sm"/>
          </a:ln>
        </p:spPr>
      </p:sp>
      <p:sp>
        <p:nvSpPr>
          <p:cNvPr name="AutoShape 19" id="19"/>
          <p:cNvSpPr/>
          <p:nvPr/>
        </p:nvSpPr>
        <p:spPr>
          <a:xfrm flipH="true">
            <a:off x="12400326" y="3045473"/>
            <a:ext cx="0" cy="4980483"/>
          </a:xfrm>
          <a:prstGeom prst="line">
            <a:avLst/>
          </a:prstGeom>
          <a:ln cap="flat" w="38100">
            <a:solidFill>
              <a:srgbClr val="FFFFFF"/>
            </a:solidFill>
            <a:prstDash val="solid"/>
            <a:headEnd type="none" len="sm" w="sm"/>
            <a:tailEnd type="none" len="sm" w="sm"/>
          </a:ln>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433337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a:t>
            </a:r>
            <a:r>
              <a:rPr lang="en-US" b="true" sz="3950">
                <a:solidFill>
                  <a:srgbClr val="1B1C54"/>
                </a:solidFill>
                <a:latin typeface="Be Vietnam Ultra-Bold"/>
                <a:ea typeface="Be Vietnam Ultra-Bold"/>
                <a:cs typeface="Be Vietnam Ultra-Bold"/>
                <a:sym typeface="Be Vietnam Ultra-Bold"/>
              </a:rPr>
              <a:t> KHANG</a:t>
            </a:r>
          </a:p>
        </p:txBody>
      </p:sp>
      <p:sp>
        <p:nvSpPr>
          <p:cNvPr name="TextBox 4" id="4"/>
          <p:cNvSpPr txBox="true"/>
          <p:nvPr/>
        </p:nvSpPr>
        <p:spPr>
          <a:xfrm rot="0">
            <a:off x="2477370" y="724484"/>
            <a:ext cx="5653015" cy="974440"/>
          </a:xfrm>
          <a:prstGeom prst="rect">
            <a:avLst/>
          </a:prstGeom>
        </p:spPr>
        <p:txBody>
          <a:bodyPr anchor="t" rtlCol="false" tIns="0" lIns="0" bIns="0" rIns="0">
            <a:spAutoFit/>
          </a:bodyPr>
          <a:lstStyle/>
          <a:p>
            <a:pPr algn="l">
              <a:lnSpc>
                <a:spcPts val="3903"/>
              </a:lnSpc>
            </a:pPr>
            <a:r>
              <a:rPr lang="en-US" sz="2787" b="true">
                <a:solidFill>
                  <a:srgbClr val="1B1C54"/>
                </a:solidFill>
                <a:latin typeface="Be Vietnam Ultra-Bold"/>
                <a:ea typeface="Be Vietnam Ultra-Bold"/>
                <a:cs typeface="Be Vietnam Ultra-Bold"/>
                <a:sym typeface="Be Vietnam Ultra-Bold"/>
              </a:rPr>
              <a:t>CHUẨN HÓA DỮ LIỆU CÁ NHÂN </a:t>
            </a:r>
          </a:p>
          <a:p>
            <a:pPr algn="l" marL="0" indent="0" lvl="0">
              <a:lnSpc>
                <a:spcPts val="3903"/>
              </a:lnSpc>
              <a:spcBef>
                <a:spcPct val="0"/>
              </a:spcBef>
            </a:pPr>
          </a:p>
        </p:txBody>
      </p:sp>
      <p:sp>
        <p:nvSpPr>
          <p:cNvPr name="Freeform 5" id="5"/>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6" id="6"/>
          <p:cNvGrpSpPr/>
          <p:nvPr/>
        </p:nvGrpSpPr>
        <p:grpSpPr>
          <a:xfrm rot="0">
            <a:off x="939040" y="1472453"/>
            <a:ext cx="16439112" cy="8325258"/>
            <a:chOff x="0" y="0"/>
            <a:chExt cx="4329643" cy="2192661"/>
          </a:xfrm>
        </p:grpSpPr>
        <p:sp>
          <p:nvSpPr>
            <p:cNvPr name="Freeform 7" id="7"/>
            <p:cNvSpPr/>
            <p:nvPr/>
          </p:nvSpPr>
          <p:spPr>
            <a:xfrm flipH="false" flipV="false" rot="0">
              <a:off x="0" y="0"/>
              <a:ext cx="4329643" cy="2192661"/>
            </a:xfrm>
            <a:custGeom>
              <a:avLst/>
              <a:gdLst/>
              <a:ahLst/>
              <a:cxnLst/>
              <a:rect r="r" b="b" t="t" l="l"/>
              <a:pathLst>
                <a:path h="2192661" w="4329643">
                  <a:moveTo>
                    <a:pt x="16012" y="0"/>
                  </a:moveTo>
                  <a:lnTo>
                    <a:pt x="4313630" y="0"/>
                  </a:lnTo>
                  <a:cubicBezTo>
                    <a:pt x="4317877" y="0"/>
                    <a:pt x="4321950" y="1687"/>
                    <a:pt x="4324953" y="4690"/>
                  </a:cubicBezTo>
                  <a:cubicBezTo>
                    <a:pt x="4327956" y="7693"/>
                    <a:pt x="4329643" y="11765"/>
                    <a:pt x="4329643" y="16012"/>
                  </a:cubicBezTo>
                  <a:lnTo>
                    <a:pt x="4329643" y="2176648"/>
                  </a:lnTo>
                  <a:cubicBezTo>
                    <a:pt x="4329643" y="2185492"/>
                    <a:pt x="4322474" y="2192661"/>
                    <a:pt x="4313630" y="2192661"/>
                  </a:cubicBezTo>
                  <a:lnTo>
                    <a:pt x="16012" y="2192661"/>
                  </a:lnTo>
                  <a:cubicBezTo>
                    <a:pt x="11765" y="2192661"/>
                    <a:pt x="7693" y="2190974"/>
                    <a:pt x="4690" y="2187971"/>
                  </a:cubicBezTo>
                  <a:cubicBezTo>
                    <a:pt x="1687" y="2184968"/>
                    <a:pt x="0" y="2180895"/>
                    <a:pt x="0" y="2176648"/>
                  </a:cubicBezTo>
                  <a:lnTo>
                    <a:pt x="0" y="16012"/>
                  </a:lnTo>
                  <a:cubicBezTo>
                    <a:pt x="0" y="7169"/>
                    <a:pt x="7169" y="0"/>
                    <a:pt x="16012" y="0"/>
                  </a:cubicBezTo>
                  <a:close/>
                </a:path>
              </a:pathLst>
            </a:custGeom>
            <a:solidFill>
              <a:srgbClr val="1B1C54"/>
            </a:solidFill>
          </p:spPr>
        </p:sp>
        <p:sp>
          <p:nvSpPr>
            <p:cNvPr name="TextBox 8" id="8"/>
            <p:cNvSpPr txBox="true"/>
            <p:nvPr/>
          </p:nvSpPr>
          <p:spPr>
            <a:xfrm>
              <a:off x="0" y="-47625"/>
              <a:ext cx="4329643" cy="2240286"/>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919788" y="992065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true" flipV="false" rot="0">
            <a:off x="13373240" y="-1159493"/>
            <a:ext cx="4773662" cy="1783466"/>
          </a:xfrm>
          <a:custGeom>
            <a:avLst/>
            <a:gdLst/>
            <a:ahLst/>
            <a:cxnLst/>
            <a:rect r="r" b="b" t="t" l="l"/>
            <a:pathLst>
              <a:path h="1783466" w="4773662">
                <a:moveTo>
                  <a:pt x="4773663" y="0"/>
                </a:moveTo>
                <a:lnTo>
                  <a:pt x="0" y="0"/>
                </a:lnTo>
                <a:lnTo>
                  <a:pt x="0" y="1783466"/>
                </a:lnTo>
                <a:lnTo>
                  <a:pt x="4773663" y="1783466"/>
                </a:lnTo>
                <a:lnTo>
                  <a:pt x="4773663"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2" id="12"/>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3" id="13"/>
          <p:cNvSpPr/>
          <p:nvPr/>
        </p:nvSpPr>
        <p:spPr>
          <a:xfrm flipH="false" flipV="false" rot="5145934">
            <a:off x="15957034" y="1017127"/>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4" id="14"/>
          <p:cNvSpPr txBox="true"/>
          <p:nvPr/>
        </p:nvSpPr>
        <p:spPr>
          <a:xfrm rot="0">
            <a:off x="1224249" y="1543896"/>
            <a:ext cx="13812272" cy="931545"/>
          </a:xfrm>
          <a:prstGeom prst="rect">
            <a:avLst/>
          </a:prstGeom>
        </p:spPr>
        <p:txBody>
          <a:bodyPr anchor="t" rtlCol="false" tIns="0" lIns="0" bIns="0" rIns="0">
            <a:spAutoFit/>
          </a:bodyPr>
          <a:lstStyle/>
          <a:p>
            <a:pPr algn="l">
              <a:lnSpc>
                <a:spcPts val="3779"/>
              </a:lnSpc>
            </a:pPr>
            <a:r>
              <a:rPr lang="en-US" sz="2699" b="true">
                <a:solidFill>
                  <a:srgbClr val="FFFFFF"/>
                </a:solidFill>
                <a:latin typeface="Be Vietnam Ultra-Bold"/>
                <a:ea typeface="Be Vietnam Ultra-Bold"/>
                <a:cs typeface="Be Vietnam Ultra-Bold"/>
                <a:sym typeface="Be Vietnam Ultra-Bold"/>
              </a:rPr>
              <a:t>6/ Xét lược đồ quan hệ và tập phụ thuộc dữ liệu: Q(C,T,H,R,S,G) f={ f₁: C→T; f₂: HR→ C; f₃: HT→ R; f₄: CS→ G; f₅: HS→ R} Tìm phủ tối thiểu của F</a:t>
            </a:r>
          </a:p>
        </p:txBody>
      </p:sp>
      <p:sp>
        <p:nvSpPr>
          <p:cNvPr name="TextBox 15" id="15"/>
          <p:cNvSpPr txBox="true"/>
          <p:nvPr/>
        </p:nvSpPr>
        <p:spPr>
          <a:xfrm rot="0">
            <a:off x="1028700" y="2589741"/>
            <a:ext cx="5649395" cy="5287364"/>
          </a:xfrm>
          <a:prstGeom prst="rect">
            <a:avLst/>
          </a:prstGeom>
        </p:spPr>
        <p:txBody>
          <a:bodyPr anchor="t" rtlCol="false" tIns="0" lIns="0" bIns="0" rIns="0">
            <a:spAutoFit/>
          </a:bodyPr>
          <a:lstStyle/>
          <a:p>
            <a:pPr algn="l" marL="0" indent="0" lvl="0">
              <a:lnSpc>
                <a:spcPts val="3491"/>
              </a:lnSpc>
              <a:spcBef>
                <a:spcPct val="0"/>
              </a:spcBef>
            </a:pPr>
            <a:r>
              <a:rPr lang="en-US" sz="2494">
                <a:solidFill>
                  <a:srgbClr val="FFFFFF"/>
                </a:solidFill>
                <a:latin typeface="Be Vietnam"/>
                <a:ea typeface="Be Vietnam"/>
                <a:cs typeface="Be Vietnam"/>
                <a:sym typeface="Be Vietnam"/>
              </a:rPr>
              <a:t>Lược</a:t>
            </a:r>
            <a:r>
              <a:rPr lang="en-US" sz="2494" strike="noStrike" u="none">
                <a:solidFill>
                  <a:srgbClr val="FFFFFF"/>
                </a:solidFill>
                <a:latin typeface="Be Vietnam"/>
                <a:ea typeface="Be Vietnam"/>
                <a:cs typeface="Be Vietnam"/>
                <a:sym typeface="Be Vietnam"/>
              </a:rPr>
              <a:t> đồ: Q(C, T, H, R, S, G) </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Tập phụ thuộc F: </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f₁: C → T </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f₂: HR → C </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f₃: HT → R </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f₄: CS → G </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f₅: HS → R </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Bước 1: Chuẩn hóa vế phải về 1 thuộc tính Tập F đã có vế phải là 1 thuộc tính </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 không cần tách. </a:t>
            </a:r>
          </a:p>
          <a:p>
            <a:pPr algn="l" marL="0" indent="0" lvl="0">
              <a:lnSpc>
                <a:spcPts val="3491"/>
              </a:lnSpc>
              <a:spcBef>
                <a:spcPct val="0"/>
              </a:spcBef>
            </a:pPr>
          </a:p>
        </p:txBody>
      </p:sp>
      <p:sp>
        <p:nvSpPr>
          <p:cNvPr name="TextBox 16" id="16"/>
          <p:cNvSpPr txBox="true"/>
          <p:nvPr/>
        </p:nvSpPr>
        <p:spPr>
          <a:xfrm rot="0">
            <a:off x="6828220" y="2465916"/>
            <a:ext cx="5305405" cy="6613138"/>
          </a:xfrm>
          <a:prstGeom prst="rect">
            <a:avLst/>
          </a:prstGeom>
        </p:spPr>
        <p:txBody>
          <a:bodyPr anchor="t" rtlCol="false" tIns="0" lIns="0" bIns="0" rIns="0">
            <a:spAutoFit/>
          </a:bodyPr>
          <a:lstStyle/>
          <a:p>
            <a:pPr algn="l" marL="0" indent="0" lvl="0">
              <a:lnSpc>
                <a:spcPts val="3491"/>
              </a:lnSpc>
              <a:spcBef>
                <a:spcPct val="0"/>
              </a:spcBef>
            </a:pPr>
            <a:r>
              <a:rPr lang="en-US" sz="2494">
                <a:solidFill>
                  <a:srgbClr val="FFFFFF"/>
                </a:solidFill>
                <a:latin typeface="Be Vietnam"/>
                <a:ea typeface="Be Vietnam"/>
                <a:cs typeface="Be Vietnam"/>
                <a:sym typeface="Be Vietnam"/>
              </a:rPr>
              <a:t>Bước </a:t>
            </a:r>
            <a:r>
              <a:rPr lang="en-US" sz="2494" strike="noStrike" u="none">
                <a:solidFill>
                  <a:srgbClr val="FFFFFF"/>
                </a:solidFill>
                <a:latin typeface="Be Vietnam"/>
                <a:ea typeface="Be Vietnam"/>
                <a:cs typeface="Be Vietnam"/>
                <a:sym typeface="Be Vietnam"/>
              </a:rPr>
              <a:t>2</a:t>
            </a:r>
            <a:r>
              <a:rPr lang="en-US" sz="2494" strike="noStrike" u="none">
                <a:solidFill>
                  <a:srgbClr val="FFFFFF"/>
                </a:solidFill>
                <a:latin typeface="Be Vietnam"/>
                <a:ea typeface="Be Vietnam"/>
                <a:cs typeface="Be Vietnam"/>
                <a:sym typeface="Be Vietnam"/>
              </a:rPr>
              <a:t>:</a:t>
            </a:r>
            <a:r>
              <a:rPr lang="en-US" sz="2494" strike="noStrike" u="none">
                <a:solidFill>
                  <a:srgbClr val="FFFFFF"/>
                </a:solidFill>
                <a:latin typeface="Be Vietnam"/>
                <a:ea typeface="Be Vietnam"/>
                <a:cs typeface="Be Vietnam"/>
                <a:sym typeface="Be Vietnam"/>
              </a:rPr>
              <a:t> </a:t>
            </a:r>
            <a:r>
              <a:rPr lang="en-US" sz="2494" strike="noStrike" u="none">
                <a:solidFill>
                  <a:srgbClr val="FFFFFF"/>
                </a:solidFill>
                <a:latin typeface="Be Vietnam"/>
                <a:ea typeface="Be Vietnam"/>
                <a:cs typeface="Be Vietnam"/>
                <a:sym typeface="Be Vietnam"/>
              </a:rPr>
              <a:t>Loại</a:t>
            </a:r>
            <a:r>
              <a:rPr lang="en-US" sz="2494" strike="noStrike" u="none">
                <a:solidFill>
                  <a:srgbClr val="FFFFFF"/>
                </a:solidFill>
                <a:latin typeface="Be Vietnam"/>
                <a:ea typeface="Be Vietnam"/>
                <a:cs typeface="Be Vietnam"/>
                <a:sym typeface="Be Vietnam"/>
              </a:rPr>
              <a:t> </a:t>
            </a:r>
            <a:r>
              <a:rPr lang="en-US" sz="2494" strike="noStrike" u="none">
                <a:solidFill>
                  <a:srgbClr val="FFFFFF"/>
                </a:solidFill>
                <a:latin typeface="Be Vietnam"/>
                <a:ea typeface="Be Vietnam"/>
                <a:cs typeface="Be Vietnam"/>
                <a:sym typeface="Be Vietnam"/>
              </a:rPr>
              <a:t>bỏ</a:t>
            </a:r>
            <a:r>
              <a:rPr lang="en-US" sz="2494" strike="noStrike" u="none">
                <a:solidFill>
                  <a:srgbClr val="FFFFFF"/>
                </a:solidFill>
                <a:latin typeface="Be Vietnam"/>
                <a:ea typeface="Be Vietnam"/>
                <a:cs typeface="Be Vietnam"/>
                <a:sym typeface="Be Vietnam"/>
              </a:rPr>
              <a:t> t</a:t>
            </a:r>
            <a:r>
              <a:rPr lang="en-US" sz="2494" strike="noStrike" u="none">
                <a:solidFill>
                  <a:srgbClr val="FFFFFF"/>
                </a:solidFill>
                <a:latin typeface="Be Vietnam"/>
                <a:ea typeface="Be Vietnam"/>
                <a:cs typeface="Be Vietnam"/>
                <a:sym typeface="Be Vietnam"/>
              </a:rPr>
              <a:t>huộc</a:t>
            </a:r>
            <a:r>
              <a:rPr lang="en-US" sz="2494" strike="noStrike" u="none">
                <a:solidFill>
                  <a:srgbClr val="FFFFFF"/>
                </a:solidFill>
                <a:latin typeface="Be Vietnam"/>
                <a:ea typeface="Be Vietnam"/>
                <a:cs typeface="Be Vietnam"/>
                <a:sym typeface="Be Vietnam"/>
              </a:rPr>
              <a:t> t</a:t>
            </a:r>
            <a:r>
              <a:rPr lang="en-US" sz="2494" strike="noStrike" u="none">
                <a:solidFill>
                  <a:srgbClr val="FFFFFF"/>
                </a:solidFill>
                <a:latin typeface="Be Vietnam"/>
                <a:ea typeface="Be Vietnam"/>
                <a:cs typeface="Be Vietnam"/>
                <a:sym typeface="Be Vietnam"/>
              </a:rPr>
              <a:t>ính</a:t>
            </a:r>
            <a:r>
              <a:rPr lang="en-US" sz="2494" strike="noStrike" u="none">
                <a:solidFill>
                  <a:srgbClr val="FFFFFF"/>
                </a:solidFill>
                <a:latin typeface="Be Vietnam"/>
                <a:ea typeface="Be Vietnam"/>
                <a:cs typeface="Be Vietnam"/>
                <a:sym typeface="Be Vietnam"/>
              </a:rPr>
              <a:t> </a:t>
            </a:r>
            <a:r>
              <a:rPr lang="en-US" sz="2494" strike="noStrike" u="none">
                <a:solidFill>
                  <a:srgbClr val="FFFFFF"/>
                </a:solidFill>
                <a:latin typeface="Be Vietnam"/>
                <a:ea typeface="Be Vietnam"/>
                <a:cs typeface="Be Vietnam"/>
                <a:sym typeface="Be Vietnam"/>
              </a:rPr>
              <a:t>dư</a:t>
            </a:r>
            <a:r>
              <a:rPr lang="en-US" sz="2494" strike="noStrike" u="none">
                <a:solidFill>
                  <a:srgbClr val="FFFFFF"/>
                </a:solidFill>
                <a:latin typeface="Be Vietnam"/>
                <a:ea typeface="Be Vietnam"/>
                <a:cs typeface="Be Vietnam"/>
                <a:sym typeface="Be Vietnam"/>
              </a:rPr>
              <a:t> </a:t>
            </a:r>
            <a:r>
              <a:rPr lang="en-US" sz="2494" strike="noStrike" u="none">
                <a:solidFill>
                  <a:srgbClr val="FFFFFF"/>
                </a:solidFill>
                <a:latin typeface="Be Vietnam"/>
                <a:ea typeface="Be Vietnam"/>
                <a:cs typeface="Be Vietnam"/>
                <a:sym typeface="Be Vietnam"/>
              </a:rPr>
              <a:t>ở</a:t>
            </a:r>
            <a:r>
              <a:rPr lang="en-US" sz="2494" strike="noStrike" u="none">
                <a:solidFill>
                  <a:srgbClr val="FFFFFF"/>
                </a:solidFill>
                <a:latin typeface="Be Vietnam"/>
                <a:ea typeface="Be Vietnam"/>
                <a:cs typeface="Be Vietnam"/>
                <a:sym typeface="Be Vietnam"/>
              </a:rPr>
              <a:t> </a:t>
            </a:r>
            <a:r>
              <a:rPr lang="en-US" sz="2494" strike="noStrike" u="none">
                <a:solidFill>
                  <a:srgbClr val="FFFFFF"/>
                </a:solidFill>
                <a:latin typeface="Be Vietnam"/>
                <a:ea typeface="Be Vietnam"/>
                <a:cs typeface="Be Vietnam"/>
                <a:sym typeface="Be Vietnam"/>
              </a:rPr>
              <a:t>vế</a:t>
            </a:r>
            <a:r>
              <a:rPr lang="en-US" sz="2494" strike="noStrike" u="none">
                <a:solidFill>
                  <a:srgbClr val="FFFFFF"/>
                </a:solidFill>
                <a:latin typeface="Be Vietnam"/>
                <a:ea typeface="Be Vietnam"/>
                <a:cs typeface="Be Vietnam"/>
                <a:sym typeface="Be Vietnam"/>
              </a:rPr>
              <a:t> </a:t>
            </a:r>
            <a:r>
              <a:rPr lang="en-US" sz="2494" strike="noStrike" u="none">
                <a:solidFill>
                  <a:srgbClr val="FFFFFF"/>
                </a:solidFill>
                <a:latin typeface="Be Vietnam"/>
                <a:ea typeface="Be Vietnam"/>
                <a:cs typeface="Be Vietnam"/>
                <a:sym typeface="Be Vietnam"/>
              </a:rPr>
              <a:t>trái</a:t>
            </a:r>
            <a:r>
              <a:rPr lang="en-US" sz="2494" strike="noStrike" u="none">
                <a:solidFill>
                  <a:srgbClr val="FFFFFF"/>
                </a:solidFill>
                <a:latin typeface="Be Vietnam"/>
                <a:ea typeface="Be Vietnam"/>
                <a:cs typeface="Be Vietnam"/>
                <a:sym typeface="Be Vietnam"/>
              </a:rPr>
              <a:t> </a:t>
            </a:r>
            <a:r>
              <a:rPr lang="en-US" sz="2494" strike="noStrike" u="none">
                <a:solidFill>
                  <a:srgbClr val="FFFFFF"/>
                </a:solidFill>
                <a:latin typeface="Be Vietnam"/>
                <a:ea typeface="Be Vietnam"/>
                <a:cs typeface="Be Vietnam"/>
                <a:sym typeface="Be Vietnam"/>
              </a:rPr>
              <a:t>Xét</a:t>
            </a:r>
            <a:r>
              <a:rPr lang="en-US" sz="2494" strike="noStrike" u="none">
                <a:solidFill>
                  <a:srgbClr val="FFFFFF"/>
                </a:solidFill>
                <a:latin typeface="Be Vietnam"/>
                <a:ea typeface="Be Vietnam"/>
                <a:cs typeface="Be Vietnam"/>
                <a:sym typeface="Be Vietnam"/>
              </a:rPr>
              <a:t> </a:t>
            </a:r>
            <a:r>
              <a:rPr lang="en-US" sz="2494" strike="noStrike" u="none">
                <a:solidFill>
                  <a:srgbClr val="FFFFFF"/>
                </a:solidFill>
                <a:latin typeface="Be Vietnam"/>
                <a:ea typeface="Be Vietnam"/>
                <a:cs typeface="Be Vietnam"/>
                <a:sym typeface="Be Vietnam"/>
              </a:rPr>
              <a:t>từ</a:t>
            </a:r>
            <a:r>
              <a:rPr lang="en-US" sz="2494" strike="noStrike" u="none">
                <a:solidFill>
                  <a:srgbClr val="FFFFFF"/>
                </a:solidFill>
                <a:latin typeface="Be Vietnam"/>
                <a:ea typeface="Be Vietnam"/>
                <a:cs typeface="Be Vietnam"/>
                <a:sym typeface="Be Vietnam"/>
              </a:rPr>
              <a:t>ng phụ thuộc</a:t>
            </a:r>
            <a:r>
              <a:rPr lang="en-US" sz="2494" strike="noStrike" u="none">
                <a:solidFill>
                  <a:srgbClr val="FFFFFF"/>
                </a:solidFill>
                <a:latin typeface="Be Vietnam"/>
                <a:ea typeface="Be Vietnam"/>
                <a:cs typeface="Be Vietnam"/>
                <a:sym typeface="Be Vietnam"/>
              </a:rPr>
              <a:t>:</a:t>
            </a:r>
            <a:r>
              <a:rPr lang="en-US" sz="2494" strike="noStrike" u="none">
                <a:solidFill>
                  <a:srgbClr val="FFFFFF"/>
                </a:solidFill>
                <a:latin typeface="Be Vietnam"/>
                <a:ea typeface="Be Vietnam"/>
                <a:cs typeface="Be Vietnam"/>
                <a:sym typeface="Be Vietnam"/>
              </a:rPr>
              <a:t> </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f₂: HR → C: </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Xét H → C? Không, vì không tồn tại. </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Xét R → C? Không. </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 Không rút gọn được.</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f₃: HT → R: </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H → R? Không. </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T → R? Không. </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 Không rút gọn. </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f₄: CS → G: </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C → G? Không. </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S → G? Không. </a:t>
            </a:r>
          </a:p>
          <a:p>
            <a:pPr algn="l" marL="0" indent="0" lvl="0">
              <a:lnSpc>
                <a:spcPts val="3491"/>
              </a:lnSpc>
              <a:spcBef>
                <a:spcPct val="0"/>
              </a:spcBef>
            </a:pPr>
            <a:r>
              <a:rPr lang="en-US" sz="2494" strike="noStrike" u="none">
                <a:solidFill>
                  <a:srgbClr val="FFFFFF"/>
                </a:solidFill>
                <a:latin typeface="Be Vietnam"/>
                <a:ea typeface="Be Vietnam"/>
                <a:cs typeface="Be Vietnam"/>
                <a:sym typeface="Be Vietnam"/>
              </a:rPr>
              <a:t>⇒ Không rút gọn. </a:t>
            </a:r>
          </a:p>
          <a:p>
            <a:pPr algn="l" marL="0" indent="0" lvl="0">
              <a:lnSpc>
                <a:spcPts val="3491"/>
              </a:lnSpc>
              <a:spcBef>
                <a:spcPct val="0"/>
              </a:spcBef>
            </a:pPr>
          </a:p>
        </p:txBody>
      </p:sp>
      <p:sp>
        <p:nvSpPr>
          <p:cNvPr name="TextBox 17" id="17"/>
          <p:cNvSpPr txBox="true"/>
          <p:nvPr/>
        </p:nvSpPr>
        <p:spPr>
          <a:xfrm rot="0">
            <a:off x="12286026" y="2465916"/>
            <a:ext cx="5123561" cy="7068472"/>
          </a:xfrm>
          <a:prstGeom prst="rect">
            <a:avLst/>
          </a:prstGeom>
        </p:spPr>
        <p:txBody>
          <a:bodyPr anchor="t" rtlCol="false" tIns="0" lIns="0" bIns="0" rIns="0">
            <a:spAutoFit/>
          </a:bodyPr>
          <a:lstStyle/>
          <a:p>
            <a:pPr algn="l">
              <a:lnSpc>
                <a:spcPts val="3491"/>
              </a:lnSpc>
            </a:pPr>
            <a:r>
              <a:rPr lang="en-US" sz="2494">
                <a:solidFill>
                  <a:srgbClr val="FFFFFF"/>
                </a:solidFill>
                <a:latin typeface="Be Vietnam"/>
                <a:ea typeface="Be Vietnam"/>
                <a:cs typeface="Be Vietnam"/>
                <a:sym typeface="Be Vietnam"/>
              </a:rPr>
              <a:t>f₅: HS → R: </a:t>
            </a:r>
          </a:p>
          <a:p>
            <a:pPr algn="l">
              <a:lnSpc>
                <a:spcPts val="3491"/>
              </a:lnSpc>
            </a:pPr>
            <a:r>
              <a:rPr lang="en-US" sz="2494">
                <a:solidFill>
                  <a:srgbClr val="FFFFFF"/>
                </a:solidFill>
                <a:latin typeface="Be Vietnam"/>
                <a:ea typeface="Be Vietnam"/>
                <a:cs typeface="Be Vietnam"/>
                <a:sym typeface="Be Vietnam"/>
              </a:rPr>
              <a:t>H → R? Không. </a:t>
            </a:r>
          </a:p>
          <a:p>
            <a:pPr algn="l">
              <a:lnSpc>
                <a:spcPts val="3491"/>
              </a:lnSpc>
            </a:pPr>
            <a:r>
              <a:rPr lang="en-US" sz="2494">
                <a:solidFill>
                  <a:srgbClr val="FFFFFF"/>
                </a:solidFill>
                <a:latin typeface="Be Vietnam"/>
                <a:ea typeface="Be Vietnam"/>
                <a:cs typeface="Be Vietnam"/>
                <a:sym typeface="Be Vietnam"/>
              </a:rPr>
              <a:t>S → R? Không. </a:t>
            </a:r>
          </a:p>
          <a:p>
            <a:pPr algn="l">
              <a:lnSpc>
                <a:spcPts val="3491"/>
              </a:lnSpc>
            </a:pPr>
            <a:r>
              <a:rPr lang="en-US" sz="2494">
                <a:solidFill>
                  <a:srgbClr val="FFFFFF"/>
                </a:solidFill>
                <a:latin typeface="Be Vietnam"/>
                <a:ea typeface="Be Vietnam"/>
                <a:cs typeface="Be Vietnam"/>
                <a:sym typeface="Be Vietnam"/>
              </a:rPr>
              <a:t>⇒ Không rút gọn.</a:t>
            </a:r>
          </a:p>
          <a:p>
            <a:pPr algn="l">
              <a:lnSpc>
                <a:spcPts val="3491"/>
              </a:lnSpc>
            </a:pPr>
            <a:r>
              <a:rPr lang="en-US" sz="2494">
                <a:solidFill>
                  <a:srgbClr val="FFFFFF"/>
                </a:solidFill>
                <a:latin typeface="Be Vietnam"/>
                <a:ea typeface="Be Vietnam"/>
                <a:cs typeface="Be Vietnam"/>
                <a:sym typeface="Be Vietnam"/>
              </a:rPr>
              <a:t>→ Không có thuộc tính dư ở vế trái. </a:t>
            </a:r>
          </a:p>
          <a:p>
            <a:pPr algn="l">
              <a:lnSpc>
                <a:spcPts val="3491"/>
              </a:lnSpc>
            </a:pPr>
            <a:r>
              <a:rPr lang="en-US" sz="2494">
                <a:solidFill>
                  <a:srgbClr val="FFFFFF"/>
                </a:solidFill>
                <a:latin typeface="Be Vietnam"/>
                <a:ea typeface="Be Vietnam"/>
                <a:cs typeface="Be Vietnam"/>
                <a:sym typeface="Be Vietnam"/>
              </a:rPr>
              <a:t>Bước 3: Loại bỏ phụ thuộc dư Xét loại từng phụ thuộc có còn suy diễn được từ các phụ thuộc còn lại không. </a:t>
            </a:r>
          </a:p>
          <a:p>
            <a:pPr algn="l">
              <a:lnSpc>
                <a:spcPts val="3491"/>
              </a:lnSpc>
            </a:pPr>
            <a:r>
              <a:rPr lang="en-US" sz="2494">
                <a:solidFill>
                  <a:srgbClr val="FFFFFF"/>
                </a:solidFill>
                <a:latin typeface="Be Vietnam"/>
                <a:ea typeface="Be Vietnam"/>
                <a:cs typeface="Be Vietnam"/>
                <a:sym typeface="Be Vietnam"/>
              </a:rPr>
              <a:t>Không thể suy được HS → R vì HS không cho ra C, H, hay T. </a:t>
            </a:r>
          </a:p>
          <a:p>
            <a:pPr algn="l">
              <a:lnSpc>
                <a:spcPts val="3491"/>
              </a:lnSpc>
            </a:pPr>
            <a:r>
              <a:rPr lang="en-US" sz="2494">
                <a:solidFill>
                  <a:srgbClr val="FFFFFF"/>
                </a:solidFill>
                <a:latin typeface="Be Vietnam"/>
                <a:ea typeface="Be Vietnam"/>
                <a:cs typeface="Be Vietnam"/>
                <a:sym typeface="Be Vietnam"/>
              </a:rPr>
              <a:t>→ Không phụ thuộc nào là dư. Phủ tối thiểu Fmin chính là F: =&gt;Fmin = {C→T; HR→C; HT→R; CS→G; HS→R}</a:t>
            </a:r>
          </a:p>
        </p:txBody>
      </p:sp>
      <p:sp>
        <p:nvSpPr>
          <p:cNvPr name="AutoShape 18" id="18"/>
          <p:cNvSpPr/>
          <p:nvPr/>
        </p:nvSpPr>
        <p:spPr>
          <a:xfrm flipH="true">
            <a:off x="6678095" y="3045473"/>
            <a:ext cx="0" cy="4980483"/>
          </a:xfrm>
          <a:prstGeom prst="line">
            <a:avLst/>
          </a:prstGeom>
          <a:ln cap="flat" w="38100">
            <a:solidFill>
              <a:srgbClr val="FFFFFF"/>
            </a:solidFill>
            <a:prstDash val="solid"/>
            <a:headEnd type="none" len="sm" w="sm"/>
            <a:tailEnd type="none" len="sm" w="sm"/>
          </a:ln>
        </p:spPr>
      </p:sp>
      <p:sp>
        <p:nvSpPr>
          <p:cNvPr name="AutoShape 19" id="19"/>
          <p:cNvSpPr/>
          <p:nvPr/>
        </p:nvSpPr>
        <p:spPr>
          <a:xfrm flipH="true">
            <a:off x="12133626" y="3045473"/>
            <a:ext cx="0" cy="4980483"/>
          </a:xfrm>
          <a:prstGeom prst="line">
            <a:avLst/>
          </a:prstGeom>
          <a:ln cap="flat" w="38100">
            <a:solidFill>
              <a:srgbClr val="FFFFFF"/>
            </a:solidFill>
            <a:prstDash val="solid"/>
            <a:headEnd type="none" len="sm" w="sm"/>
            <a:tailEnd type="none" len="sm" w="sm"/>
          </a:ln>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433337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a:t>
            </a:r>
            <a:r>
              <a:rPr lang="en-US" b="true" sz="3950">
                <a:solidFill>
                  <a:srgbClr val="1B1C54"/>
                </a:solidFill>
                <a:latin typeface="Be Vietnam Ultra-Bold"/>
                <a:ea typeface="Be Vietnam Ultra-Bold"/>
                <a:cs typeface="Be Vietnam Ultra-Bold"/>
                <a:sym typeface="Be Vietnam Ultra-Bold"/>
              </a:rPr>
              <a:t> KHANG</a:t>
            </a:r>
          </a:p>
        </p:txBody>
      </p:sp>
      <p:sp>
        <p:nvSpPr>
          <p:cNvPr name="TextBox 4" id="4"/>
          <p:cNvSpPr txBox="true"/>
          <p:nvPr/>
        </p:nvSpPr>
        <p:spPr>
          <a:xfrm rot="0">
            <a:off x="2477370" y="724484"/>
            <a:ext cx="5653015" cy="974440"/>
          </a:xfrm>
          <a:prstGeom prst="rect">
            <a:avLst/>
          </a:prstGeom>
        </p:spPr>
        <p:txBody>
          <a:bodyPr anchor="t" rtlCol="false" tIns="0" lIns="0" bIns="0" rIns="0">
            <a:spAutoFit/>
          </a:bodyPr>
          <a:lstStyle/>
          <a:p>
            <a:pPr algn="l">
              <a:lnSpc>
                <a:spcPts val="3903"/>
              </a:lnSpc>
            </a:pPr>
            <a:r>
              <a:rPr lang="en-US" sz="2787" b="true">
                <a:solidFill>
                  <a:srgbClr val="1B1C54"/>
                </a:solidFill>
                <a:latin typeface="Be Vietnam Ultra-Bold"/>
                <a:ea typeface="Be Vietnam Ultra-Bold"/>
                <a:cs typeface="Be Vietnam Ultra-Bold"/>
                <a:sym typeface="Be Vietnam Ultra-Bold"/>
              </a:rPr>
              <a:t>CHUẨN HÓA DỮ LIỆU CÁ NHÂN </a:t>
            </a:r>
          </a:p>
          <a:p>
            <a:pPr algn="l" marL="0" indent="0" lvl="0">
              <a:lnSpc>
                <a:spcPts val="3903"/>
              </a:lnSpc>
              <a:spcBef>
                <a:spcPct val="0"/>
              </a:spcBef>
            </a:pPr>
          </a:p>
        </p:txBody>
      </p:sp>
      <p:sp>
        <p:nvSpPr>
          <p:cNvPr name="Freeform 5" id="5"/>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6" id="6"/>
          <p:cNvGrpSpPr/>
          <p:nvPr/>
        </p:nvGrpSpPr>
        <p:grpSpPr>
          <a:xfrm rot="0">
            <a:off x="299617" y="1240279"/>
            <a:ext cx="17756535" cy="8508582"/>
            <a:chOff x="0" y="0"/>
            <a:chExt cx="4676618" cy="2240943"/>
          </a:xfrm>
        </p:grpSpPr>
        <p:sp>
          <p:nvSpPr>
            <p:cNvPr name="Freeform 7" id="7"/>
            <p:cNvSpPr/>
            <p:nvPr/>
          </p:nvSpPr>
          <p:spPr>
            <a:xfrm flipH="false" flipV="false" rot="0">
              <a:off x="0" y="0"/>
              <a:ext cx="4676618" cy="2240943"/>
            </a:xfrm>
            <a:custGeom>
              <a:avLst/>
              <a:gdLst/>
              <a:ahLst/>
              <a:cxnLst/>
              <a:rect r="r" b="b" t="t" l="l"/>
              <a:pathLst>
                <a:path h="2240943" w="4676618">
                  <a:moveTo>
                    <a:pt x="14824" y="0"/>
                  </a:moveTo>
                  <a:lnTo>
                    <a:pt x="4661794" y="0"/>
                  </a:lnTo>
                  <a:cubicBezTo>
                    <a:pt x="4669981" y="0"/>
                    <a:pt x="4676618" y="6637"/>
                    <a:pt x="4676618" y="14824"/>
                  </a:cubicBezTo>
                  <a:lnTo>
                    <a:pt x="4676618" y="2226119"/>
                  </a:lnTo>
                  <a:cubicBezTo>
                    <a:pt x="4676618" y="2230051"/>
                    <a:pt x="4675056" y="2233822"/>
                    <a:pt x="4672276" y="2236601"/>
                  </a:cubicBezTo>
                  <a:cubicBezTo>
                    <a:pt x="4669496" y="2239382"/>
                    <a:pt x="4665726" y="2240943"/>
                    <a:pt x="4661794" y="2240943"/>
                  </a:cubicBezTo>
                  <a:lnTo>
                    <a:pt x="14824" y="2240943"/>
                  </a:lnTo>
                  <a:cubicBezTo>
                    <a:pt x="6637" y="2240943"/>
                    <a:pt x="0" y="2234306"/>
                    <a:pt x="0" y="2226119"/>
                  </a:cubicBezTo>
                  <a:lnTo>
                    <a:pt x="0" y="14824"/>
                  </a:lnTo>
                  <a:cubicBezTo>
                    <a:pt x="0" y="6637"/>
                    <a:pt x="6637" y="0"/>
                    <a:pt x="14824" y="0"/>
                  </a:cubicBezTo>
                  <a:close/>
                </a:path>
              </a:pathLst>
            </a:custGeom>
            <a:solidFill>
              <a:srgbClr val="1B1C54"/>
            </a:solidFill>
          </p:spPr>
        </p:sp>
        <p:sp>
          <p:nvSpPr>
            <p:cNvPr name="TextBox 8" id="8"/>
            <p:cNvSpPr txBox="true"/>
            <p:nvPr/>
          </p:nvSpPr>
          <p:spPr>
            <a:xfrm>
              <a:off x="0" y="-47625"/>
              <a:ext cx="4676618" cy="2288568"/>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854411" y="9893277"/>
            <a:ext cx="6223666" cy="2224960"/>
          </a:xfrm>
          <a:custGeom>
            <a:avLst/>
            <a:gdLst/>
            <a:ahLst/>
            <a:cxnLst/>
            <a:rect r="r" b="b" t="t" l="l"/>
            <a:pathLst>
              <a:path h="2224960" w="6223666">
                <a:moveTo>
                  <a:pt x="0" y="0"/>
                </a:moveTo>
                <a:lnTo>
                  <a:pt x="6223666" y="0"/>
                </a:lnTo>
                <a:lnTo>
                  <a:pt x="6223666" y="2224960"/>
                </a:lnTo>
                <a:lnTo>
                  <a:pt x="0" y="2224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true" flipV="false" rot="0">
            <a:off x="13514338" y="-988043"/>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2" id="12"/>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3" id="13"/>
          <p:cNvSpPr/>
          <p:nvPr/>
        </p:nvSpPr>
        <p:spPr>
          <a:xfrm flipH="false" flipV="false" rot="5145934">
            <a:off x="16230381" y="1017127"/>
            <a:ext cx="1151634" cy="823418"/>
          </a:xfrm>
          <a:custGeom>
            <a:avLst/>
            <a:gdLst/>
            <a:ahLst/>
            <a:cxnLst/>
            <a:rect r="r" b="b" t="t" l="l"/>
            <a:pathLst>
              <a:path h="823418" w="1151634">
                <a:moveTo>
                  <a:pt x="0" y="0"/>
                </a:moveTo>
                <a:lnTo>
                  <a:pt x="1151634" y="0"/>
                </a:lnTo>
                <a:lnTo>
                  <a:pt x="1151634"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4" id="14"/>
          <p:cNvSpPr txBox="true"/>
          <p:nvPr/>
        </p:nvSpPr>
        <p:spPr>
          <a:xfrm rot="0">
            <a:off x="1028700" y="1381211"/>
            <a:ext cx="13812272" cy="931545"/>
          </a:xfrm>
          <a:prstGeom prst="rect">
            <a:avLst/>
          </a:prstGeom>
        </p:spPr>
        <p:txBody>
          <a:bodyPr anchor="t" rtlCol="false" tIns="0" lIns="0" bIns="0" rIns="0">
            <a:spAutoFit/>
          </a:bodyPr>
          <a:lstStyle/>
          <a:p>
            <a:pPr algn="l">
              <a:lnSpc>
                <a:spcPts val="3779"/>
              </a:lnSpc>
            </a:pPr>
            <a:r>
              <a:rPr lang="en-US" sz="2699" b="true">
                <a:solidFill>
                  <a:srgbClr val="FFFFFF"/>
                </a:solidFill>
                <a:latin typeface="Be Vietnam Ultra-Bold"/>
                <a:ea typeface="Be Vietnam Ultra-Bold"/>
                <a:cs typeface="Be Vietnam Ultra-Bold"/>
                <a:sym typeface="Be Vietnam Ultra-Bold"/>
              </a:rPr>
              <a:t>9/ Q(A,B,C,D,E,G) F={AB→C;C→ A;BC→D;ACD→B;D→EG;BE→C;CG→BD;CE→G} Hãy tìm tất cả các khóa của Q. </a:t>
            </a:r>
          </a:p>
        </p:txBody>
      </p:sp>
      <p:sp>
        <p:nvSpPr>
          <p:cNvPr name="TextBox 15" id="15"/>
          <p:cNvSpPr txBox="true"/>
          <p:nvPr/>
        </p:nvSpPr>
        <p:spPr>
          <a:xfrm rot="0">
            <a:off x="474174" y="2303231"/>
            <a:ext cx="6103445" cy="7378165"/>
          </a:xfrm>
          <a:prstGeom prst="rect">
            <a:avLst/>
          </a:prstGeom>
        </p:spPr>
        <p:txBody>
          <a:bodyPr anchor="t" rtlCol="false" tIns="0" lIns="0" bIns="0" rIns="0">
            <a:spAutoFit/>
          </a:bodyPr>
          <a:lstStyle/>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Q = {A, B, C, D, E, G}</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1. Tập BE⁺:</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BE → C (1) → thêm C</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C → A (2) → thêm A</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AB → C (đã có A, B) → thêm C (đã có)</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BC → D(B,C) → thêm D</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D → EG → thêm E, G</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CG → BD (có C, G) → thêm B, D (đã có)</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CE → G (có C,E) → G (đã có)</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 BE⁺ = {A, B, C, D, E, G} = Q</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BE là một khóa</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2. Tập CE⁺:</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CE → G→ thêm G</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C → A → thêm A</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CG → BD (có C, G) → thêm B, D</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D → EG → thêm E, G</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 → Ta đã có: C,E,G,A,B,D</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 CE⁺ = {A, B, C, D, E, G} = Q</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CE là một khóa</a:t>
            </a:r>
          </a:p>
        </p:txBody>
      </p:sp>
      <p:sp>
        <p:nvSpPr>
          <p:cNvPr name="TextBox 16" id="16"/>
          <p:cNvSpPr txBox="true"/>
          <p:nvPr/>
        </p:nvSpPr>
        <p:spPr>
          <a:xfrm rot="0">
            <a:off x="5771988" y="2303231"/>
            <a:ext cx="4325695" cy="6650208"/>
          </a:xfrm>
          <a:prstGeom prst="rect">
            <a:avLst/>
          </a:prstGeom>
        </p:spPr>
        <p:txBody>
          <a:bodyPr anchor="t" rtlCol="false" tIns="0" lIns="0" bIns="0" rIns="0">
            <a:spAutoFit/>
          </a:bodyPr>
          <a:lstStyle/>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3. Tập CG⁺:</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CG → BD → thêm B, D</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C → A → thêm A</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D → EG → thêm E, G</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  → CG⁺ = {A, B, C, D, E, G} = Q</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CG là một khóa</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4. Thử BC⁺:</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BC → D</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C → A</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D → EG</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  → BC⁺ = {B, C, D, E, G, A} = Q</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BC cũng có bao đóng bằng Q</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Nhưng không tối thiểu</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B,C ⊇ BE, mà BE là khóa → BC không tối thiểu→ không phải khóa</a:t>
            </a:r>
          </a:p>
          <a:p>
            <a:pPr algn="l" marL="0" indent="0" lvl="0">
              <a:lnSpc>
                <a:spcPts val="3101"/>
              </a:lnSpc>
              <a:spcBef>
                <a:spcPct val="0"/>
              </a:spcBef>
            </a:pPr>
          </a:p>
        </p:txBody>
      </p:sp>
      <p:sp>
        <p:nvSpPr>
          <p:cNvPr name="TextBox 17" id="17"/>
          <p:cNvSpPr txBox="true"/>
          <p:nvPr/>
        </p:nvSpPr>
        <p:spPr>
          <a:xfrm rot="0">
            <a:off x="9990385" y="2447184"/>
            <a:ext cx="4257217" cy="6258510"/>
          </a:xfrm>
          <a:prstGeom prst="rect">
            <a:avLst/>
          </a:prstGeom>
        </p:spPr>
        <p:txBody>
          <a:bodyPr anchor="t" rtlCol="false" tIns="0" lIns="0" bIns="0" rIns="0">
            <a:spAutoFit/>
          </a:bodyPr>
          <a:lstStyle/>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5. Thử AB⁺:</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AB → C</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C → A</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BC → D</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D → EG</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  → AB⁺ = {A, B, C, D, E, G} → đủ</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Nhưng AB ⊇ BE → không tối thiểu → không là khóa</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6. Thử ACD⁺:</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ACD → B</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B,C → D</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D → EG</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  → ACD⁺ = đủ</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 ACD ⊇ CE (vì A được từ C, C,E là khóa) → không tối thiểu</a:t>
            </a:r>
          </a:p>
          <a:p>
            <a:pPr algn="l" marL="0" indent="0" lvl="0">
              <a:lnSpc>
                <a:spcPts val="3101"/>
              </a:lnSpc>
              <a:spcBef>
                <a:spcPct val="0"/>
              </a:spcBef>
            </a:pPr>
          </a:p>
        </p:txBody>
      </p:sp>
      <p:sp>
        <p:nvSpPr>
          <p:cNvPr name="TextBox 18" id="18"/>
          <p:cNvSpPr txBox="true"/>
          <p:nvPr/>
        </p:nvSpPr>
        <p:spPr>
          <a:xfrm rot="0">
            <a:off x="14247602" y="2447184"/>
            <a:ext cx="3307133" cy="5009246"/>
          </a:xfrm>
          <a:prstGeom prst="rect">
            <a:avLst/>
          </a:prstGeom>
        </p:spPr>
        <p:txBody>
          <a:bodyPr anchor="t" rtlCol="false" tIns="0" lIns="0" bIns="0" rIns="0">
            <a:spAutoFit/>
          </a:bodyPr>
          <a:lstStyle/>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7. Thử các tập khác nhỏ hơn 2 thuộc tính:</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A⁺: A → không có gì</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B⁺: B → không cógì</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C⁺: C → A</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D⁺: D → E,G</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E⁺: E → không có gì</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G⁺: G → không có gì</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  → Không có tập nào trong số này sinh ra toàn bộ Q</a:t>
            </a:r>
          </a:p>
          <a:p>
            <a:pPr algn="l" marL="0" indent="0" lvl="0">
              <a:lnSpc>
                <a:spcPts val="3101"/>
              </a:lnSpc>
              <a:spcBef>
                <a:spcPct val="0"/>
              </a:spcBef>
            </a:pPr>
            <a:r>
              <a:rPr lang="en-US" sz="2215" strike="noStrike" u="none">
                <a:solidFill>
                  <a:srgbClr val="FFFFFF"/>
                </a:solidFill>
                <a:latin typeface="Be Vietnam"/>
                <a:ea typeface="Be Vietnam"/>
                <a:cs typeface="Be Vietnam"/>
                <a:sym typeface="Be Vietnam"/>
              </a:rPr>
              <a:t>=&gt; Khoá: BE, CE, CG</a:t>
            </a:r>
          </a:p>
          <a:p>
            <a:pPr algn="l" marL="0" indent="0" lvl="0">
              <a:lnSpc>
                <a:spcPts val="3101"/>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066736" y="2126230"/>
            <a:ext cx="4154528" cy="1477009"/>
          </a:xfrm>
          <a:prstGeom prst="rect">
            <a:avLst/>
          </a:prstGeom>
        </p:spPr>
        <p:txBody>
          <a:bodyPr anchor="t" rtlCol="false" tIns="0" lIns="0" bIns="0" rIns="0">
            <a:spAutoFit/>
          </a:bodyPr>
          <a:lstStyle/>
          <a:p>
            <a:pPr algn="l" marL="0" indent="0" lvl="0">
              <a:lnSpc>
                <a:spcPts val="12040"/>
              </a:lnSpc>
              <a:spcBef>
                <a:spcPct val="0"/>
              </a:spcBef>
            </a:pPr>
            <a:r>
              <a:rPr lang="en-US" b="true" sz="8600">
                <a:solidFill>
                  <a:srgbClr val="1B1C54"/>
                </a:solidFill>
                <a:latin typeface="Be Vietnam Ultra-Bold"/>
                <a:ea typeface="Be Vietnam Ultra-Bold"/>
                <a:cs typeface="Be Vietnam Ultra-Bold"/>
                <a:sym typeface="Be Vietnam Ultra-Bold"/>
              </a:rPr>
              <a:t>PHẦN</a:t>
            </a:r>
            <a:r>
              <a:rPr lang="en-US" b="true" sz="8600">
                <a:solidFill>
                  <a:srgbClr val="1B1C54"/>
                </a:solidFill>
                <a:latin typeface="Be Vietnam Ultra-Bold"/>
                <a:ea typeface="Be Vietnam Ultra-Bold"/>
                <a:cs typeface="Be Vietnam Ultra-Bold"/>
                <a:sym typeface="Be Vietnam Ultra-Bold"/>
              </a:rPr>
              <a:t> A</a:t>
            </a:r>
          </a:p>
        </p:txBody>
      </p:sp>
      <p:sp>
        <p:nvSpPr>
          <p:cNvPr name="TextBox 3" id="3"/>
          <p:cNvSpPr txBox="true"/>
          <p:nvPr/>
        </p:nvSpPr>
        <p:spPr>
          <a:xfrm rot="0">
            <a:off x="8061274" y="6997493"/>
            <a:ext cx="2165451" cy="645418"/>
          </a:xfrm>
          <a:prstGeom prst="rect">
            <a:avLst/>
          </a:prstGeom>
        </p:spPr>
        <p:txBody>
          <a:bodyPr anchor="t" rtlCol="false" tIns="0" lIns="0" bIns="0" rIns="0">
            <a:spAutoFit/>
          </a:bodyPr>
          <a:lstStyle/>
          <a:p>
            <a:pPr algn="l" marL="0" indent="0" lvl="0">
              <a:lnSpc>
                <a:spcPts val="5337"/>
              </a:lnSpc>
              <a:spcBef>
                <a:spcPct val="0"/>
              </a:spcBef>
            </a:pPr>
            <a:r>
              <a:rPr lang="en-US" b="true" sz="3812">
                <a:solidFill>
                  <a:srgbClr val="1B1C54"/>
                </a:solidFill>
                <a:latin typeface="Be Vietnam Ultra-Bold"/>
                <a:ea typeface="Be Vietnam Ultra-Bold"/>
                <a:cs typeface="Be Vietnam Ultra-Bold"/>
                <a:sym typeface="Be Vietnam Ultra-Bold"/>
              </a:rPr>
              <a:t>cả nhóm</a:t>
            </a:r>
          </a:p>
        </p:txBody>
      </p:sp>
      <p:sp>
        <p:nvSpPr>
          <p:cNvPr name="Freeform 4" id="4"/>
          <p:cNvSpPr/>
          <p:nvPr/>
        </p:nvSpPr>
        <p:spPr>
          <a:xfrm flipH="false" flipV="false" rot="0">
            <a:off x="-1159879" y="8613090"/>
            <a:ext cx="3508133" cy="3157320"/>
          </a:xfrm>
          <a:custGeom>
            <a:avLst/>
            <a:gdLst/>
            <a:ahLst/>
            <a:cxnLst/>
            <a:rect r="r" b="b" t="t" l="l"/>
            <a:pathLst>
              <a:path h="3157320" w="3508133">
                <a:moveTo>
                  <a:pt x="0" y="0"/>
                </a:moveTo>
                <a:lnTo>
                  <a:pt x="3508133" y="0"/>
                </a:lnTo>
                <a:lnTo>
                  <a:pt x="3508133" y="3157320"/>
                </a:lnTo>
                <a:lnTo>
                  <a:pt x="0" y="315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10800000">
            <a:off x="15292384" y="-1792352"/>
            <a:ext cx="3933833" cy="3584705"/>
          </a:xfrm>
          <a:custGeom>
            <a:avLst/>
            <a:gdLst/>
            <a:ahLst/>
            <a:cxnLst/>
            <a:rect r="r" b="b" t="t" l="l"/>
            <a:pathLst>
              <a:path h="3584705" w="3933833">
                <a:moveTo>
                  <a:pt x="0" y="0"/>
                </a:moveTo>
                <a:lnTo>
                  <a:pt x="3933832" y="0"/>
                </a:lnTo>
                <a:lnTo>
                  <a:pt x="3933832" y="3584704"/>
                </a:lnTo>
                <a:lnTo>
                  <a:pt x="0" y="35847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10800000">
            <a:off x="9713710" y="8349793"/>
            <a:ext cx="8562240" cy="1937207"/>
          </a:xfrm>
          <a:custGeom>
            <a:avLst/>
            <a:gdLst/>
            <a:ahLst/>
            <a:cxnLst/>
            <a:rect r="r" b="b" t="t" l="l"/>
            <a:pathLst>
              <a:path h="1937207" w="8562240">
                <a:moveTo>
                  <a:pt x="0" y="0"/>
                </a:moveTo>
                <a:lnTo>
                  <a:pt x="8562240" y="0"/>
                </a:lnTo>
                <a:lnTo>
                  <a:pt x="8562240" y="1937207"/>
                </a:lnTo>
                <a:lnTo>
                  <a:pt x="0" y="19372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7" id="7"/>
          <p:cNvSpPr/>
          <p:nvPr/>
        </p:nvSpPr>
        <p:spPr>
          <a:xfrm flipH="true" flipV="false" rot="0">
            <a:off x="-4412219" y="29074"/>
            <a:ext cx="7160523" cy="1763279"/>
          </a:xfrm>
          <a:custGeom>
            <a:avLst/>
            <a:gdLst/>
            <a:ahLst/>
            <a:cxnLst/>
            <a:rect r="r" b="b" t="t" l="l"/>
            <a:pathLst>
              <a:path h="1763279" w="7160523">
                <a:moveTo>
                  <a:pt x="7160523" y="0"/>
                </a:moveTo>
                <a:lnTo>
                  <a:pt x="0" y="0"/>
                </a:lnTo>
                <a:lnTo>
                  <a:pt x="0" y="1763278"/>
                </a:lnTo>
                <a:lnTo>
                  <a:pt x="7160523" y="1763278"/>
                </a:lnTo>
                <a:lnTo>
                  <a:pt x="7160523"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8" id="8"/>
          <p:cNvSpPr/>
          <p:nvPr/>
        </p:nvSpPr>
        <p:spPr>
          <a:xfrm flipH="false" flipV="false" rot="5400000">
            <a:off x="10374777" y="-1821931"/>
            <a:ext cx="3841260" cy="3029794"/>
          </a:xfrm>
          <a:custGeom>
            <a:avLst/>
            <a:gdLst/>
            <a:ahLst/>
            <a:cxnLst/>
            <a:rect r="r" b="b" t="t" l="l"/>
            <a:pathLst>
              <a:path h="3029794" w="3841260">
                <a:moveTo>
                  <a:pt x="0" y="0"/>
                </a:moveTo>
                <a:lnTo>
                  <a:pt x="3841260" y="0"/>
                </a:lnTo>
                <a:lnTo>
                  <a:pt x="3841260" y="3029794"/>
                </a:lnTo>
                <a:lnTo>
                  <a:pt x="0" y="3029794"/>
                </a:lnTo>
                <a:lnTo>
                  <a:pt x="0" y="0"/>
                </a:lnTo>
                <a:close/>
              </a:path>
            </a:pathLst>
          </a:custGeom>
          <a:blipFill>
            <a:blip r:embed="rId10">
              <a:alphaModFix amt="9999"/>
            </a:blip>
            <a:stretch>
              <a:fillRect l="0" t="0" r="0" b="0"/>
            </a:stretch>
          </a:blipFill>
        </p:spPr>
      </p:sp>
      <p:sp>
        <p:nvSpPr>
          <p:cNvPr name="Freeform 9" id="9"/>
          <p:cNvSpPr/>
          <p:nvPr/>
        </p:nvSpPr>
        <p:spPr>
          <a:xfrm flipH="false" flipV="false" rot="0">
            <a:off x="2748304" y="1139067"/>
            <a:ext cx="616992" cy="653286"/>
          </a:xfrm>
          <a:custGeom>
            <a:avLst/>
            <a:gdLst/>
            <a:ahLst/>
            <a:cxnLst/>
            <a:rect r="r" b="b" t="t" l="l"/>
            <a:pathLst>
              <a:path h="653286" w="616992">
                <a:moveTo>
                  <a:pt x="0" y="0"/>
                </a:moveTo>
                <a:lnTo>
                  <a:pt x="616993" y="0"/>
                </a:lnTo>
                <a:lnTo>
                  <a:pt x="616993" y="653285"/>
                </a:lnTo>
                <a:lnTo>
                  <a:pt x="0" y="653285"/>
                </a:lnTo>
                <a:lnTo>
                  <a:pt x="0" y="0"/>
                </a:lnTo>
                <a:close/>
              </a:path>
            </a:pathLst>
          </a:custGeom>
          <a:blipFill>
            <a:blip r:embed="rId11">
              <a:extLst>
                <a:ext uri="{96DAC541-7B7A-43D3-8B79-37D633B846F1}">
                  <asvg:svgBlip xmlns:asvg="http://schemas.microsoft.com/office/drawing/2016/SVG/main" r:embed="rId12"/>
                </a:ext>
              </a:extLst>
            </a:blip>
            <a:stretch>
              <a:fillRect l="-101838" t="-95061" r="-100161" b="-93041"/>
            </a:stretch>
          </a:blipFill>
          <a:ln cap="sq">
            <a:noFill/>
            <a:prstDash val="solid"/>
            <a:miter/>
          </a:ln>
        </p:spPr>
      </p:sp>
      <p:sp>
        <p:nvSpPr>
          <p:cNvPr name="Freeform 10" id="10"/>
          <p:cNvSpPr/>
          <p:nvPr/>
        </p:nvSpPr>
        <p:spPr>
          <a:xfrm flipH="true" flipV="false" rot="-7047237">
            <a:off x="12996126" y="1858368"/>
            <a:ext cx="700665" cy="681397"/>
          </a:xfrm>
          <a:custGeom>
            <a:avLst/>
            <a:gdLst/>
            <a:ahLst/>
            <a:cxnLst/>
            <a:rect r="r" b="b" t="t" l="l"/>
            <a:pathLst>
              <a:path h="681397" w="700665">
                <a:moveTo>
                  <a:pt x="700665" y="0"/>
                </a:moveTo>
                <a:lnTo>
                  <a:pt x="0" y="0"/>
                </a:lnTo>
                <a:lnTo>
                  <a:pt x="0" y="681397"/>
                </a:lnTo>
                <a:lnTo>
                  <a:pt x="700665" y="681397"/>
                </a:lnTo>
                <a:lnTo>
                  <a:pt x="700665"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1" id="11"/>
          <p:cNvSpPr txBox="true"/>
          <p:nvPr/>
        </p:nvSpPr>
        <p:spPr>
          <a:xfrm rot="0">
            <a:off x="4279469" y="4163498"/>
            <a:ext cx="9729063" cy="2193787"/>
          </a:xfrm>
          <a:prstGeom prst="rect">
            <a:avLst/>
          </a:prstGeom>
        </p:spPr>
        <p:txBody>
          <a:bodyPr anchor="t" rtlCol="false" tIns="0" lIns="0" bIns="0" rIns="0">
            <a:spAutoFit/>
          </a:bodyPr>
          <a:lstStyle/>
          <a:p>
            <a:pPr algn="ctr">
              <a:lnSpc>
                <a:spcPts val="8851"/>
              </a:lnSpc>
              <a:spcBef>
                <a:spcPct val="0"/>
              </a:spcBef>
            </a:pPr>
            <a:r>
              <a:rPr lang="en-US" b="true" sz="6322">
                <a:solidFill>
                  <a:srgbClr val="1B1C54"/>
                </a:solidFill>
                <a:latin typeface="Be Vietnam Ultra-Bold"/>
                <a:ea typeface="Be Vietnam Ultra-Bold"/>
                <a:cs typeface="Be Vietnam Ultra-Bold"/>
                <a:sym typeface="Be Vietnam Ultra-Bold"/>
              </a:rPr>
              <a:t>XÂY DỰNG LƯỢC ĐỒ ERD VÀ TẠO CƠ SỞ DỮ LIỆU</a:t>
            </a:r>
          </a:p>
        </p:txBody>
      </p:sp>
      <p:sp>
        <p:nvSpPr>
          <p:cNvPr name="Freeform 12" id="12"/>
          <p:cNvSpPr/>
          <p:nvPr/>
        </p:nvSpPr>
        <p:spPr>
          <a:xfrm flipH="true" flipV="false" rot="0">
            <a:off x="-5148100" y="3218518"/>
            <a:ext cx="7976443" cy="4207573"/>
          </a:xfrm>
          <a:custGeom>
            <a:avLst/>
            <a:gdLst/>
            <a:ahLst/>
            <a:cxnLst/>
            <a:rect r="r" b="b" t="t" l="l"/>
            <a:pathLst>
              <a:path h="4207573" w="7976443">
                <a:moveTo>
                  <a:pt x="7976442" y="0"/>
                </a:moveTo>
                <a:lnTo>
                  <a:pt x="0" y="0"/>
                </a:lnTo>
                <a:lnTo>
                  <a:pt x="0" y="4207573"/>
                </a:lnTo>
                <a:lnTo>
                  <a:pt x="7976442" y="4207573"/>
                </a:lnTo>
                <a:lnTo>
                  <a:pt x="7976442"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4995898" y="3218518"/>
            <a:ext cx="7976443" cy="4207573"/>
          </a:xfrm>
          <a:custGeom>
            <a:avLst/>
            <a:gdLst/>
            <a:ahLst/>
            <a:cxnLst/>
            <a:rect r="r" b="b" t="t" l="l"/>
            <a:pathLst>
              <a:path h="4207573" w="7976443">
                <a:moveTo>
                  <a:pt x="0" y="0"/>
                </a:moveTo>
                <a:lnTo>
                  <a:pt x="7976442" y="0"/>
                </a:lnTo>
                <a:lnTo>
                  <a:pt x="7976442" y="4207573"/>
                </a:lnTo>
                <a:lnTo>
                  <a:pt x="0" y="420757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grpSp>
        <p:nvGrpSpPr>
          <p:cNvPr name="Group 3" id="3"/>
          <p:cNvGrpSpPr/>
          <p:nvPr/>
        </p:nvGrpSpPr>
        <p:grpSpPr>
          <a:xfrm rot="0">
            <a:off x="474174" y="1927768"/>
            <a:ext cx="6972729" cy="6457486"/>
            <a:chOff x="0" y="0"/>
            <a:chExt cx="1836439" cy="1700737"/>
          </a:xfrm>
        </p:grpSpPr>
        <p:sp>
          <p:nvSpPr>
            <p:cNvPr name="Freeform 4" id="4"/>
            <p:cNvSpPr/>
            <p:nvPr/>
          </p:nvSpPr>
          <p:spPr>
            <a:xfrm flipH="false" flipV="false" rot="0">
              <a:off x="0" y="0"/>
              <a:ext cx="1836439" cy="1700737"/>
            </a:xfrm>
            <a:custGeom>
              <a:avLst/>
              <a:gdLst/>
              <a:ahLst/>
              <a:cxnLst/>
              <a:rect r="r" b="b" t="t" l="l"/>
              <a:pathLst>
                <a:path h="1700737" w="1836439">
                  <a:moveTo>
                    <a:pt x="37751" y="0"/>
                  </a:moveTo>
                  <a:lnTo>
                    <a:pt x="1798688" y="0"/>
                  </a:lnTo>
                  <a:cubicBezTo>
                    <a:pt x="1808700" y="0"/>
                    <a:pt x="1818302" y="3977"/>
                    <a:pt x="1825382" y="11057"/>
                  </a:cubicBezTo>
                  <a:cubicBezTo>
                    <a:pt x="1832462" y="18137"/>
                    <a:pt x="1836439" y="27739"/>
                    <a:pt x="1836439" y="37751"/>
                  </a:cubicBezTo>
                  <a:lnTo>
                    <a:pt x="1836439" y="1662986"/>
                  </a:lnTo>
                  <a:cubicBezTo>
                    <a:pt x="1836439" y="1683836"/>
                    <a:pt x="1819537" y="1700737"/>
                    <a:pt x="1798688" y="1700737"/>
                  </a:cubicBezTo>
                  <a:lnTo>
                    <a:pt x="37751" y="1700737"/>
                  </a:lnTo>
                  <a:cubicBezTo>
                    <a:pt x="27739" y="1700737"/>
                    <a:pt x="18137" y="1696760"/>
                    <a:pt x="11057" y="1689680"/>
                  </a:cubicBezTo>
                  <a:cubicBezTo>
                    <a:pt x="3977" y="1682601"/>
                    <a:pt x="0" y="1672998"/>
                    <a:pt x="0" y="1662986"/>
                  </a:cubicBezTo>
                  <a:lnTo>
                    <a:pt x="0" y="37751"/>
                  </a:lnTo>
                  <a:cubicBezTo>
                    <a:pt x="0" y="16902"/>
                    <a:pt x="16902" y="0"/>
                    <a:pt x="37751" y="0"/>
                  </a:cubicBezTo>
                  <a:close/>
                </a:path>
              </a:pathLst>
            </a:custGeom>
            <a:solidFill>
              <a:srgbClr val="1B1C54"/>
            </a:solidFill>
          </p:spPr>
        </p:sp>
        <p:sp>
          <p:nvSpPr>
            <p:cNvPr name="TextBox 5" id="5"/>
            <p:cNvSpPr txBox="true"/>
            <p:nvPr/>
          </p:nvSpPr>
          <p:spPr>
            <a:xfrm>
              <a:off x="0" y="-47625"/>
              <a:ext cx="1836439" cy="17483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01139" y="8731445"/>
            <a:ext cx="6223666" cy="2224960"/>
          </a:xfrm>
          <a:custGeom>
            <a:avLst/>
            <a:gdLst/>
            <a:ahLst/>
            <a:cxnLst/>
            <a:rect r="r" b="b" t="t" l="l"/>
            <a:pathLst>
              <a:path h="2224960" w="6223666">
                <a:moveTo>
                  <a:pt x="0" y="0"/>
                </a:moveTo>
                <a:lnTo>
                  <a:pt x="6223666" y="0"/>
                </a:lnTo>
                <a:lnTo>
                  <a:pt x="6223666"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8" id="8"/>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9" id="9"/>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0" id="10"/>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1" id="11"/>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graphicFrame>
        <p:nvGraphicFramePr>
          <p:cNvPr name="Table 12" id="12"/>
          <p:cNvGraphicFramePr>
            <a:graphicFrameLocks noGrp="true"/>
          </p:cNvGraphicFramePr>
          <p:nvPr/>
        </p:nvGraphicFramePr>
        <p:xfrm>
          <a:off x="8419582" y="2194236"/>
          <a:ext cx="7315200" cy="5924550"/>
        </p:xfrm>
        <a:graphic>
          <a:graphicData uri="http://schemas.openxmlformats.org/drawingml/2006/table">
            <a:tbl>
              <a:tblPr/>
              <a:tblGrid>
                <a:gridCol w="1463040"/>
                <a:gridCol w="1463040"/>
                <a:gridCol w="1463040"/>
                <a:gridCol w="1463040"/>
                <a:gridCol w="1463040"/>
              </a:tblGrid>
              <a:tr h="1184910">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Xi</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TN  Xi</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(TN  Xi)+</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Siêu khóa</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Khóa</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84910">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Ø</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S</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S</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84910">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C</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CS</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CSZ = Q</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CS</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CS</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84910">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Z</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ZS</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ZSC = Q</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ZS</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ZS</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84910">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CZ</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CZS</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CZS = Q</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23"/>
                        </a:lnSpc>
                        <a:defRPr/>
                      </a:pPr>
                      <a:endParaRPr lang="en-US" sz="1100"/>
                    </a:p>
                    <a:p>
                      <a:pPr algn="l">
                        <a:lnSpc>
                          <a:spcPts val="2123"/>
                        </a:lnSpc>
                      </a:pPr>
                      <a:r>
                        <a:rPr lang="en-US" sz="1516">
                          <a:solidFill>
                            <a:srgbClr val="000000"/>
                          </a:solidFill>
                          <a:latin typeface="Be Vietnam"/>
                          <a:ea typeface="Be Vietnam"/>
                          <a:cs typeface="Be Vietnam"/>
                          <a:sym typeface="Be Vietnam"/>
                        </a:rPr>
                        <a:t>  CZS</a:t>
                      </a:r>
                    </a:p>
                    <a:p>
                      <a:pPr algn="l">
                        <a:lnSpc>
                          <a:spcPts val="2123"/>
                        </a:lnSpc>
                      </a:pPr>
                      <a:r>
                        <a:rPr lang="en-US" sz="1516">
                          <a:solidFill>
                            <a:srgbClr val="000000"/>
                          </a:solidFill>
                          <a:latin typeface="Be Vietnam"/>
                          <a:ea typeface="Be Vietnam"/>
                          <a:cs typeface="Be Vietnam"/>
                          <a:sym typeface="Be Vietnam"/>
                        </a:rPr>
                        <a:t>  </a:t>
                      </a:r>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123"/>
                        </a:lnSpc>
                        <a:defRPr/>
                      </a:pP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13" id="13"/>
          <p:cNvSpPr txBox="true"/>
          <p:nvPr/>
        </p:nvSpPr>
        <p:spPr>
          <a:xfrm rot="0">
            <a:off x="2798775" y="68089"/>
            <a:ext cx="433337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a:t>
            </a:r>
            <a:r>
              <a:rPr lang="en-US" b="true" sz="3950">
                <a:solidFill>
                  <a:srgbClr val="1B1C54"/>
                </a:solidFill>
                <a:latin typeface="Be Vietnam Ultra-Bold"/>
                <a:ea typeface="Be Vietnam Ultra-Bold"/>
                <a:cs typeface="Be Vietnam Ultra-Bold"/>
                <a:sym typeface="Be Vietnam Ultra-Bold"/>
              </a:rPr>
              <a:t> KHANG</a:t>
            </a:r>
          </a:p>
        </p:txBody>
      </p:sp>
      <p:sp>
        <p:nvSpPr>
          <p:cNvPr name="TextBox 14" id="14"/>
          <p:cNvSpPr txBox="true"/>
          <p:nvPr/>
        </p:nvSpPr>
        <p:spPr>
          <a:xfrm rot="0">
            <a:off x="3121317" y="759931"/>
            <a:ext cx="3070304"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 Bài tập tổng hợp</a:t>
            </a:r>
          </a:p>
        </p:txBody>
      </p:sp>
      <p:sp>
        <p:nvSpPr>
          <p:cNvPr name="TextBox 15" id="15"/>
          <p:cNvSpPr txBox="true"/>
          <p:nvPr/>
        </p:nvSpPr>
        <p:spPr>
          <a:xfrm rot="0">
            <a:off x="726865" y="2117138"/>
            <a:ext cx="6405280" cy="1407795"/>
          </a:xfrm>
          <a:prstGeom prst="rect">
            <a:avLst/>
          </a:prstGeom>
        </p:spPr>
        <p:txBody>
          <a:bodyPr anchor="t" rtlCol="false" tIns="0" lIns="0" bIns="0" rIns="0">
            <a:spAutoFit/>
          </a:bodyPr>
          <a:lstStyle/>
          <a:p>
            <a:pPr algn="l">
              <a:lnSpc>
                <a:spcPts val="3779"/>
              </a:lnSpc>
            </a:pPr>
            <a:r>
              <a:rPr lang="en-US" sz="2699" b="true">
                <a:solidFill>
                  <a:srgbClr val="FFFFFF"/>
                </a:solidFill>
                <a:latin typeface="Be Vietnam Ultra-Bold"/>
                <a:ea typeface="Be Vietnam Ultra-Bold"/>
                <a:cs typeface="Be Vietnam Ultra-Bold"/>
                <a:sym typeface="Be Vietnam Ultra-Bold"/>
              </a:rPr>
              <a:t>Bài 2 : Kiểm tra dạng chuẩn Q(C,S,Z) F={CS→Z; Z→C}</a:t>
            </a:r>
          </a:p>
          <a:p>
            <a:pPr algn="l">
              <a:lnSpc>
                <a:spcPts val="3779"/>
              </a:lnSpc>
            </a:pPr>
          </a:p>
        </p:txBody>
      </p:sp>
      <p:sp>
        <p:nvSpPr>
          <p:cNvPr name="TextBox 16" id="16"/>
          <p:cNvSpPr txBox="true"/>
          <p:nvPr/>
        </p:nvSpPr>
        <p:spPr>
          <a:xfrm rot="0">
            <a:off x="726865" y="3124248"/>
            <a:ext cx="2076910" cy="763270"/>
          </a:xfrm>
          <a:prstGeom prst="rect">
            <a:avLst/>
          </a:prstGeom>
        </p:spPr>
        <p:txBody>
          <a:bodyPr anchor="t" rtlCol="false" tIns="0" lIns="0" bIns="0" rIns="0">
            <a:spAutoFit/>
          </a:bodyPr>
          <a:lstStyle/>
          <a:p>
            <a:pPr algn="l">
              <a:lnSpc>
                <a:spcPts val="3080"/>
              </a:lnSpc>
            </a:pPr>
            <a:r>
              <a:rPr lang="en-US" sz="2200">
                <a:solidFill>
                  <a:srgbClr val="FFFFFF"/>
                </a:solidFill>
                <a:latin typeface="Be Vietnam"/>
                <a:ea typeface="Be Vietnam"/>
                <a:cs typeface="Be Vietnam"/>
                <a:sym typeface="Be Vietnam"/>
              </a:rPr>
              <a:t>TN = {S}</a:t>
            </a:r>
          </a:p>
          <a:p>
            <a:pPr algn="l">
              <a:lnSpc>
                <a:spcPts val="3080"/>
              </a:lnSpc>
            </a:pPr>
            <a:r>
              <a:rPr lang="en-US" sz="2200">
                <a:solidFill>
                  <a:srgbClr val="FFFFFF"/>
                </a:solidFill>
                <a:latin typeface="Be Vietnam"/>
                <a:ea typeface="Be Vietnam"/>
                <a:cs typeface="Be Vietnam"/>
                <a:sym typeface="Be Vietnam"/>
              </a:rPr>
              <a:t>TG = {CZ}</a:t>
            </a:r>
          </a:p>
        </p:txBody>
      </p:sp>
      <p:sp>
        <p:nvSpPr>
          <p:cNvPr name="TextBox 17" id="17"/>
          <p:cNvSpPr txBox="true"/>
          <p:nvPr/>
        </p:nvSpPr>
        <p:spPr>
          <a:xfrm rot="0">
            <a:off x="675334" y="3982491"/>
            <a:ext cx="6456811" cy="4277995"/>
          </a:xfrm>
          <a:prstGeom prst="rect">
            <a:avLst/>
          </a:prstGeom>
        </p:spPr>
        <p:txBody>
          <a:bodyPr anchor="t" rtlCol="false" tIns="0" lIns="0" bIns="0" rIns="0">
            <a:spAutoFit/>
          </a:bodyPr>
          <a:lstStyle/>
          <a:p>
            <a:pPr algn="l">
              <a:lnSpc>
                <a:spcPts val="3080"/>
              </a:lnSpc>
            </a:pPr>
            <a:r>
              <a:rPr lang="en-US" sz="2200">
                <a:solidFill>
                  <a:srgbClr val="FFFFFF"/>
                </a:solidFill>
                <a:latin typeface="Be Vietnam"/>
                <a:ea typeface="Be Vietnam"/>
                <a:cs typeface="Be Vietnam"/>
                <a:sym typeface="Be Vietnam"/>
              </a:rPr>
              <a:t>Khóa: CS, ZS</a:t>
            </a:r>
          </a:p>
          <a:p>
            <a:pPr algn="l">
              <a:lnSpc>
                <a:spcPts val="3080"/>
              </a:lnSpc>
            </a:pPr>
            <a:r>
              <a:rPr lang="en-US" sz="2200">
                <a:solidFill>
                  <a:srgbClr val="FFFFFF"/>
                </a:solidFill>
                <a:latin typeface="Be Vietnam"/>
                <a:ea typeface="Be Vietnam"/>
                <a:cs typeface="Be Vietnam"/>
                <a:sym typeface="Be Vietnam"/>
              </a:rPr>
              <a:t>* Xét dạng chuẩn BCNF:</a:t>
            </a:r>
          </a:p>
          <a:p>
            <a:pPr algn="l">
              <a:lnSpc>
                <a:spcPts val="3080"/>
              </a:lnSpc>
            </a:pPr>
            <a:r>
              <a:rPr lang="en-US" sz="2200">
                <a:solidFill>
                  <a:srgbClr val="FFFFFF"/>
                </a:solidFill>
                <a:latin typeface="Be Vietnam"/>
                <a:ea typeface="Be Vietnam"/>
                <a:cs typeface="Be Vietnam"/>
                <a:sym typeface="Be Vietnam"/>
              </a:rPr>
              <a:t>Z→C: vi phạm chuẩn BCNF do vế trái không phải là siêu khóa</a:t>
            </a:r>
          </a:p>
          <a:p>
            <a:pPr algn="l">
              <a:lnSpc>
                <a:spcPts val="3080"/>
              </a:lnSpc>
            </a:pPr>
            <a:r>
              <a:rPr lang="en-US" sz="2200">
                <a:solidFill>
                  <a:srgbClr val="FFFFFF"/>
                </a:solidFill>
                <a:latin typeface="Be Vietnam"/>
                <a:ea typeface="Be Vietnam"/>
                <a:cs typeface="Be Vietnam"/>
                <a:sym typeface="Be Vietnam"/>
              </a:rPr>
              <a:t>=&gt; Lược đồ Q không đạt chuẩn BCNF</a:t>
            </a:r>
          </a:p>
          <a:p>
            <a:pPr algn="l">
              <a:lnSpc>
                <a:spcPts val="3080"/>
              </a:lnSpc>
            </a:pPr>
            <a:r>
              <a:rPr lang="en-US" sz="2200">
                <a:solidFill>
                  <a:srgbClr val="FFFFFF"/>
                </a:solidFill>
                <a:latin typeface="Be Vietnam"/>
                <a:ea typeface="Be Vietnam"/>
                <a:cs typeface="Be Vietnam"/>
                <a:sym typeface="Be Vietnam"/>
              </a:rPr>
              <a:t>* Xét dạng chuẩn 3:</a:t>
            </a:r>
          </a:p>
          <a:p>
            <a:pPr algn="l" marL="474981" indent="-237491" lvl="1">
              <a:lnSpc>
                <a:spcPts val="3080"/>
              </a:lnSpc>
              <a:buFont typeface="Arial"/>
              <a:buChar char="•"/>
            </a:pPr>
            <a:r>
              <a:rPr lang="en-US" sz="2200">
                <a:solidFill>
                  <a:srgbClr val="FFFFFF"/>
                </a:solidFill>
                <a:latin typeface="Be Vietnam"/>
                <a:ea typeface="Be Vietnam"/>
                <a:cs typeface="Be Vietnam"/>
                <a:sym typeface="Be Vietnam"/>
              </a:rPr>
              <a:t>CS→Z: CS là siêu khóa</a:t>
            </a:r>
          </a:p>
          <a:p>
            <a:pPr algn="l" marL="474981" indent="-237491" lvl="1">
              <a:lnSpc>
                <a:spcPts val="3080"/>
              </a:lnSpc>
              <a:buFont typeface="Arial"/>
              <a:buChar char="•"/>
            </a:pPr>
            <a:r>
              <a:rPr lang="en-US" sz="2200">
                <a:solidFill>
                  <a:srgbClr val="FFFFFF"/>
                </a:solidFill>
                <a:latin typeface="Be Vietnam"/>
                <a:ea typeface="Be Vietnam"/>
                <a:cs typeface="Be Vietnam"/>
                <a:sym typeface="Be Vietnam"/>
              </a:rPr>
              <a:t>Z→C : Z không là siêu khóa nhưng vế phải là thuộc tính của khóa</a:t>
            </a:r>
          </a:p>
          <a:p>
            <a:pPr algn="l">
              <a:lnSpc>
                <a:spcPts val="3080"/>
              </a:lnSpc>
            </a:pPr>
            <a:r>
              <a:rPr lang="en-US" sz="2200">
                <a:solidFill>
                  <a:srgbClr val="FFFFFF"/>
                </a:solidFill>
                <a:latin typeface="Be Vietnam"/>
                <a:ea typeface="Be Vietnam"/>
                <a:cs typeface="Be Vietnam"/>
                <a:sym typeface="Be Vietnam"/>
              </a:rPr>
              <a:t>=&gt; Dạng chuẩn cao nhất của Q là: 3NF</a:t>
            </a:r>
          </a:p>
          <a:p>
            <a:pPr algn="l">
              <a:lnSpc>
                <a:spcPts val="3080"/>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4333370" cy="1376021"/>
          </a:xfrm>
          <a:prstGeom prst="rect">
            <a:avLst/>
          </a:prstGeom>
        </p:spPr>
        <p:txBody>
          <a:bodyPr anchor="t" rtlCol="false" tIns="0" lIns="0" bIns="0" rIns="0">
            <a:spAutoFit/>
          </a:bodyPr>
          <a:lstStyle/>
          <a:p>
            <a:pPr algn="l">
              <a:lnSpc>
                <a:spcPts val="5530"/>
              </a:lnSpc>
            </a:pPr>
            <a:r>
              <a:rPr lang="en-US" sz="3950" b="true">
                <a:solidFill>
                  <a:srgbClr val="1B1C54"/>
                </a:solidFill>
                <a:latin typeface="Be Vietnam Ultra-Bold"/>
                <a:ea typeface="Be Vietnam Ultra-Bold"/>
                <a:cs typeface="Be Vietnam Ultra-Bold"/>
                <a:sym typeface="Be Vietnam Ultra-Bold"/>
              </a:rPr>
              <a:t>LÊ VĂN KHOA</a:t>
            </a:r>
          </a:p>
          <a:p>
            <a:pPr algn="l" marL="0" indent="0" lvl="0">
              <a:lnSpc>
                <a:spcPts val="5530"/>
              </a:lnSpc>
              <a:spcBef>
                <a:spcPct val="0"/>
              </a:spcBef>
            </a:pPr>
          </a:p>
        </p:txBody>
      </p:sp>
      <p:sp>
        <p:nvSpPr>
          <p:cNvPr name="TextBox 4" id="4"/>
          <p:cNvSpPr txBox="true"/>
          <p:nvPr/>
        </p:nvSpPr>
        <p:spPr>
          <a:xfrm rot="0">
            <a:off x="2477370" y="724484"/>
            <a:ext cx="5653015" cy="974440"/>
          </a:xfrm>
          <a:prstGeom prst="rect">
            <a:avLst/>
          </a:prstGeom>
        </p:spPr>
        <p:txBody>
          <a:bodyPr anchor="t" rtlCol="false" tIns="0" lIns="0" bIns="0" rIns="0">
            <a:spAutoFit/>
          </a:bodyPr>
          <a:lstStyle/>
          <a:p>
            <a:pPr algn="l">
              <a:lnSpc>
                <a:spcPts val="3903"/>
              </a:lnSpc>
            </a:pPr>
            <a:r>
              <a:rPr lang="en-US" sz="2787" b="true">
                <a:solidFill>
                  <a:srgbClr val="1B1C54"/>
                </a:solidFill>
                <a:latin typeface="Be Vietnam Ultra-Bold"/>
                <a:ea typeface="Be Vietnam Ultra-Bold"/>
                <a:cs typeface="Be Vietnam Ultra-Bold"/>
                <a:sym typeface="Be Vietnam Ultra-Bold"/>
              </a:rPr>
              <a:t>CHUẨN HÓA DỮ LIỆU CÁ NHÂN </a:t>
            </a:r>
          </a:p>
          <a:p>
            <a:pPr algn="l" marL="0" indent="0" lvl="0">
              <a:lnSpc>
                <a:spcPts val="3903"/>
              </a:lnSpc>
              <a:spcBef>
                <a:spcPct val="0"/>
              </a:spcBef>
            </a:pPr>
          </a:p>
        </p:txBody>
      </p:sp>
      <p:grpSp>
        <p:nvGrpSpPr>
          <p:cNvPr name="Group 5" id="5"/>
          <p:cNvGrpSpPr/>
          <p:nvPr/>
        </p:nvGrpSpPr>
        <p:grpSpPr>
          <a:xfrm rot="0">
            <a:off x="820188" y="1690773"/>
            <a:ext cx="15244148" cy="6669180"/>
            <a:chOff x="0" y="0"/>
            <a:chExt cx="4014920" cy="1756492"/>
          </a:xfrm>
        </p:grpSpPr>
        <p:sp>
          <p:nvSpPr>
            <p:cNvPr name="Freeform 6" id="6"/>
            <p:cNvSpPr/>
            <p:nvPr/>
          </p:nvSpPr>
          <p:spPr>
            <a:xfrm flipH="false" flipV="false" rot="0">
              <a:off x="0" y="0"/>
              <a:ext cx="4014920" cy="1756492"/>
            </a:xfrm>
            <a:custGeom>
              <a:avLst/>
              <a:gdLst/>
              <a:ahLst/>
              <a:cxnLst/>
              <a:rect r="r" b="b" t="t" l="l"/>
              <a:pathLst>
                <a:path h="1756492" w="4014920">
                  <a:moveTo>
                    <a:pt x="17267" y="0"/>
                  </a:moveTo>
                  <a:lnTo>
                    <a:pt x="3997652" y="0"/>
                  </a:lnTo>
                  <a:cubicBezTo>
                    <a:pt x="4002232" y="0"/>
                    <a:pt x="4006624" y="1819"/>
                    <a:pt x="4009862" y="5057"/>
                  </a:cubicBezTo>
                  <a:cubicBezTo>
                    <a:pt x="4013100" y="8296"/>
                    <a:pt x="4014920" y="12688"/>
                    <a:pt x="4014920" y="17267"/>
                  </a:cubicBezTo>
                  <a:lnTo>
                    <a:pt x="4014920" y="1739224"/>
                  </a:lnTo>
                  <a:cubicBezTo>
                    <a:pt x="4014920" y="1743804"/>
                    <a:pt x="4013100" y="1748196"/>
                    <a:pt x="4009862" y="1751434"/>
                  </a:cubicBezTo>
                  <a:cubicBezTo>
                    <a:pt x="4006624" y="1754673"/>
                    <a:pt x="4002232" y="1756492"/>
                    <a:pt x="3997652" y="1756492"/>
                  </a:cubicBezTo>
                  <a:lnTo>
                    <a:pt x="17267" y="1756492"/>
                  </a:lnTo>
                  <a:cubicBezTo>
                    <a:pt x="12688" y="1756492"/>
                    <a:pt x="8296" y="1754673"/>
                    <a:pt x="5057" y="1751434"/>
                  </a:cubicBezTo>
                  <a:cubicBezTo>
                    <a:pt x="1819" y="1748196"/>
                    <a:pt x="0" y="1743804"/>
                    <a:pt x="0" y="1739224"/>
                  </a:cubicBezTo>
                  <a:lnTo>
                    <a:pt x="0" y="17267"/>
                  </a:lnTo>
                  <a:cubicBezTo>
                    <a:pt x="0" y="12688"/>
                    <a:pt x="1819" y="8296"/>
                    <a:pt x="5057" y="5057"/>
                  </a:cubicBezTo>
                  <a:cubicBezTo>
                    <a:pt x="8296" y="1819"/>
                    <a:pt x="12688" y="0"/>
                    <a:pt x="17267" y="0"/>
                  </a:cubicBezTo>
                  <a:close/>
                </a:path>
              </a:pathLst>
            </a:custGeom>
            <a:solidFill>
              <a:srgbClr val="1B1C54"/>
            </a:solidFill>
          </p:spPr>
        </p:sp>
        <p:sp>
          <p:nvSpPr>
            <p:cNvPr name="TextBox 7" id="7"/>
            <p:cNvSpPr txBox="true"/>
            <p:nvPr/>
          </p:nvSpPr>
          <p:spPr>
            <a:xfrm>
              <a:off x="0" y="-47625"/>
              <a:ext cx="4014920" cy="1804117"/>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801139" y="8731445"/>
            <a:ext cx="6223666" cy="2224960"/>
          </a:xfrm>
          <a:custGeom>
            <a:avLst/>
            <a:gdLst/>
            <a:ahLst/>
            <a:cxnLst/>
            <a:rect r="r" b="b" t="t" l="l"/>
            <a:pathLst>
              <a:path h="2224960" w="6223666">
                <a:moveTo>
                  <a:pt x="0" y="0"/>
                </a:moveTo>
                <a:lnTo>
                  <a:pt x="6223666" y="0"/>
                </a:lnTo>
                <a:lnTo>
                  <a:pt x="6223666"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9" id="9"/>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2" id="12"/>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3" id="13"/>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4" id="14"/>
          <p:cNvSpPr txBox="true"/>
          <p:nvPr/>
        </p:nvSpPr>
        <p:spPr>
          <a:xfrm rot="0">
            <a:off x="1150058" y="1811487"/>
            <a:ext cx="14751111" cy="1407795"/>
          </a:xfrm>
          <a:prstGeom prst="rect">
            <a:avLst/>
          </a:prstGeom>
        </p:spPr>
        <p:txBody>
          <a:bodyPr anchor="t" rtlCol="false" tIns="0" lIns="0" bIns="0" rIns="0">
            <a:spAutoFit/>
          </a:bodyPr>
          <a:lstStyle/>
          <a:p>
            <a:pPr algn="l">
              <a:lnSpc>
                <a:spcPts val="3779"/>
              </a:lnSpc>
            </a:pPr>
            <a:r>
              <a:rPr lang="en-US" sz="2699" b="true">
                <a:solidFill>
                  <a:srgbClr val="FFFFFF"/>
                </a:solidFill>
                <a:latin typeface="Be Vietnam Ultra-Bold"/>
                <a:ea typeface="Be Vietnam Ultra-Bold"/>
                <a:cs typeface="Be Vietnam Ultra-Bold"/>
                <a:sym typeface="Be Vietnam Ultra-Bold"/>
              </a:rPr>
              <a:t>3/Cho lược đồ quan hệ Q và tập phụ thuộc hàm F</a:t>
            </a:r>
          </a:p>
          <a:p>
            <a:pPr algn="l">
              <a:lnSpc>
                <a:spcPts val="3779"/>
              </a:lnSpc>
            </a:pPr>
            <a:r>
              <a:rPr lang="en-US" sz="2699" b="true">
                <a:solidFill>
                  <a:srgbClr val="FFFFFF"/>
                </a:solidFill>
                <a:latin typeface="Be Vietnam Ultra-Bold"/>
                <a:ea typeface="Be Vietnam Ultra-Bold"/>
                <a:cs typeface="Be Vietnam Ultra-Bold"/>
                <a:sym typeface="Be Vietnam Ultra-Bold"/>
              </a:rPr>
              <a:t>a) F={AB→E;AG→I;BE→I;E→G;GI→ H} chứng minh rằng AB → GH.</a:t>
            </a:r>
          </a:p>
          <a:p>
            <a:pPr algn="l">
              <a:lnSpc>
                <a:spcPts val="3779"/>
              </a:lnSpc>
            </a:pPr>
            <a:r>
              <a:rPr lang="en-US" sz="2699" b="true">
                <a:solidFill>
                  <a:srgbClr val="FFFFFF"/>
                </a:solidFill>
                <a:latin typeface="Be Vietnam Ultra-Bold"/>
                <a:ea typeface="Be Vietnam Ultra-Bold"/>
                <a:cs typeface="Be Vietnam Ultra-Bold"/>
                <a:sym typeface="Be Vietnam Ultra-Bold"/>
              </a:rPr>
              <a:t>b) F={AB→C;B→D;CD→E;CE→GH;G→A} chứng minh rằng AB → E; AB → G</a:t>
            </a:r>
          </a:p>
        </p:txBody>
      </p:sp>
      <p:sp>
        <p:nvSpPr>
          <p:cNvPr name="TextBox 15" id="15"/>
          <p:cNvSpPr txBox="true"/>
          <p:nvPr/>
        </p:nvSpPr>
        <p:spPr>
          <a:xfrm rot="0">
            <a:off x="1028700" y="3661687"/>
            <a:ext cx="6103445" cy="1363677"/>
          </a:xfrm>
          <a:prstGeom prst="rect">
            <a:avLst/>
          </a:prstGeom>
        </p:spPr>
        <p:txBody>
          <a:bodyPr anchor="t" rtlCol="false" tIns="0" lIns="0" bIns="0" rIns="0">
            <a:spAutoFit/>
          </a:bodyPr>
          <a:lstStyle/>
          <a:p>
            <a:pPr algn="l">
              <a:lnSpc>
                <a:spcPts val="2710"/>
              </a:lnSpc>
            </a:pPr>
            <a:r>
              <a:rPr lang="en-US" sz="1936">
                <a:solidFill>
                  <a:srgbClr val="FFFFFF"/>
                </a:solidFill>
                <a:latin typeface="Be Vietnam"/>
                <a:ea typeface="Be Vietnam"/>
                <a:cs typeface="Be Vietnam"/>
                <a:sym typeface="Be Vietnam"/>
              </a:rPr>
              <a:t>a) Ta tìm bao đóng của AB AB+ = { ABEGHI}</a:t>
            </a:r>
          </a:p>
          <a:p>
            <a:pPr algn="l">
              <a:lnSpc>
                <a:spcPts val="2710"/>
              </a:lnSpc>
            </a:pPr>
            <a:r>
              <a:rPr lang="en-US" sz="1936">
                <a:solidFill>
                  <a:srgbClr val="FFFFFF"/>
                </a:solidFill>
                <a:latin typeface="Be Vietnam"/>
                <a:ea typeface="Be Vietnam"/>
                <a:cs typeface="Be Vietnam"/>
                <a:sym typeface="Be Vietnam"/>
              </a:rPr>
              <a:t>AB → GH là thành viên của F+</a:t>
            </a:r>
          </a:p>
          <a:p>
            <a:pPr algn="l">
              <a:lnSpc>
                <a:spcPts val="2710"/>
              </a:lnSpc>
            </a:pPr>
            <a:r>
              <a:rPr lang="en-US" sz="1936">
                <a:solidFill>
                  <a:srgbClr val="FFFFFF"/>
                </a:solidFill>
                <a:latin typeface="Be Vietnam"/>
                <a:ea typeface="Be Vietnam"/>
                <a:cs typeface="Be Vietnam"/>
                <a:sym typeface="Be Vietnam"/>
              </a:rPr>
              <a:t>Vì GH thuộc {ABEGHI} Vậy nên ta</a:t>
            </a:r>
          </a:p>
          <a:p>
            <a:pPr algn="l">
              <a:lnSpc>
                <a:spcPts val="2710"/>
              </a:lnSpc>
            </a:pPr>
            <a:r>
              <a:rPr lang="en-US" sz="1936">
                <a:solidFill>
                  <a:srgbClr val="FFFFFF"/>
                </a:solidFill>
                <a:latin typeface="Be Vietnam"/>
                <a:ea typeface="Be Vietnam"/>
                <a:cs typeface="Be Vietnam"/>
                <a:sym typeface="Be Vietnam"/>
              </a:rPr>
              <a:t>Chứng minh được AB → GH</a:t>
            </a:r>
          </a:p>
        </p:txBody>
      </p:sp>
      <p:sp>
        <p:nvSpPr>
          <p:cNvPr name="AutoShape 16" id="16"/>
          <p:cNvSpPr/>
          <p:nvPr/>
        </p:nvSpPr>
        <p:spPr>
          <a:xfrm flipH="true">
            <a:off x="7441457" y="3379470"/>
            <a:ext cx="0" cy="4980483"/>
          </a:xfrm>
          <a:prstGeom prst="line">
            <a:avLst/>
          </a:prstGeom>
          <a:ln cap="flat" w="38100">
            <a:solidFill>
              <a:srgbClr val="FFFFFF"/>
            </a:solidFill>
            <a:prstDash val="solid"/>
            <a:headEnd type="none" len="sm" w="sm"/>
            <a:tailEnd type="none" len="sm" w="sm"/>
          </a:ln>
        </p:spPr>
      </p:sp>
      <p:sp>
        <p:nvSpPr>
          <p:cNvPr name="TextBox 17" id="17"/>
          <p:cNvSpPr txBox="true"/>
          <p:nvPr/>
        </p:nvSpPr>
        <p:spPr>
          <a:xfrm rot="0">
            <a:off x="7750770" y="3661687"/>
            <a:ext cx="6600712" cy="1363677"/>
          </a:xfrm>
          <a:prstGeom prst="rect">
            <a:avLst/>
          </a:prstGeom>
        </p:spPr>
        <p:txBody>
          <a:bodyPr anchor="t" rtlCol="false" tIns="0" lIns="0" bIns="0" rIns="0">
            <a:spAutoFit/>
          </a:bodyPr>
          <a:lstStyle/>
          <a:p>
            <a:pPr algn="l">
              <a:lnSpc>
                <a:spcPts val="2710"/>
              </a:lnSpc>
            </a:pPr>
            <a:r>
              <a:rPr lang="en-US" sz="1936">
                <a:solidFill>
                  <a:srgbClr val="FFFFFF"/>
                </a:solidFill>
                <a:latin typeface="Be Vietnam"/>
                <a:ea typeface="Be Vietnam"/>
                <a:cs typeface="Be Vietnam"/>
                <a:sym typeface="Be Vietnam"/>
              </a:rPr>
              <a:t>b) Ta tìm bao đóng của AB AB+ = { ABCDEGH}</a:t>
            </a:r>
          </a:p>
          <a:p>
            <a:pPr algn="l">
              <a:lnSpc>
                <a:spcPts val="2710"/>
              </a:lnSpc>
            </a:pPr>
            <a:r>
              <a:rPr lang="en-US" sz="1936">
                <a:solidFill>
                  <a:srgbClr val="FFFFFF"/>
                </a:solidFill>
                <a:latin typeface="Be Vietnam"/>
                <a:ea typeface="Be Vietnam"/>
                <a:cs typeface="Be Vietnam"/>
                <a:sym typeface="Be Vietnam"/>
              </a:rPr>
              <a:t>AB → E là thành viên của F+ vì E thuộc { ABCDEGH }</a:t>
            </a:r>
          </a:p>
          <a:p>
            <a:pPr algn="l">
              <a:lnSpc>
                <a:spcPts val="2710"/>
              </a:lnSpc>
            </a:pPr>
            <a:r>
              <a:rPr lang="en-US" sz="1936">
                <a:solidFill>
                  <a:srgbClr val="FFFFFF"/>
                </a:solidFill>
                <a:latin typeface="Be Vietnam"/>
                <a:ea typeface="Be Vietnam"/>
                <a:cs typeface="Be Vietnam"/>
                <a:sym typeface="Be Vietnam"/>
              </a:rPr>
              <a:t>AB → G là thành viên của F+ vì G thuộc { ABCDEGH }</a:t>
            </a:r>
          </a:p>
          <a:p>
            <a:pPr algn="l">
              <a:lnSpc>
                <a:spcPts val="2710"/>
              </a:lnSpc>
            </a:pPr>
            <a:r>
              <a:rPr lang="en-US" sz="1936">
                <a:solidFill>
                  <a:srgbClr val="FFFFFF"/>
                </a:solidFill>
                <a:latin typeface="Be Vietnam"/>
                <a:ea typeface="Be Vietnam"/>
                <a:cs typeface="Be Vietnam"/>
                <a:sym typeface="Be Vietnam"/>
              </a:rPr>
              <a:t>Vậy nên ta chứng minh được AB → E VÀ AB → G</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4333370" cy="1376021"/>
          </a:xfrm>
          <a:prstGeom prst="rect">
            <a:avLst/>
          </a:prstGeom>
        </p:spPr>
        <p:txBody>
          <a:bodyPr anchor="t" rtlCol="false" tIns="0" lIns="0" bIns="0" rIns="0">
            <a:spAutoFit/>
          </a:bodyPr>
          <a:lstStyle/>
          <a:p>
            <a:pPr algn="l">
              <a:lnSpc>
                <a:spcPts val="5530"/>
              </a:lnSpc>
            </a:pPr>
            <a:r>
              <a:rPr lang="en-US" sz="3950" b="true">
                <a:solidFill>
                  <a:srgbClr val="1B1C54"/>
                </a:solidFill>
                <a:latin typeface="Be Vietnam Ultra-Bold"/>
                <a:ea typeface="Be Vietnam Ultra-Bold"/>
                <a:cs typeface="Be Vietnam Ultra-Bold"/>
                <a:sym typeface="Be Vietnam Ultra-Bold"/>
              </a:rPr>
              <a:t>LÊ VĂN KHOA</a:t>
            </a:r>
          </a:p>
          <a:p>
            <a:pPr algn="l" marL="0" indent="0" lvl="0">
              <a:lnSpc>
                <a:spcPts val="5530"/>
              </a:lnSpc>
              <a:spcBef>
                <a:spcPct val="0"/>
              </a:spcBef>
            </a:pPr>
          </a:p>
        </p:txBody>
      </p:sp>
      <p:sp>
        <p:nvSpPr>
          <p:cNvPr name="TextBox 4" id="4"/>
          <p:cNvSpPr txBox="true"/>
          <p:nvPr/>
        </p:nvSpPr>
        <p:spPr>
          <a:xfrm rot="0">
            <a:off x="2477370" y="724484"/>
            <a:ext cx="5653015" cy="974440"/>
          </a:xfrm>
          <a:prstGeom prst="rect">
            <a:avLst/>
          </a:prstGeom>
        </p:spPr>
        <p:txBody>
          <a:bodyPr anchor="t" rtlCol="false" tIns="0" lIns="0" bIns="0" rIns="0">
            <a:spAutoFit/>
          </a:bodyPr>
          <a:lstStyle/>
          <a:p>
            <a:pPr algn="l">
              <a:lnSpc>
                <a:spcPts val="3903"/>
              </a:lnSpc>
            </a:pPr>
            <a:r>
              <a:rPr lang="en-US" sz="2787" b="true">
                <a:solidFill>
                  <a:srgbClr val="1B1C54"/>
                </a:solidFill>
                <a:latin typeface="Be Vietnam Ultra-Bold"/>
                <a:ea typeface="Be Vietnam Ultra-Bold"/>
                <a:cs typeface="Be Vietnam Ultra-Bold"/>
                <a:sym typeface="Be Vietnam Ultra-Bold"/>
              </a:rPr>
              <a:t>CHUẨN HÓA DỮ LIỆU CÁ NHÂN </a:t>
            </a:r>
          </a:p>
          <a:p>
            <a:pPr algn="l" marL="0" indent="0" lvl="0">
              <a:lnSpc>
                <a:spcPts val="3903"/>
              </a:lnSpc>
              <a:spcBef>
                <a:spcPct val="0"/>
              </a:spcBef>
            </a:pPr>
          </a:p>
        </p:txBody>
      </p:sp>
      <p:grpSp>
        <p:nvGrpSpPr>
          <p:cNvPr name="Group 5" id="5"/>
          <p:cNvGrpSpPr/>
          <p:nvPr/>
        </p:nvGrpSpPr>
        <p:grpSpPr>
          <a:xfrm rot="0">
            <a:off x="820188" y="1690773"/>
            <a:ext cx="15244148" cy="6669180"/>
            <a:chOff x="0" y="0"/>
            <a:chExt cx="4014920" cy="1756492"/>
          </a:xfrm>
        </p:grpSpPr>
        <p:sp>
          <p:nvSpPr>
            <p:cNvPr name="Freeform 6" id="6"/>
            <p:cNvSpPr/>
            <p:nvPr/>
          </p:nvSpPr>
          <p:spPr>
            <a:xfrm flipH="false" flipV="false" rot="0">
              <a:off x="0" y="0"/>
              <a:ext cx="4014920" cy="1756492"/>
            </a:xfrm>
            <a:custGeom>
              <a:avLst/>
              <a:gdLst/>
              <a:ahLst/>
              <a:cxnLst/>
              <a:rect r="r" b="b" t="t" l="l"/>
              <a:pathLst>
                <a:path h="1756492" w="4014920">
                  <a:moveTo>
                    <a:pt x="17267" y="0"/>
                  </a:moveTo>
                  <a:lnTo>
                    <a:pt x="3997652" y="0"/>
                  </a:lnTo>
                  <a:cubicBezTo>
                    <a:pt x="4002232" y="0"/>
                    <a:pt x="4006624" y="1819"/>
                    <a:pt x="4009862" y="5057"/>
                  </a:cubicBezTo>
                  <a:cubicBezTo>
                    <a:pt x="4013100" y="8296"/>
                    <a:pt x="4014920" y="12688"/>
                    <a:pt x="4014920" y="17267"/>
                  </a:cubicBezTo>
                  <a:lnTo>
                    <a:pt x="4014920" y="1739224"/>
                  </a:lnTo>
                  <a:cubicBezTo>
                    <a:pt x="4014920" y="1743804"/>
                    <a:pt x="4013100" y="1748196"/>
                    <a:pt x="4009862" y="1751434"/>
                  </a:cubicBezTo>
                  <a:cubicBezTo>
                    <a:pt x="4006624" y="1754673"/>
                    <a:pt x="4002232" y="1756492"/>
                    <a:pt x="3997652" y="1756492"/>
                  </a:cubicBezTo>
                  <a:lnTo>
                    <a:pt x="17267" y="1756492"/>
                  </a:lnTo>
                  <a:cubicBezTo>
                    <a:pt x="12688" y="1756492"/>
                    <a:pt x="8296" y="1754673"/>
                    <a:pt x="5057" y="1751434"/>
                  </a:cubicBezTo>
                  <a:cubicBezTo>
                    <a:pt x="1819" y="1748196"/>
                    <a:pt x="0" y="1743804"/>
                    <a:pt x="0" y="1739224"/>
                  </a:cubicBezTo>
                  <a:lnTo>
                    <a:pt x="0" y="17267"/>
                  </a:lnTo>
                  <a:cubicBezTo>
                    <a:pt x="0" y="12688"/>
                    <a:pt x="1819" y="8296"/>
                    <a:pt x="5057" y="5057"/>
                  </a:cubicBezTo>
                  <a:cubicBezTo>
                    <a:pt x="8296" y="1819"/>
                    <a:pt x="12688" y="0"/>
                    <a:pt x="17267" y="0"/>
                  </a:cubicBezTo>
                  <a:close/>
                </a:path>
              </a:pathLst>
            </a:custGeom>
            <a:solidFill>
              <a:srgbClr val="1B1C54"/>
            </a:solidFill>
          </p:spPr>
        </p:sp>
        <p:sp>
          <p:nvSpPr>
            <p:cNvPr name="TextBox 7" id="7"/>
            <p:cNvSpPr txBox="true"/>
            <p:nvPr/>
          </p:nvSpPr>
          <p:spPr>
            <a:xfrm>
              <a:off x="0" y="-47625"/>
              <a:ext cx="4014920" cy="1804117"/>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801139" y="8731445"/>
            <a:ext cx="6223666" cy="2224960"/>
          </a:xfrm>
          <a:custGeom>
            <a:avLst/>
            <a:gdLst/>
            <a:ahLst/>
            <a:cxnLst/>
            <a:rect r="r" b="b" t="t" l="l"/>
            <a:pathLst>
              <a:path h="2224960" w="6223666">
                <a:moveTo>
                  <a:pt x="0" y="0"/>
                </a:moveTo>
                <a:lnTo>
                  <a:pt x="6223666" y="0"/>
                </a:lnTo>
                <a:lnTo>
                  <a:pt x="6223666"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9" id="9"/>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2" id="12"/>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3" id="13"/>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4" id="14"/>
          <p:cNvSpPr txBox="true"/>
          <p:nvPr/>
        </p:nvSpPr>
        <p:spPr>
          <a:xfrm rot="0">
            <a:off x="1150058" y="1811487"/>
            <a:ext cx="12693013" cy="2447431"/>
          </a:xfrm>
          <a:prstGeom prst="rect">
            <a:avLst/>
          </a:prstGeom>
        </p:spPr>
        <p:txBody>
          <a:bodyPr anchor="t" rtlCol="false" tIns="0" lIns="0" bIns="0" rIns="0">
            <a:spAutoFit/>
          </a:bodyPr>
          <a:lstStyle/>
          <a:p>
            <a:pPr algn="l">
              <a:lnSpc>
                <a:spcPts val="3252"/>
              </a:lnSpc>
            </a:pPr>
            <a:r>
              <a:rPr lang="en-US" sz="2323" b="true">
                <a:solidFill>
                  <a:srgbClr val="FFFFFF"/>
                </a:solidFill>
                <a:latin typeface="Be Vietnam Ultra-Bold"/>
                <a:ea typeface="Be Vietnam Ultra-Bold"/>
                <a:cs typeface="Be Vietnam Ultra-Bold"/>
                <a:sym typeface="Be Vietnam Ultra-Bold"/>
              </a:rPr>
              <a:t>Câu 5: Q(BROKER,OFFICE,STOCK,QUANTITY,INVESTOR,DIVIDENT) </a:t>
            </a:r>
          </a:p>
          <a:p>
            <a:pPr algn="l">
              <a:lnSpc>
                <a:spcPts val="3252"/>
              </a:lnSpc>
            </a:pPr>
            <a:r>
              <a:rPr lang="en-US" sz="2323" b="true">
                <a:solidFill>
                  <a:srgbClr val="FFFFFF"/>
                </a:solidFill>
                <a:latin typeface="Be Vietnam Ultra-Bold"/>
                <a:ea typeface="Be Vietnam Ultra-Bold"/>
                <a:cs typeface="Be Vietnam Ultra-Bold"/>
                <a:sym typeface="Be Vietnam Ultra-Bold"/>
              </a:rPr>
              <a:t>F={STOCK → DIVIDENT</a:t>
            </a:r>
          </a:p>
          <a:p>
            <a:pPr algn="l">
              <a:lnSpc>
                <a:spcPts val="3252"/>
              </a:lnSpc>
            </a:pPr>
            <a:r>
              <a:rPr lang="en-US" sz="2323" b="true">
                <a:solidFill>
                  <a:srgbClr val="FFFFFF"/>
                </a:solidFill>
                <a:latin typeface="Be Vietnam Ultra-Bold"/>
                <a:ea typeface="Be Vietnam Ultra-Bold"/>
                <a:cs typeface="Be Vietnam Ultra-Bold"/>
                <a:sym typeface="Be Vietnam Ultra-Bold"/>
              </a:rPr>
              <a:t>INVESTOR → BROKER</a:t>
            </a:r>
          </a:p>
          <a:p>
            <a:pPr algn="l">
              <a:lnSpc>
                <a:spcPts val="3252"/>
              </a:lnSpc>
            </a:pPr>
            <a:r>
              <a:rPr lang="en-US" sz="2323" b="true">
                <a:solidFill>
                  <a:srgbClr val="FFFFFF"/>
                </a:solidFill>
                <a:latin typeface="Be Vietnam Ultra-Bold"/>
                <a:ea typeface="Be Vietnam Ultra-Bold"/>
                <a:cs typeface="Be Vietnam Ultra-Bold"/>
                <a:sym typeface="Be Vietnam Ultra-Bold"/>
              </a:rPr>
              <a:t>INVESTOR,STOCK → QUANTITY </a:t>
            </a:r>
          </a:p>
          <a:p>
            <a:pPr algn="l">
              <a:lnSpc>
                <a:spcPts val="3252"/>
              </a:lnSpc>
            </a:pPr>
            <a:r>
              <a:rPr lang="en-US" sz="2323" b="true">
                <a:solidFill>
                  <a:srgbClr val="FFFFFF"/>
                </a:solidFill>
                <a:latin typeface="Be Vietnam Ultra-Bold"/>
                <a:ea typeface="Be Vietnam Ultra-Bold"/>
                <a:cs typeface="Be Vietnam Ultra-Bold"/>
                <a:sym typeface="Be Vietnam Ultra-Bold"/>
              </a:rPr>
              <a:t>BROKER → OFFICE } </a:t>
            </a:r>
          </a:p>
          <a:p>
            <a:pPr algn="l">
              <a:lnSpc>
                <a:spcPts val="3252"/>
              </a:lnSpc>
            </a:pPr>
          </a:p>
        </p:txBody>
      </p:sp>
      <p:sp>
        <p:nvSpPr>
          <p:cNvPr name="AutoShape 15" id="15"/>
          <p:cNvSpPr/>
          <p:nvPr/>
        </p:nvSpPr>
        <p:spPr>
          <a:xfrm flipH="true">
            <a:off x="7441457" y="3379470"/>
            <a:ext cx="0" cy="4980483"/>
          </a:xfrm>
          <a:prstGeom prst="line">
            <a:avLst/>
          </a:prstGeom>
          <a:ln cap="flat" w="38100">
            <a:solidFill>
              <a:srgbClr val="FFFFFF"/>
            </a:solidFill>
            <a:prstDash val="solid"/>
            <a:headEnd type="none" len="sm" w="sm"/>
            <a:tailEnd type="none" len="sm" w="sm"/>
          </a:ln>
        </p:spPr>
      </p:sp>
      <p:sp>
        <p:nvSpPr>
          <p:cNvPr name="Freeform 16" id="16"/>
          <p:cNvSpPr/>
          <p:nvPr/>
        </p:nvSpPr>
        <p:spPr>
          <a:xfrm flipH="false" flipV="false" rot="0">
            <a:off x="7771865" y="3795755"/>
            <a:ext cx="8129303" cy="4281433"/>
          </a:xfrm>
          <a:custGeom>
            <a:avLst/>
            <a:gdLst/>
            <a:ahLst/>
            <a:cxnLst/>
            <a:rect r="r" b="b" t="t" l="l"/>
            <a:pathLst>
              <a:path h="4281433" w="8129303">
                <a:moveTo>
                  <a:pt x="0" y="0"/>
                </a:moveTo>
                <a:lnTo>
                  <a:pt x="8129304" y="0"/>
                </a:lnTo>
                <a:lnTo>
                  <a:pt x="8129304" y="4281433"/>
                </a:lnTo>
                <a:lnTo>
                  <a:pt x="0" y="4281433"/>
                </a:lnTo>
                <a:lnTo>
                  <a:pt x="0" y="0"/>
                </a:lnTo>
                <a:close/>
              </a:path>
            </a:pathLst>
          </a:custGeom>
          <a:blipFill>
            <a:blip r:embed="rId15"/>
            <a:stretch>
              <a:fillRect l="0" t="0" r="0" b="0"/>
            </a:stretch>
          </a:blipFill>
        </p:spPr>
      </p:sp>
      <p:sp>
        <p:nvSpPr>
          <p:cNvPr name="TextBox 17" id="17"/>
          <p:cNvSpPr txBox="true"/>
          <p:nvPr/>
        </p:nvSpPr>
        <p:spPr>
          <a:xfrm rot="0">
            <a:off x="1028700" y="4220817"/>
            <a:ext cx="6103445" cy="3425809"/>
          </a:xfrm>
          <a:prstGeom prst="rect">
            <a:avLst/>
          </a:prstGeom>
        </p:spPr>
        <p:txBody>
          <a:bodyPr anchor="t" rtlCol="false" tIns="0" lIns="0" bIns="0" rIns="0">
            <a:spAutoFit/>
          </a:bodyPr>
          <a:lstStyle/>
          <a:p>
            <a:pPr algn="l">
              <a:lnSpc>
                <a:spcPts val="2710"/>
              </a:lnSpc>
            </a:pPr>
            <a:r>
              <a:rPr lang="en-US" sz="1936">
                <a:solidFill>
                  <a:srgbClr val="FFFFFF"/>
                </a:solidFill>
                <a:latin typeface="Be Vietnam"/>
                <a:ea typeface="Be Vietnam"/>
                <a:cs typeface="Be Vietnam"/>
                <a:sym typeface="Be Vietnam"/>
              </a:rPr>
              <a:t>Câu 5: Q(BROKER,OFFICE,STOCK,QUANTITY,INVESTOR,DIVIDENT) </a:t>
            </a:r>
          </a:p>
          <a:p>
            <a:pPr algn="l">
              <a:lnSpc>
                <a:spcPts val="2710"/>
              </a:lnSpc>
            </a:pPr>
            <a:r>
              <a:rPr lang="en-US" sz="1936">
                <a:solidFill>
                  <a:srgbClr val="FFFFFF"/>
                </a:solidFill>
                <a:latin typeface="Be Vietnam"/>
                <a:ea typeface="Be Vietnam"/>
                <a:cs typeface="Be Vietnam"/>
                <a:sym typeface="Be Vietnam"/>
              </a:rPr>
              <a:t>F={STOCK → DIVIDENT </a:t>
            </a:r>
          </a:p>
          <a:p>
            <a:pPr algn="l">
              <a:lnSpc>
                <a:spcPts val="2710"/>
              </a:lnSpc>
            </a:pPr>
            <a:r>
              <a:rPr lang="en-US" sz="1936">
                <a:solidFill>
                  <a:srgbClr val="FFFFFF"/>
                </a:solidFill>
                <a:latin typeface="Be Vietnam"/>
                <a:ea typeface="Be Vietnam"/>
                <a:cs typeface="Be Vietnam"/>
                <a:sym typeface="Be Vietnam"/>
              </a:rPr>
              <a:t>INVESTOR → BROKER </a:t>
            </a:r>
          </a:p>
          <a:p>
            <a:pPr algn="l">
              <a:lnSpc>
                <a:spcPts val="2710"/>
              </a:lnSpc>
            </a:pPr>
            <a:r>
              <a:rPr lang="en-US" sz="1936">
                <a:solidFill>
                  <a:srgbClr val="FFFFFF"/>
                </a:solidFill>
                <a:latin typeface="Be Vietnam"/>
                <a:ea typeface="Be Vietnam"/>
                <a:cs typeface="Be Vietnam"/>
                <a:sym typeface="Be Vietnam"/>
              </a:rPr>
              <a:t>INVESTOR,STOCK → QU</a:t>
            </a:r>
            <a:r>
              <a:rPr lang="en-US" sz="1936">
                <a:solidFill>
                  <a:srgbClr val="FFFFFF"/>
                </a:solidFill>
                <a:latin typeface="Be Vietnam"/>
                <a:ea typeface="Be Vietnam"/>
                <a:cs typeface="Be Vietnam"/>
                <a:sym typeface="Be Vietnam"/>
              </a:rPr>
              <a:t>ANTITY </a:t>
            </a:r>
          </a:p>
          <a:p>
            <a:pPr algn="l">
              <a:lnSpc>
                <a:spcPts val="2710"/>
              </a:lnSpc>
            </a:pPr>
            <a:r>
              <a:rPr lang="en-US" sz="1936">
                <a:solidFill>
                  <a:srgbClr val="FFFFFF"/>
                </a:solidFill>
                <a:latin typeface="Be Vietnam"/>
                <a:ea typeface="Be Vietnam"/>
                <a:cs typeface="Be Vietnam"/>
                <a:sym typeface="Be Vietnam"/>
              </a:rPr>
              <a:t>BROKER → OFFICE } </a:t>
            </a:r>
          </a:p>
          <a:p>
            <a:pPr algn="l">
              <a:lnSpc>
                <a:spcPts val="2710"/>
              </a:lnSpc>
            </a:pPr>
            <a:r>
              <a:rPr lang="en-US" sz="1936">
                <a:solidFill>
                  <a:srgbClr val="FFFFFF"/>
                </a:solidFill>
                <a:latin typeface="Be Vietnam"/>
                <a:ea typeface="Be Vietnam"/>
                <a:cs typeface="Be Vietnam"/>
                <a:sym typeface="Be Vietnam"/>
              </a:rPr>
              <a:t>- TN</a:t>
            </a:r>
            <a:r>
              <a:rPr lang="en-US" sz="1936">
                <a:solidFill>
                  <a:srgbClr val="FFFFFF"/>
                </a:solidFill>
                <a:latin typeface="Be Vietnam"/>
                <a:ea typeface="Be Vietnam"/>
                <a:cs typeface="Be Vietnam"/>
                <a:sym typeface="Be Vietnam"/>
              </a:rPr>
              <a:t> = { INVESTOR , STOCK } </a:t>
            </a:r>
          </a:p>
          <a:p>
            <a:pPr algn="l">
              <a:lnSpc>
                <a:spcPts val="2710"/>
              </a:lnSpc>
            </a:pPr>
            <a:r>
              <a:rPr lang="en-US" sz="1936">
                <a:solidFill>
                  <a:srgbClr val="FFFFFF"/>
                </a:solidFill>
                <a:latin typeface="Be Vietnam"/>
                <a:ea typeface="Be Vietnam"/>
                <a:cs typeface="Be Vietnam"/>
                <a:sym typeface="Be Vietnam"/>
              </a:rPr>
              <a:t>- TG={ BROKER }</a:t>
            </a:r>
          </a:p>
          <a:p>
            <a:pPr algn="l">
              <a:lnSpc>
                <a:spcPts val="2710"/>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477370" y="68089"/>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LÊ VĂN KHOA</a:t>
            </a:r>
          </a:p>
        </p:txBody>
      </p:sp>
      <p:sp>
        <p:nvSpPr>
          <p:cNvPr name="TextBox 4" id="4"/>
          <p:cNvSpPr txBox="true"/>
          <p:nvPr/>
        </p:nvSpPr>
        <p:spPr>
          <a:xfrm rot="0">
            <a:off x="2477370" y="724484"/>
            <a:ext cx="5653015"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BÀI TẬP TỔNG HỢP </a:t>
            </a:r>
          </a:p>
        </p:txBody>
      </p:sp>
      <p:grpSp>
        <p:nvGrpSpPr>
          <p:cNvPr name="Group 5" id="5"/>
          <p:cNvGrpSpPr/>
          <p:nvPr/>
        </p:nvGrpSpPr>
        <p:grpSpPr>
          <a:xfrm rot="0">
            <a:off x="820188" y="1335891"/>
            <a:ext cx="15244148" cy="7922409"/>
            <a:chOff x="0" y="0"/>
            <a:chExt cx="4014920" cy="2086560"/>
          </a:xfrm>
        </p:grpSpPr>
        <p:sp>
          <p:nvSpPr>
            <p:cNvPr name="Freeform 6" id="6"/>
            <p:cNvSpPr/>
            <p:nvPr/>
          </p:nvSpPr>
          <p:spPr>
            <a:xfrm flipH="false" flipV="false" rot="0">
              <a:off x="0" y="0"/>
              <a:ext cx="4014920" cy="2086560"/>
            </a:xfrm>
            <a:custGeom>
              <a:avLst/>
              <a:gdLst/>
              <a:ahLst/>
              <a:cxnLst/>
              <a:rect r="r" b="b" t="t" l="l"/>
              <a:pathLst>
                <a:path h="2086560" w="4014920">
                  <a:moveTo>
                    <a:pt x="17267" y="0"/>
                  </a:moveTo>
                  <a:lnTo>
                    <a:pt x="3997652" y="0"/>
                  </a:lnTo>
                  <a:cubicBezTo>
                    <a:pt x="4002232" y="0"/>
                    <a:pt x="4006624" y="1819"/>
                    <a:pt x="4009862" y="5057"/>
                  </a:cubicBezTo>
                  <a:cubicBezTo>
                    <a:pt x="4013100" y="8296"/>
                    <a:pt x="4014920" y="12688"/>
                    <a:pt x="4014920" y="17267"/>
                  </a:cubicBezTo>
                  <a:lnTo>
                    <a:pt x="4014920" y="2069293"/>
                  </a:lnTo>
                  <a:cubicBezTo>
                    <a:pt x="4014920" y="2073872"/>
                    <a:pt x="4013100" y="2078265"/>
                    <a:pt x="4009862" y="2081503"/>
                  </a:cubicBezTo>
                  <a:cubicBezTo>
                    <a:pt x="4006624" y="2084741"/>
                    <a:pt x="4002232" y="2086560"/>
                    <a:pt x="3997652" y="2086560"/>
                  </a:cubicBezTo>
                  <a:lnTo>
                    <a:pt x="17267" y="2086560"/>
                  </a:lnTo>
                  <a:cubicBezTo>
                    <a:pt x="12688" y="2086560"/>
                    <a:pt x="8296" y="2084741"/>
                    <a:pt x="5057" y="2081503"/>
                  </a:cubicBezTo>
                  <a:cubicBezTo>
                    <a:pt x="1819" y="2078265"/>
                    <a:pt x="0" y="2073872"/>
                    <a:pt x="0" y="2069293"/>
                  </a:cubicBezTo>
                  <a:lnTo>
                    <a:pt x="0" y="17267"/>
                  </a:lnTo>
                  <a:cubicBezTo>
                    <a:pt x="0" y="12688"/>
                    <a:pt x="1819" y="8296"/>
                    <a:pt x="5057" y="5057"/>
                  </a:cubicBezTo>
                  <a:cubicBezTo>
                    <a:pt x="8296" y="1819"/>
                    <a:pt x="12688" y="0"/>
                    <a:pt x="17267" y="0"/>
                  </a:cubicBezTo>
                  <a:close/>
                </a:path>
              </a:pathLst>
            </a:custGeom>
            <a:solidFill>
              <a:srgbClr val="1B1C54"/>
            </a:solidFill>
          </p:spPr>
        </p:sp>
        <p:sp>
          <p:nvSpPr>
            <p:cNvPr name="TextBox 7" id="7"/>
            <p:cNvSpPr txBox="true"/>
            <p:nvPr/>
          </p:nvSpPr>
          <p:spPr>
            <a:xfrm>
              <a:off x="0" y="-47625"/>
              <a:ext cx="4014920" cy="2134185"/>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9" id="9"/>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2" id="12"/>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3" id="13"/>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4" id="14"/>
          <p:cNvSpPr txBox="true"/>
          <p:nvPr/>
        </p:nvSpPr>
        <p:spPr>
          <a:xfrm rot="0">
            <a:off x="1042093" y="1381211"/>
            <a:ext cx="14274418" cy="1888676"/>
          </a:xfrm>
          <a:prstGeom prst="rect">
            <a:avLst/>
          </a:prstGeom>
        </p:spPr>
        <p:txBody>
          <a:bodyPr anchor="t" rtlCol="false" tIns="0" lIns="0" bIns="0" rIns="0">
            <a:spAutoFit/>
          </a:bodyPr>
          <a:lstStyle/>
          <a:p>
            <a:pPr algn="l">
              <a:lnSpc>
                <a:spcPts val="3009"/>
              </a:lnSpc>
            </a:pPr>
            <a:r>
              <a:rPr lang="en-US" sz="2149" b="true">
                <a:solidFill>
                  <a:srgbClr val="FFFFFF"/>
                </a:solidFill>
                <a:latin typeface="Be Vietnam Ultra-Bold"/>
                <a:ea typeface="Be Vietnam Ultra-Bold"/>
                <a:cs typeface="Be Vietnam Ultra-Bold"/>
                <a:sym typeface="Be Vietnam Ultra-Bold"/>
              </a:rPr>
              <a:t>Câu 3: Kehoach(NGAY,GIO,PHONG,MONHOC,GIAOVIEN)</a:t>
            </a:r>
          </a:p>
          <a:p>
            <a:pPr algn="l">
              <a:lnSpc>
                <a:spcPts val="3009"/>
              </a:lnSpc>
            </a:pPr>
            <a:r>
              <a:rPr lang="en-US" sz="2149" b="true">
                <a:solidFill>
                  <a:srgbClr val="FFFFFF"/>
                </a:solidFill>
                <a:latin typeface="Be Vietnam Ultra-Bold"/>
                <a:ea typeface="Be Vietnam Ultra-Bold"/>
                <a:cs typeface="Be Vietnam Ultra-Bold"/>
                <a:sym typeface="Be Vietnam Ultra-Bold"/>
              </a:rPr>
              <a:t>F={NGAY,GIO,PHONG→MONHOC</a:t>
            </a:r>
          </a:p>
          <a:p>
            <a:pPr algn="l">
              <a:lnSpc>
                <a:spcPts val="3009"/>
              </a:lnSpc>
            </a:pPr>
            <a:r>
              <a:rPr lang="en-US" sz="2149" b="true">
                <a:solidFill>
                  <a:srgbClr val="FFFFFF"/>
                </a:solidFill>
                <a:latin typeface="Be Vietnam Ultra-Bold"/>
                <a:ea typeface="Be Vietnam Ultra-Bold"/>
                <a:cs typeface="Be Vietnam Ultra-Bold"/>
                <a:sym typeface="Be Vietnam Ultra-Bold"/>
              </a:rPr>
              <a:t>MONHOC,NGAY→GIAOVIEN</a:t>
            </a:r>
          </a:p>
          <a:p>
            <a:pPr algn="l">
              <a:lnSpc>
                <a:spcPts val="3009"/>
              </a:lnSpc>
            </a:pPr>
            <a:r>
              <a:rPr lang="en-US" sz="2149" b="true">
                <a:solidFill>
                  <a:srgbClr val="FFFFFF"/>
                </a:solidFill>
                <a:latin typeface="Be Vietnam Ultra-Bold"/>
                <a:ea typeface="Be Vietnam Ultra-Bold"/>
                <a:cs typeface="Be Vietnam Ultra-Bold"/>
                <a:sym typeface="Be Vietnam Ultra-Bold"/>
              </a:rPr>
              <a:t>NGAY,GIO,PHONG→GIAOVIEN</a:t>
            </a:r>
          </a:p>
          <a:p>
            <a:pPr algn="l">
              <a:lnSpc>
                <a:spcPts val="3009"/>
              </a:lnSpc>
            </a:pPr>
            <a:r>
              <a:rPr lang="en-US" sz="2149" b="true">
                <a:solidFill>
                  <a:srgbClr val="FFFFFF"/>
                </a:solidFill>
                <a:latin typeface="Be Vietnam Ultra-Bold"/>
                <a:ea typeface="Be Vietnam Ultra-Bold"/>
                <a:cs typeface="Be Vietnam Ultra-Bold"/>
                <a:sym typeface="Be Vietnam Ultra-Bold"/>
              </a:rPr>
              <a:t>MONHOC→GIAOVIEN}</a:t>
            </a:r>
          </a:p>
        </p:txBody>
      </p:sp>
      <p:sp>
        <p:nvSpPr>
          <p:cNvPr name="TextBox 15" id="15"/>
          <p:cNvSpPr txBox="true"/>
          <p:nvPr/>
        </p:nvSpPr>
        <p:spPr>
          <a:xfrm rot="0">
            <a:off x="1028700" y="3368322"/>
            <a:ext cx="14430322" cy="5541318"/>
          </a:xfrm>
          <a:prstGeom prst="rect">
            <a:avLst/>
          </a:prstGeom>
        </p:spPr>
        <p:txBody>
          <a:bodyPr anchor="t" rtlCol="false" tIns="0" lIns="0" bIns="0" rIns="0">
            <a:spAutoFit/>
          </a:bodyPr>
          <a:lstStyle/>
          <a:p>
            <a:pPr algn="l">
              <a:lnSpc>
                <a:spcPts val="2916"/>
              </a:lnSpc>
            </a:pPr>
            <a:r>
              <a:rPr lang="en-US" sz="2083">
                <a:solidFill>
                  <a:srgbClr val="FFFFFF"/>
                </a:solidFill>
                <a:latin typeface="Be Vietnam"/>
                <a:ea typeface="Be Vietnam"/>
                <a:cs typeface="Be Vietnam"/>
                <a:sym typeface="Be Vietnam"/>
              </a:rPr>
              <a:t>a) Xác định dạng chuẩn cao nhất của Kehoach</a:t>
            </a:r>
          </a:p>
          <a:p>
            <a:pPr algn="l">
              <a:lnSpc>
                <a:spcPts val="2916"/>
              </a:lnSpc>
            </a:pPr>
            <a:r>
              <a:rPr lang="en-US" sz="2083">
                <a:solidFill>
                  <a:srgbClr val="FFFFFF"/>
                </a:solidFill>
                <a:latin typeface="Be Vietnam"/>
                <a:ea typeface="Be Vietnam"/>
                <a:cs typeface="Be Vietnam"/>
                <a:sym typeface="Be Vietnam"/>
              </a:rPr>
              <a:t>Trả lời:</a:t>
            </a:r>
          </a:p>
          <a:p>
            <a:pPr algn="l">
              <a:lnSpc>
                <a:spcPts val="2916"/>
              </a:lnSpc>
            </a:pPr>
            <a:r>
              <a:rPr lang="en-US" sz="2083">
                <a:solidFill>
                  <a:srgbClr val="FFFFFF"/>
                </a:solidFill>
                <a:latin typeface="Be Vietnam"/>
                <a:ea typeface="Be Vietnam"/>
                <a:cs typeface="Be Vietnam"/>
                <a:sym typeface="Be Vietnam"/>
              </a:rPr>
              <a:t>1. Kiểm tra 1NF :Quan hệ Kehoach đã ở dạng chuẩn 1NF vì không có thuộc tính</a:t>
            </a:r>
          </a:p>
          <a:p>
            <a:pPr algn="l">
              <a:lnSpc>
                <a:spcPts val="2916"/>
              </a:lnSpc>
            </a:pPr>
            <a:r>
              <a:rPr lang="en-US" sz="2083">
                <a:solidFill>
                  <a:srgbClr val="FFFFFF"/>
                </a:solidFill>
                <a:latin typeface="Be Vietnam"/>
                <a:ea typeface="Be Vietnam"/>
                <a:cs typeface="Be Vietnam"/>
                <a:sym typeface="Be Vietnam"/>
              </a:rPr>
              <a:t>lặp và mỗi cột chỉ chứa giá trị đơn trị.</a:t>
            </a:r>
          </a:p>
          <a:p>
            <a:pPr algn="l">
              <a:lnSpc>
                <a:spcPts val="2916"/>
              </a:lnSpc>
            </a:pPr>
            <a:r>
              <a:rPr lang="en-US" sz="2083">
                <a:solidFill>
                  <a:srgbClr val="FFFFFF"/>
                </a:solidFill>
                <a:latin typeface="Be Vietnam"/>
                <a:ea typeface="Be Vietnam"/>
                <a:cs typeface="Be Vietnam"/>
                <a:sym typeface="Be Vietnam"/>
              </a:rPr>
              <a:t>2. Kiểm tra 2NF</a:t>
            </a:r>
          </a:p>
          <a:p>
            <a:pPr algn="l">
              <a:lnSpc>
                <a:spcPts val="2916"/>
              </a:lnSpc>
            </a:pPr>
            <a:r>
              <a:rPr lang="en-US" sz="2083">
                <a:solidFill>
                  <a:srgbClr val="FFFFFF"/>
                </a:solidFill>
                <a:latin typeface="Be Vietnam"/>
                <a:ea typeface="Be Vietnam"/>
                <a:cs typeface="Be Vietnam"/>
                <a:sym typeface="Be Vietnam"/>
              </a:rPr>
              <a:t>- Xác định các khóa chính của quan hệ: Từ tập phụ thuộc hàm, ta thấy rằng tập</a:t>
            </a:r>
          </a:p>
          <a:p>
            <a:pPr algn="l">
              <a:lnSpc>
                <a:spcPts val="2916"/>
              </a:lnSpc>
            </a:pPr>
            <a:r>
              <a:rPr lang="en-US" sz="2083">
                <a:solidFill>
                  <a:srgbClr val="FFFFFF"/>
                </a:solidFill>
                <a:latin typeface="Be Vietnam"/>
                <a:ea typeface="Be Vietnam"/>
                <a:cs typeface="Be Vietnam"/>
                <a:sym typeface="Be Vietnam"/>
              </a:rPr>
              <a:t>{NGAY, GIO, PHONG} là một khóa chính vì nó xác định duy nhất các thuộc tính còn</a:t>
            </a:r>
          </a:p>
          <a:p>
            <a:pPr algn="l">
              <a:lnSpc>
                <a:spcPts val="2916"/>
              </a:lnSpc>
            </a:pPr>
            <a:r>
              <a:rPr lang="en-US" sz="2083">
                <a:solidFill>
                  <a:srgbClr val="FFFFFF"/>
                </a:solidFill>
                <a:latin typeface="Be Vietnam"/>
                <a:ea typeface="Be Vietnam"/>
                <a:cs typeface="Be Vietnam"/>
                <a:sym typeface="Be Vietnam"/>
              </a:rPr>
              <a:t>lại.</a:t>
            </a:r>
          </a:p>
          <a:p>
            <a:pPr algn="l">
              <a:lnSpc>
                <a:spcPts val="2916"/>
              </a:lnSpc>
            </a:pPr>
            <a:r>
              <a:rPr lang="en-US" sz="2083">
                <a:solidFill>
                  <a:srgbClr val="FFFFFF"/>
                </a:solidFill>
                <a:latin typeface="Be Vietnam"/>
                <a:ea typeface="Be Vietnam"/>
                <a:cs typeface="Be Vietnam"/>
                <a:sym typeface="Be Vietnam"/>
              </a:rPr>
              <a:t>- Kiểm tra phụ thuộc hàm không đầy đủ vào khóa: Không có phụ thuộc hàm</a:t>
            </a:r>
          </a:p>
          <a:p>
            <a:pPr algn="l">
              <a:lnSpc>
                <a:spcPts val="2916"/>
              </a:lnSpc>
            </a:pPr>
            <a:r>
              <a:rPr lang="en-US" sz="2083">
                <a:solidFill>
                  <a:srgbClr val="FFFFFF"/>
                </a:solidFill>
                <a:latin typeface="Be Vietnam"/>
                <a:ea typeface="Be Vietnam"/>
                <a:cs typeface="Be Vietnam"/>
                <a:sym typeface="Be Vietnam"/>
              </a:rPr>
              <a:t>nào không đầy đủ vì các thuộc tính của khóa chính không bị loại bỏ.</a:t>
            </a:r>
          </a:p>
          <a:p>
            <a:pPr algn="l">
              <a:lnSpc>
                <a:spcPts val="2916"/>
              </a:lnSpc>
            </a:pPr>
            <a:r>
              <a:rPr lang="en-US" sz="2083">
                <a:solidFill>
                  <a:srgbClr val="FFFFFF"/>
                </a:solidFill>
                <a:latin typeface="Be Vietnam"/>
                <a:ea typeface="Be Vietnam"/>
                <a:cs typeface="Be Vietnam"/>
                <a:sym typeface="Be Vietnam"/>
              </a:rPr>
              <a:t>3. Kiểm tra 3NF (Dạng chuẩn thứ ba):</a:t>
            </a:r>
          </a:p>
          <a:p>
            <a:pPr algn="l">
              <a:lnSpc>
                <a:spcPts val="2916"/>
              </a:lnSpc>
            </a:pPr>
            <a:r>
              <a:rPr lang="en-US" sz="2083">
                <a:solidFill>
                  <a:srgbClr val="FFFFFF"/>
                </a:solidFill>
                <a:latin typeface="Be Vietnam"/>
                <a:ea typeface="Be Vietnam"/>
                <a:cs typeface="Be Vietnam"/>
                <a:sym typeface="Be Vietnam"/>
              </a:rPr>
              <a:t>- Quan hệ không đạt chuẩn 3NF vì có phụ thuộc bắc cầu: MONHOC -&gt;</a:t>
            </a:r>
          </a:p>
          <a:p>
            <a:pPr algn="l">
              <a:lnSpc>
                <a:spcPts val="2916"/>
              </a:lnSpc>
            </a:pPr>
            <a:r>
              <a:rPr lang="en-US" sz="2083">
                <a:solidFill>
                  <a:srgbClr val="FFFFFF"/>
                </a:solidFill>
                <a:latin typeface="Be Vietnam"/>
                <a:ea typeface="Be Vietnam"/>
                <a:cs typeface="Be Vietnam"/>
                <a:sym typeface="Be Vietnam"/>
              </a:rPr>
              <a:t>GIAOVIEN, trong đó MONHOC không phải là khóa chính.</a:t>
            </a:r>
          </a:p>
          <a:p>
            <a:pPr algn="l">
              <a:lnSpc>
                <a:spcPts val="2916"/>
              </a:lnSpc>
            </a:pPr>
            <a:r>
              <a:rPr lang="en-US" sz="2083">
                <a:solidFill>
                  <a:srgbClr val="FFFFFF"/>
                </a:solidFill>
                <a:latin typeface="Be Vietnam"/>
                <a:ea typeface="Be Vietnam"/>
                <a:cs typeface="Be Vietnam"/>
                <a:sym typeface="Be Vietnam"/>
              </a:rPr>
              <a:t>Kết luận:</a:t>
            </a:r>
          </a:p>
          <a:p>
            <a:pPr algn="l">
              <a:lnSpc>
                <a:spcPts val="2916"/>
              </a:lnSpc>
            </a:pPr>
            <a:r>
              <a:rPr lang="en-US" sz="2083">
                <a:solidFill>
                  <a:srgbClr val="FFFFFF"/>
                </a:solidFill>
                <a:latin typeface="Be Vietnam"/>
                <a:ea typeface="Be Vietnam"/>
                <a:cs typeface="Be Vietnam"/>
                <a:sym typeface="Be Vietnam"/>
              </a:rPr>
              <a:t>Lược đồ quan hệ Kehoach ở dạng 2NF, vì không thỏa mãn điều kiện của 3NF.</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477370" y="724484"/>
            <a:ext cx="5653015" cy="974440"/>
          </a:xfrm>
          <a:prstGeom prst="rect">
            <a:avLst/>
          </a:prstGeom>
        </p:spPr>
        <p:txBody>
          <a:bodyPr anchor="t" rtlCol="false" tIns="0" lIns="0" bIns="0" rIns="0">
            <a:spAutoFit/>
          </a:bodyPr>
          <a:lstStyle/>
          <a:p>
            <a:pPr algn="l">
              <a:lnSpc>
                <a:spcPts val="3903"/>
              </a:lnSpc>
            </a:pPr>
            <a:r>
              <a:rPr lang="en-US" sz="2787" b="true">
                <a:solidFill>
                  <a:srgbClr val="1B1C54"/>
                </a:solidFill>
                <a:latin typeface="Be Vietnam Ultra-Bold"/>
                <a:ea typeface="Be Vietnam Ultra-Bold"/>
                <a:cs typeface="Be Vietnam Ultra-Bold"/>
                <a:sym typeface="Be Vietnam Ultra-Bold"/>
              </a:rPr>
              <a:t>BÀI TÂP TỔNG HỢP  </a:t>
            </a:r>
          </a:p>
          <a:p>
            <a:pPr algn="l" marL="0" indent="0" lvl="0">
              <a:lnSpc>
                <a:spcPts val="3903"/>
              </a:lnSpc>
              <a:spcBef>
                <a:spcPct val="0"/>
              </a:spcBef>
            </a:pPr>
          </a:p>
        </p:txBody>
      </p:sp>
      <p:grpSp>
        <p:nvGrpSpPr>
          <p:cNvPr name="Group 4" id="4"/>
          <p:cNvGrpSpPr/>
          <p:nvPr/>
        </p:nvGrpSpPr>
        <p:grpSpPr>
          <a:xfrm rot="0">
            <a:off x="820188" y="1690773"/>
            <a:ext cx="15887273" cy="6888053"/>
            <a:chOff x="0" y="0"/>
            <a:chExt cx="4184302" cy="1814138"/>
          </a:xfrm>
        </p:grpSpPr>
        <p:sp>
          <p:nvSpPr>
            <p:cNvPr name="Freeform 5" id="5"/>
            <p:cNvSpPr/>
            <p:nvPr/>
          </p:nvSpPr>
          <p:spPr>
            <a:xfrm flipH="false" flipV="false" rot="0">
              <a:off x="0" y="0"/>
              <a:ext cx="4184302" cy="1814138"/>
            </a:xfrm>
            <a:custGeom>
              <a:avLst/>
              <a:gdLst/>
              <a:ahLst/>
              <a:cxnLst/>
              <a:rect r="r" b="b" t="t" l="l"/>
              <a:pathLst>
                <a:path h="1814138" w="4184302">
                  <a:moveTo>
                    <a:pt x="16568" y="0"/>
                  </a:moveTo>
                  <a:lnTo>
                    <a:pt x="4167734" y="0"/>
                  </a:lnTo>
                  <a:cubicBezTo>
                    <a:pt x="4176885" y="0"/>
                    <a:pt x="4184302" y="7418"/>
                    <a:pt x="4184302" y="16568"/>
                  </a:cubicBezTo>
                  <a:lnTo>
                    <a:pt x="4184302" y="1797569"/>
                  </a:lnTo>
                  <a:cubicBezTo>
                    <a:pt x="4184302" y="1801963"/>
                    <a:pt x="4182557" y="1806178"/>
                    <a:pt x="4179450" y="1809285"/>
                  </a:cubicBezTo>
                  <a:cubicBezTo>
                    <a:pt x="4176342" y="1812392"/>
                    <a:pt x="4172128" y="1814138"/>
                    <a:pt x="4167734" y="1814138"/>
                  </a:cubicBezTo>
                  <a:lnTo>
                    <a:pt x="16568" y="1814138"/>
                  </a:lnTo>
                  <a:cubicBezTo>
                    <a:pt x="12174" y="1814138"/>
                    <a:pt x="7960" y="1812392"/>
                    <a:pt x="4853" y="1809285"/>
                  </a:cubicBezTo>
                  <a:cubicBezTo>
                    <a:pt x="1746" y="1806178"/>
                    <a:pt x="0" y="1801963"/>
                    <a:pt x="0" y="1797569"/>
                  </a:cubicBezTo>
                  <a:lnTo>
                    <a:pt x="0" y="16568"/>
                  </a:lnTo>
                  <a:cubicBezTo>
                    <a:pt x="0" y="12174"/>
                    <a:pt x="1746" y="7960"/>
                    <a:pt x="4853" y="4853"/>
                  </a:cubicBezTo>
                  <a:cubicBezTo>
                    <a:pt x="7960" y="1746"/>
                    <a:pt x="12174" y="0"/>
                    <a:pt x="16568" y="0"/>
                  </a:cubicBezTo>
                  <a:close/>
                </a:path>
              </a:pathLst>
            </a:custGeom>
            <a:solidFill>
              <a:srgbClr val="1B1C54"/>
            </a:solidFill>
          </p:spPr>
        </p:sp>
        <p:sp>
          <p:nvSpPr>
            <p:cNvPr name="TextBox 6" id="6"/>
            <p:cNvSpPr txBox="true"/>
            <p:nvPr/>
          </p:nvSpPr>
          <p:spPr>
            <a:xfrm>
              <a:off x="0" y="-47625"/>
              <a:ext cx="4184302" cy="1861763"/>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801139" y="8731445"/>
            <a:ext cx="6223666" cy="2224960"/>
          </a:xfrm>
          <a:custGeom>
            <a:avLst/>
            <a:gdLst/>
            <a:ahLst/>
            <a:cxnLst/>
            <a:rect r="r" b="b" t="t" l="l"/>
            <a:pathLst>
              <a:path h="2224960" w="6223666">
                <a:moveTo>
                  <a:pt x="0" y="0"/>
                </a:moveTo>
                <a:lnTo>
                  <a:pt x="6223666" y="0"/>
                </a:lnTo>
                <a:lnTo>
                  <a:pt x="6223666"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AutoShape 13" id="13"/>
          <p:cNvSpPr/>
          <p:nvPr/>
        </p:nvSpPr>
        <p:spPr>
          <a:xfrm flipH="true">
            <a:off x="5145125" y="3415947"/>
            <a:ext cx="0" cy="4980483"/>
          </a:xfrm>
          <a:prstGeom prst="line">
            <a:avLst/>
          </a:prstGeom>
          <a:ln cap="flat" w="38100">
            <a:solidFill>
              <a:srgbClr val="FFFFFF"/>
            </a:solidFill>
            <a:prstDash val="solid"/>
            <a:headEnd type="none" len="sm" w="sm"/>
            <a:tailEnd type="none" len="sm" w="sm"/>
          </a:ln>
        </p:spPr>
      </p:sp>
      <p:sp>
        <p:nvSpPr>
          <p:cNvPr name="AutoShape 14" id="14"/>
          <p:cNvSpPr/>
          <p:nvPr/>
        </p:nvSpPr>
        <p:spPr>
          <a:xfrm flipH="true">
            <a:off x="12320579" y="3351100"/>
            <a:ext cx="0" cy="4980483"/>
          </a:xfrm>
          <a:prstGeom prst="line">
            <a:avLst/>
          </a:prstGeom>
          <a:ln cap="flat" w="38100">
            <a:solidFill>
              <a:srgbClr val="FFFFFF"/>
            </a:solidFill>
            <a:prstDash val="solid"/>
            <a:headEnd type="none" len="sm" w="sm"/>
            <a:tailEnd type="none" len="sm" w="sm"/>
          </a:ln>
        </p:spPr>
      </p:sp>
      <p:graphicFrame>
        <p:nvGraphicFramePr>
          <p:cNvPr name="Table 15" id="15"/>
          <p:cNvGraphicFramePr>
            <a:graphicFrameLocks noGrp="true"/>
          </p:cNvGraphicFramePr>
          <p:nvPr/>
        </p:nvGraphicFramePr>
        <p:xfrm>
          <a:off x="5856821" y="4020591"/>
          <a:ext cx="5065091" cy="4315923"/>
        </p:xfrm>
        <a:graphic>
          <a:graphicData uri="http://schemas.openxmlformats.org/drawingml/2006/table">
            <a:tbl>
              <a:tblPr/>
              <a:tblGrid>
                <a:gridCol w="595421"/>
                <a:gridCol w="1282363"/>
                <a:gridCol w="1403038"/>
                <a:gridCol w="895832"/>
                <a:gridCol w="888437"/>
              </a:tblGrid>
              <a:tr h="932154">
                <a:tc>
                  <a:txBody>
                    <a:bodyPr anchor="t" rtlCol="false"/>
                    <a:lstStyle/>
                    <a:p>
                      <a:pPr algn="ctr">
                        <a:lnSpc>
                          <a:spcPts val="2205"/>
                        </a:lnSpc>
                        <a:defRPr/>
                      </a:pPr>
                      <a:r>
                        <a:rPr lang="en-US" sz="1575" b="true">
                          <a:solidFill>
                            <a:srgbClr val="FFFFFF"/>
                          </a:solidFill>
                          <a:latin typeface="Be Vietnam Ultra-Bold"/>
                          <a:ea typeface="Be Vietnam Ultra-Bold"/>
                          <a:cs typeface="Be Vietnam Ultra-Bold"/>
                          <a:sym typeface="Be Vietnam Ultra-Bold"/>
                        </a:rPr>
                        <a:t>Xi</a:t>
                      </a:r>
                      <a:endParaRPr lang="en-US" sz="1100"/>
                    </a:p>
                    <a:p>
                      <a:pPr algn="ctr">
                        <a:lnSpc>
                          <a:spcPts val="2205"/>
                        </a:lnSpc>
                      </a:pPr>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05"/>
                        </a:lnSpc>
                        <a:defRPr/>
                      </a:pPr>
                      <a:r>
                        <a:rPr lang="en-US" sz="1575" b="true">
                          <a:solidFill>
                            <a:srgbClr val="FFFFFF"/>
                          </a:solidFill>
                          <a:latin typeface="Be Vietnam Ultra-Bold"/>
                          <a:ea typeface="Be Vietnam Ultra-Bold"/>
                          <a:cs typeface="Be Vietnam Ultra-Bold"/>
                          <a:sym typeface="Be Vietnam Ultra-Bold"/>
                        </a:rPr>
                        <a:t>Xi ∪ TN</a:t>
                      </a:r>
                      <a:endParaRPr lang="en-US" sz="1100"/>
                    </a:p>
                    <a:p>
                      <a:pPr algn="ctr">
                        <a:lnSpc>
                          <a:spcPts val="2205"/>
                        </a:lnSpc>
                      </a:pPr>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05"/>
                        </a:lnSpc>
                        <a:defRPr/>
                      </a:pPr>
                      <a:r>
                        <a:rPr lang="en-US" sz="1575" b="true">
                          <a:solidFill>
                            <a:srgbClr val="FFFFFF"/>
                          </a:solidFill>
                          <a:latin typeface="Be Vietnam Ultra-Bold"/>
                          <a:ea typeface="Be Vietnam Ultra-Bold"/>
                          <a:cs typeface="Be Vietnam Ultra-Bold"/>
                          <a:sym typeface="Be Vietnam Ultra-Bold"/>
                        </a:rPr>
                        <a:t>(Xi ∪ TN)+</a:t>
                      </a:r>
                      <a:endParaRPr lang="en-US" sz="1100"/>
                    </a:p>
                    <a:p>
                      <a:pPr algn="ctr">
                        <a:lnSpc>
                          <a:spcPts val="2205"/>
                        </a:lnSpc>
                      </a:pPr>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05"/>
                        </a:lnSpc>
                        <a:defRPr/>
                      </a:pPr>
                      <a:r>
                        <a:rPr lang="en-US" sz="1575" b="true">
                          <a:solidFill>
                            <a:srgbClr val="FFFFFF"/>
                          </a:solidFill>
                          <a:latin typeface="Be Vietnam Ultra-Bold"/>
                          <a:ea typeface="Be Vietnam Ultra-Bold"/>
                          <a:cs typeface="Be Vietnam Ultra-Bold"/>
                          <a:sym typeface="Be Vietnam Ultra-Bold"/>
                        </a:rPr>
                        <a:t>Siêu khoá</a:t>
                      </a:r>
                      <a:endParaRPr lang="en-US" sz="1100"/>
                    </a:p>
                    <a:p>
                      <a:pPr algn="ctr">
                        <a:lnSpc>
                          <a:spcPts val="2205"/>
                        </a:lnSpc>
                      </a:pPr>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05"/>
                        </a:lnSpc>
                        <a:defRPr/>
                      </a:pPr>
                      <a:r>
                        <a:rPr lang="en-US" sz="1575" b="true">
                          <a:solidFill>
                            <a:srgbClr val="FFFFFF"/>
                          </a:solidFill>
                          <a:latin typeface="Be Vietnam Ultra-Bold"/>
                          <a:ea typeface="Be Vietnam Ultra-Bold"/>
                          <a:cs typeface="Be Vietnam Ultra-Bold"/>
                          <a:sym typeface="Be Vietnam Ultra-Bold"/>
                        </a:rPr>
                        <a:t>Khoá</a:t>
                      </a:r>
                      <a:endParaRPr lang="en-US" sz="1100"/>
                    </a:p>
                    <a:p>
                      <a:pPr algn="ctr">
                        <a:lnSpc>
                          <a:spcPts val="2205"/>
                        </a:lnSpc>
                      </a:pPr>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49797">
                <a:tc>
                  <a:txBody>
                    <a:bodyPr anchor="t" rtlCol="false"/>
                    <a:lstStyle/>
                    <a:p>
                      <a:pPr algn="ctr">
                        <a:lnSpc>
                          <a:spcPts val="2205"/>
                        </a:lnSpc>
                        <a:defRPr/>
                      </a:pPr>
                      <a:r>
                        <a:rPr lang="en-US" sz="1575">
                          <a:solidFill>
                            <a:srgbClr val="FFFFFF"/>
                          </a:solidFill>
                          <a:latin typeface="Be Vietnam"/>
                          <a:ea typeface="Be Vietnam"/>
                          <a:cs typeface="Be Vietnam"/>
                          <a:sym typeface="Be Vietnam"/>
                        </a:rPr>
                        <a:t>∅</a:t>
                      </a:r>
                      <a:endParaRPr lang="en-US" sz="1100"/>
                    </a:p>
                    <a:p>
                      <a:pPr algn="ctr">
                        <a:lnSpc>
                          <a:spcPts val="2205"/>
                        </a:lnSpc>
                      </a:pPr>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05"/>
                        </a:lnSpc>
                        <a:defRPr/>
                      </a:pPr>
                      <a:r>
                        <a:rPr lang="en-US" sz="1575">
                          <a:solidFill>
                            <a:srgbClr val="FFFFFF"/>
                          </a:solidFill>
                          <a:latin typeface="Be Vietnam"/>
                          <a:ea typeface="Be Vietnam"/>
                          <a:cs typeface="Be Vietnam"/>
                          <a:sym typeface="Be Vietnam"/>
                        </a:rPr>
                        <a:t>K</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05"/>
                        </a:lnSpc>
                        <a:defRPr/>
                      </a:pPr>
                      <a:r>
                        <a:rPr lang="en-US" sz="1575">
                          <a:solidFill>
                            <a:srgbClr val="FFFFFF"/>
                          </a:solidFill>
                          <a:latin typeface="Be Vietnam"/>
                          <a:ea typeface="Be Vietnam"/>
                          <a:cs typeface="Be Vietnam"/>
                          <a:sym typeface="Be Vietnam"/>
                        </a:rPr>
                        <a:t>K</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05"/>
                        </a:lnSpc>
                        <a:defRPr/>
                      </a:pPr>
                      <a:r>
                        <a:rPr lang="en-US" sz="1575">
                          <a:solidFill>
                            <a:srgbClr val="FFFFFF"/>
                          </a:solidFill>
                          <a:latin typeface="Be Vietnam"/>
                          <a:ea typeface="Be Vietnam"/>
                          <a:cs typeface="Be Vietnam"/>
                          <a:sym typeface="Be Vietnam"/>
                        </a:rPr>
                        <a:t>/</a:t>
                      </a:r>
                      <a:endParaRPr lang="en-US" sz="1100"/>
                    </a:p>
                    <a:p>
                      <a:pPr algn="ctr">
                        <a:lnSpc>
                          <a:spcPts val="2205"/>
                        </a:lnSpc>
                      </a:pPr>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05"/>
                        </a:lnSpc>
                        <a:defRPr/>
                      </a:pPr>
                      <a:r>
                        <a:rPr lang="en-US" sz="1575">
                          <a:solidFill>
                            <a:srgbClr val="FFFFFF"/>
                          </a:solidFill>
                          <a:latin typeface="Be Vietnam"/>
                          <a:ea typeface="Be Vietnam"/>
                          <a:cs typeface="Be Vietnam"/>
                          <a:sym typeface="Be Vietnam"/>
                        </a:rPr>
                        <a:t>/</a:t>
                      </a:r>
                      <a:endParaRPr lang="en-US" sz="1100"/>
                    </a:p>
                    <a:p>
                      <a:pPr algn="ctr">
                        <a:lnSpc>
                          <a:spcPts val="2205"/>
                        </a:lnSpc>
                      </a:pPr>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44657">
                <a:tc>
                  <a:txBody>
                    <a:bodyPr anchor="t" rtlCol="false"/>
                    <a:lstStyle/>
                    <a:p>
                      <a:pPr algn="ctr">
                        <a:lnSpc>
                          <a:spcPts val="2205"/>
                        </a:lnSpc>
                        <a:defRPr/>
                      </a:pPr>
                      <a:r>
                        <a:rPr lang="en-US" sz="1575">
                          <a:solidFill>
                            <a:srgbClr val="FFFFFF"/>
                          </a:solidFill>
                          <a:latin typeface="Be Vietnam"/>
                          <a:ea typeface="Be Vietnam"/>
                          <a:cs typeface="Be Vietnam"/>
                          <a:sym typeface="Be Vietnam"/>
                        </a:rPr>
                        <a:t>C</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05"/>
                        </a:lnSpc>
                        <a:defRPr/>
                      </a:pPr>
                      <a:r>
                        <a:rPr lang="en-US" sz="1575">
                          <a:solidFill>
                            <a:srgbClr val="FFFFFF"/>
                          </a:solidFill>
                          <a:latin typeface="Be Vietnam"/>
                          <a:ea typeface="Be Vietnam"/>
                          <a:cs typeface="Be Vietnam"/>
                          <a:sym typeface="Be Vietnam"/>
                        </a:rPr>
                        <a:t>CK</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05"/>
                        </a:lnSpc>
                        <a:defRPr/>
                      </a:pPr>
                      <a:r>
                        <a:rPr lang="en-US" sz="1575">
                          <a:solidFill>
                            <a:srgbClr val="FFFFFF"/>
                          </a:solidFill>
                          <a:latin typeface="Be Vietnam"/>
                          <a:ea typeface="Be Vietnam"/>
                          <a:cs typeface="Be Vietnam"/>
                          <a:sym typeface="Be Vietnam"/>
                        </a:rPr>
                        <a:t>CKHEGH</a:t>
                      </a:r>
                      <a:endParaRPr lang="en-US" sz="1100"/>
                    </a:p>
                    <a:p>
                      <a:pPr algn="ctr">
                        <a:lnSpc>
                          <a:spcPts val="2205"/>
                        </a:lnSpc>
                      </a:pPr>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05"/>
                        </a:lnSpc>
                        <a:defRPr/>
                      </a:pPr>
                      <a:r>
                        <a:rPr lang="en-US" sz="1575">
                          <a:solidFill>
                            <a:srgbClr val="FFFFFF"/>
                          </a:solidFill>
                          <a:latin typeface="Be Vietnam"/>
                          <a:ea typeface="Be Vietnam"/>
                          <a:cs typeface="Be Vietnam"/>
                          <a:sym typeface="Be Vietnam"/>
                        </a:rPr>
                        <a:t>CK</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05"/>
                        </a:lnSpc>
                        <a:defRPr/>
                      </a:pPr>
                      <a:r>
                        <a:rPr lang="en-US" sz="1575">
                          <a:solidFill>
                            <a:srgbClr val="FFFFFF"/>
                          </a:solidFill>
                          <a:latin typeface="Be Vietnam"/>
                          <a:ea typeface="Be Vietnam"/>
                          <a:cs typeface="Be Vietnam"/>
                          <a:sym typeface="Be Vietnam"/>
                        </a:rPr>
                        <a:t>CK</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44657">
                <a:tc>
                  <a:txBody>
                    <a:bodyPr anchor="t" rtlCol="false"/>
                    <a:lstStyle/>
                    <a:p>
                      <a:pPr algn="ctr">
                        <a:lnSpc>
                          <a:spcPts val="2205"/>
                        </a:lnSpc>
                        <a:defRPr/>
                      </a:pPr>
                      <a:r>
                        <a:rPr lang="en-US" sz="1575">
                          <a:solidFill>
                            <a:srgbClr val="FFFFFF"/>
                          </a:solidFill>
                          <a:latin typeface="Be Vietnam"/>
                          <a:ea typeface="Be Vietnam"/>
                          <a:cs typeface="Be Vietnam"/>
                          <a:sym typeface="Be Vietnam"/>
                        </a:rPr>
                        <a:t>E</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05"/>
                        </a:lnSpc>
                        <a:defRPr/>
                      </a:pPr>
                      <a:r>
                        <a:rPr lang="en-US" sz="1575">
                          <a:solidFill>
                            <a:srgbClr val="FFFFFF"/>
                          </a:solidFill>
                          <a:latin typeface="Be Vietnam"/>
                          <a:ea typeface="Be Vietnam"/>
                          <a:cs typeface="Be Vietnam"/>
                          <a:sym typeface="Be Vietnam"/>
                        </a:rPr>
                        <a:t>EK</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05"/>
                        </a:lnSpc>
                        <a:defRPr/>
                      </a:pPr>
                      <a:r>
                        <a:rPr lang="en-US" sz="1575">
                          <a:solidFill>
                            <a:srgbClr val="FFFFFF"/>
                          </a:solidFill>
                          <a:latin typeface="Be Vietnam"/>
                          <a:ea typeface="Be Vietnam"/>
                          <a:cs typeface="Be Vietnam"/>
                          <a:sym typeface="Be Vietnam"/>
                        </a:rPr>
                        <a:t>EKCGHD</a:t>
                      </a:r>
                      <a:endParaRPr lang="en-US" sz="1100"/>
                    </a:p>
                    <a:p>
                      <a:pPr algn="ctr">
                        <a:lnSpc>
                          <a:spcPts val="2205"/>
                        </a:lnSpc>
                      </a:pPr>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05"/>
                        </a:lnSpc>
                        <a:defRPr/>
                      </a:pPr>
                      <a:r>
                        <a:rPr lang="en-US" sz="1575">
                          <a:solidFill>
                            <a:srgbClr val="FFFFFF"/>
                          </a:solidFill>
                          <a:latin typeface="Be Vietnam"/>
                          <a:ea typeface="Be Vietnam"/>
                          <a:cs typeface="Be Vietnam"/>
                          <a:sym typeface="Be Vietnam"/>
                        </a:rPr>
                        <a:t>EK</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05"/>
                        </a:lnSpc>
                        <a:defRPr/>
                      </a:pPr>
                      <a:r>
                        <a:rPr lang="en-US" sz="1575">
                          <a:solidFill>
                            <a:srgbClr val="FFFFFF"/>
                          </a:solidFill>
                          <a:latin typeface="Be Vietnam"/>
                          <a:ea typeface="Be Vietnam"/>
                          <a:cs typeface="Be Vietnam"/>
                          <a:sym typeface="Be Vietnam"/>
                        </a:rPr>
                        <a:t>EK</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44657">
                <a:tc>
                  <a:txBody>
                    <a:bodyPr anchor="t" rtlCol="false"/>
                    <a:lstStyle/>
                    <a:p>
                      <a:pPr algn="ctr">
                        <a:lnSpc>
                          <a:spcPts val="2205"/>
                        </a:lnSpc>
                        <a:defRPr/>
                      </a:pPr>
                      <a:r>
                        <a:rPr lang="en-US" sz="1575">
                          <a:solidFill>
                            <a:srgbClr val="FFFFFF"/>
                          </a:solidFill>
                          <a:latin typeface="Be Vietnam"/>
                          <a:ea typeface="Be Vietnam"/>
                          <a:cs typeface="Be Vietnam"/>
                          <a:sym typeface="Be Vietnam"/>
                        </a:rPr>
                        <a:t>CE</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05"/>
                        </a:lnSpc>
                        <a:defRPr/>
                      </a:pPr>
                      <a:r>
                        <a:rPr lang="en-US" sz="1575">
                          <a:solidFill>
                            <a:srgbClr val="FFFFFF"/>
                          </a:solidFill>
                          <a:latin typeface="Be Vietnam"/>
                          <a:ea typeface="Be Vietnam"/>
                          <a:cs typeface="Be Vietnam"/>
                          <a:sym typeface="Be Vietnam"/>
                        </a:rPr>
                        <a:t>CEK</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05"/>
                        </a:lnSpc>
                        <a:defRPr/>
                      </a:pPr>
                      <a:r>
                        <a:rPr lang="en-US" sz="1575">
                          <a:solidFill>
                            <a:srgbClr val="FFFFFF"/>
                          </a:solidFill>
                          <a:latin typeface="Be Vietnam"/>
                          <a:ea typeface="Be Vietnam"/>
                          <a:cs typeface="Be Vietnam"/>
                          <a:sym typeface="Be Vietnam"/>
                        </a:rPr>
                        <a:t>CEKHGD</a:t>
                      </a:r>
                      <a:endParaRPr lang="en-US" sz="1100"/>
                    </a:p>
                    <a:p>
                      <a:pPr algn="ctr">
                        <a:lnSpc>
                          <a:spcPts val="2205"/>
                        </a:lnSpc>
                      </a:pPr>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05"/>
                        </a:lnSpc>
                        <a:defRPr/>
                      </a:pPr>
                      <a:r>
                        <a:rPr lang="en-US" sz="1575">
                          <a:solidFill>
                            <a:srgbClr val="FFFFFF"/>
                          </a:solidFill>
                          <a:latin typeface="Be Vietnam"/>
                          <a:ea typeface="Be Vietnam"/>
                          <a:cs typeface="Be Vietnam"/>
                          <a:sym typeface="Be Vietnam"/>
                        </a:rPr>
                        <a:t>CEK</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205"/>
                        </a:lnSpc>
                        <a:defRPr/>
                      </a:pPr>
                      <a:r>
                        <a:rPr lang="en-US" sz="1575">
                          <a:solidFill>
                            <a:srgbClr val="FFFFFF"/>
                          </a:solidFill>
                          <a:latin typeface="Be Vietnam"/>
                          <a:ea typeface="Be Vietnam"/>
                          <a:cs typeface="Be Vietnam"/>
                          <a:sym typeface="Be Vietnam"/>
                        </a:rPr>
                        <a:t>/</a:t>
                      </a:r>
                      <a:endParaRPr lang="en-US" sz="1100"/>
                    </a:p>
                    <a:p>
                      <a:pPr algn="ctr">
                        <a:lnSpc>
                          <a:spcPts val="2205"/>
                        </a:lnSpc>
                      </a:pPr>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16" id="16"/>
          <p:cNvSpPr txBox="true"/>
          <p:nvPr/>
        </p:nvSpPr>
        <p:spPr>
          <a:xfrm rot="0">
            <a:off x="2798775" y="68089"/>
            <a:ext cx="433337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LÊ VĂN KHOA</a:t>
            </a:r>
          </a:p>
        </p:txBody>
      </p:sp>
      <p:sp>
        <p:nvSpPr>
          <p:cNvPr name="TextBox 17" id="17"/>
          <p:cNvSpPr txBox="true"/>
          <p:nvPr/>
        </p:nvSpPr>
        <p:spPr>
          <a:xfrm rot="0">
            <a:off x="985123" y="1685965"/>
            <a:ext cx="15557404" cy="1324841"/>
          </a:xfrm>
          <a:prstGeom prst="rect">
            <a:avLst/>
          </a:prstGeom>
        </p:spPr>
        <p:txBody>
          <a:bodyPr anchor="t" rtlCol="false" tIns="0" lIns="0" bIns="0" rIns="0">
            <a:spAutoFit/>
          </a:bodyPr>
          <a:lstStyle/>
          <a:p>
            <a:pPr algn="l">
              <a:lnSpc>
                <a:spcPts val="3549"/>
              </a:lnSpc>
            </a:pPr>
            <a:r>
              <a:rPr lang="en-US" sz="2535" b="true">
                <a:solidFill>
                  <a:srgbClr val="FFFFFF"/>
                </a:solidFill>
                <a:latin typeface="Be Vietnam Ultra-Bold"/>
                <a:ea typeface="Be Vietnam Ultra-Bold"/>
                <a:cs typeface="Be Vietnam Ultra-Bold"/>
                <a:sym typeface="Be Vietnam Ultra-Bold"/>
              </a:rPr>
              <a:t>câu 5/ Giả sử ta có lược đồ quan hệ Q(C,D,E,G,H,K) và tập phụ thuộc hàm F như sau;</a:t>
            </a:r>
          </a:p>
          <a:p>
            <a:pPr algn="l">
              <a:lnSpc>
                <a:spcPts val="3549"/>
              </a:lnSpc>
            </a:pPr>
            <a:r>
              <a:rPr lang="en-US" sz="2535" b="true">
                <a:solidFill>
                  <a:srgbClr val="FFFFFF"/>
                </a:solidFill>
                <a:latin typeface="Be Vietnam Ultra-Bold"/>
                <a:ea typeface="Be Vietnam Ultra-Bold"/>
                <a:cs typeface="Be Vietnam Ultra-Bold"/>
                <a:sym typeface="Be Vietnam Ultra-Bold"/>
              </a:rPr>
              <a:t>F = {CK→ H; C →D; E→C; E →G; CK →E}</a:t>
            </a:r>
          </a:p>
          <a:p>
            <a:pPr algn="l">
              <a:lnSpc>
                <a:spcPts val="3549"/>
              </a:lnSpc>
            </a:pPr>
            <a:r>
              <a:rPr lang="en-US" sz="2535" b="true">
                <a:solidFill>
                  <a:srgbClr val="FFFFFF"/>
                </a:solidFill>
                <a:latin typeface="Be Vietnam Ultra-Bold"/>
                <a:ea typeface="Be Vietnam Ultra-Bold"/>
                <a:cs typeface="Be Vietnam Ultra-Bold"/>
                <a:sym typeface="Be Vietnam Ultra-Bold"/>
              </a:rPr>
              <a:t>a) Từ tập F, hãy chứng minh EK → DH    b) Tìm tất cả các khóa của Q.    c) Xác định dạng chuẩn của Q</a:t>
            </a:r>
          </a:p>
        </p:txBody>
      </p:sp>
      <p:sp>
        <p:nvSpPr>
          <p:cNvPr name="TextBox 18" id="18"/>
          <p:cNvSpPr txBox="true"/>
          <p:nvPr/>
        </p:nvSpPr>
        <p:spPr>
          <a:xfrm rot="0">
            <a:off x="1028700" y="3026235"/>
            <a:ext cx="3839022" cy="1116680"/>
          </a:xfrm>
          <a:prstGeom prst="rect">
            <a:avLst/>
          </a:prstGeom>
        </p:spPr>
        <p:txBody>
          <a:bodyPr anchor="t" rtlCol="false" tIns="0" lIns="0" bIns="0" rIns="0">
            <a:spAutoFit/>
          </a:bodyPr>
          <a:lstStyle/>
          <a:p>
            <a:pPr algn="l">
              <a:lnSpc>
                <a:spcPts val="2205"/>
              </a:lnSpc>
            </a:pPr>
            <a:r>
              <a:rPr lang="en-US" sz="1575">
                <a:solidFill>
                  <a:srgbClr val="FFFFFF"/>
                </a:solidFill>
                <a:latin typeface="Be Vietnam"/>
                <a:ea typeface="Be Vietnam"/>
                <a:cs typeface="Be Vietnam"/>
                <a:sym typeface="Be Vietnam"/>
              </a:rPr>
              <a:t>a) Từ tập F, hãy chứng minh EK → DH</a:t>
            </a:r>
          </a:p>
          <a:p>
            <a:pPr algn="l">
              <a:lnSpc>
                <a:spcPts val="2205"/>
              </a:lnSpc>
            </a:pPr>
            <a:r>
              <a:rPr lang="en-US" sz="1575">
                <a:solidFill>
                  <a:srgbClr val="FFFFFF"/>
                </a:solidFill>
                <a:latin typeface="Be Vietnam"/>
                <a:ea typeface="Be Vietnam"/>
                <a:cs typeface="Be Vietnam"/>
                <a:sym typeface="Be Vietnam"/>
              </a:rPr>
              <a:t>ta có:</a:t>
            </a:r>
          </a:p>
          <a:p>
            <a:pPr algn="l">
              <a:lnSpc>
                <a:spcPts val="2205"/>
              </a:lnSpc>
            </a:pPr>
            <a:r>
              <a:rPr lang="en-US" sz="1575">
                <a:solidFill>
                  <a:srgbClr val="FFFFFF"/>
                </a:solidFill>
                <a:latin typeface="Be Vietnam"/>
                <a:ea typeface="Be Vietnam"/>
                <a:cs typeface="Be Vietnam"/>
                <a:sym typeface="Be Vietnam"/>
              </a:rPr>
              <a:t>(EK)* = {EKCGDH}</a:t>
            </a:r>
          </a:p>
          <a:p>
            <a:pPr algn="l">
              <a:lnSpc>
                <a:spcPts val="2205"/>
              </a:lnSpc>
            </a:pPr>
            <a:r>
              <a:rPr lang="en-US" sz="1575">
                <a:solidFill>
                  <a:srgbClr val="FFFFFF"/>
                </a:solidFill>
                <a:latin typeface="Be Vietnam"/>
                <a:ea typeface="Be Vietnam"/>
                <a:cs typeface="Be Vietnam"/>
                <a:sym typeface="Be Vietnam"/>
              </a:rPr>
              <a:t>Suy ra: EK → DH</a:t>
            </a:r>
          </a:p>
        </p:txBody>
      </p:sp>
      <p:sp>
        <p:nvSpPr>
          <p:cNvPr name="TextBox 19" id="19"/>
          <p:cNvSpPr txBox="true"/>
          <p:nvPr/>
        </p:nvSpPr>
        <p:spPr>
          <a:xfrm rot="0">
            <a:off x="12708045" y="3252839"/>
            <a:ext cx="3834482" cy="4114760"/>
          </a:xfrm>
          <a:prstGeom prst="rect">
            <a:avLst/>
          </a:prstGeom>
        </p:spPr>
        <p:txBody>
          <a:bodyPr anchor="t" rtlCol="false" tIns="0" lIns="0" bIns="0" rIns="0">
            <a:spAutoFit/>
          </a:bodyPr>
          <a:lstStyle/>
          <a:p>
            <a:pPr algn="l">
              <a:lnSpc>
                <a:spcPts val="2205"/>
              </a:lnSpc>
            </a:pPr>
            <a:r>
              <a:rPr lang="en-US" sz="1575">
                <a:solidFill>
                  <a:srgbClr val="FFFFFF"/>
                </a:solidFill>
                <a:latin typeface="Be Vietnam"/>
                <a:ea typeface="Be Vietnam"/>
                <a:cs typeface="Be Vietnam"/>
                <a:sym typeface="Be Vietnam"/>
              </a:rPr>
              <a:t>c. Xác định dạng chuẩn của Q</a:t>
            </a:r>
          </a:p>
          <a:p>
            <a:pPr algn="l">
              <a:lnSpc>
                <a:spcPts val="2205"/>
              </a:lnSpc>
            </a:pPr>
            <a:r>
              <a:rPr lang="en-US" sz="1575">
                <a:solidFill>
                  <a:srgbClr val="FFFFFF"/>
                </a:solidFill>
                <a:latin typeface="Be Vietnam"/>
                <a:ea typeface="Be Vietnam"/>
                <a:cs typeface="Be Vietnam"/>
                <a:sym typeface="Be Vietnam"/>
              </a:rPr>
              <a:t>Xét C → D có vế trái không phải là siêu khóa</a:t>
            </a:r>
          </a:p>
          <a:p>
            <a:pPr algn="l">
              <a:lnSpc>
                <a:spcPts val="2205"/>
              </a:lnSpc>
            </a:pPr>
            <a:r>
              <a:rPr lang="en-US" sz="1575">
                <a:solidFill>
                  <a:srgbClr val="FFFFFF"/>
                </a:solidFill>
                <a:latin typeface="Be Vietnam"/>
                <a:ea typeface="Be Vietnam"/>
                <a:cs typeface="Be Vietnam"/>
                <a:sym typeface="Be Vietnam"/>
              </a:rPr>
              <a:t>=&gt; Q không đạt dạng chuẩn BC</a:t>
            </a:r>
          </a:p>
          <a:p>
            <a:pPr algn="l">
              <a:lnSpc>
                <a:spcPts val="2205"/>
              </a:lnSpc>
            </a:pPr>
            <a:r>
              <a:rPr lang="en-US" sz="1575">
                <a:solidFill>
                  <a:srgbClr val="FFFFFF"/>
                </a:solidFill>
                <a:latin typeface="Be Vietnam"/>
                <a:ea typeface="Be Vietnam"/>
                <a:cs typeface="Be Vietnam"/>
                <a:sym typeface="Be Vietnam"/>
              </a:rPr>
              <a:t>Kiểm tra dạng chuẩn 3</a:t>
            </a:r>
          </a:p>
          <a:p>
            <a:pPr algn="l">
              <a:lnSpc>
                <a:spcPts val="2205"/>
              </a:lnSpc>
            </a:pPr>
            <a:r>
              <a:rPr lang="en-US" sz="1575">
                <a:solidFill>
                  <a:srgbClr val="FFFFFF"/>
                </a:solidFill>
                <a:latin typeface="Be Vietnam"/>
                <a:ea typeface="Be Vietnam"/>
                <a:cs typeface="Be Vietnam"/>
                <a:sym typeface="Be Vietnam"/>
              </a:rPr>
              <a:t>Xét E → G có về trái không là siêu khóa và vế phải không phải thuộc tính khóa</a:t>
            </a:r>
          </a:p>
          <a:p>
            <a:pPr algn="l">
              <a:lnSpc>
                <a:spcPts val="2205"/>
              </a:lnSpc>
            </a:pPr>
            <a:r>
              <a:rPr lang="en-US" sz="1575">
                <a:solidFill>
                  <a:srgbClr val="FFFFFF"/>
                </a:solidFill>
                <a:latin typeface="Be Vietnam"/>
                <a:ea typeface="Be Vietnam"/>
                <a:cs typeface="Be Vietnam"/>
                <a:sym typeface="Be Vietnam"/>
              </a:rPr>
              <a:t>=&gt; Q không đạt dạng chuẩn 3.</a:t>
            </a:r>
          </a:p>
          <a:p>
            <a:pPr algn="l">
              <a:lnSpc>
                <a:spcPts val="2205"/>
              </a:lnSpc>
            </a:pPr>
            <a:r>
              <a:rPr lang="en-US" sz="1575">
                <a:solidFill>
                  <a:srgbClr val="FFFFFF"/>
                </a:solidFill>
                <a:latin typeface="Be Vietnam"/>
                <a:ea typeface="Be Vietnam"/>
                <a:cs typeface="Be Vietnam"/>
                <a:sym typeface="Be Vietnam"/>
              </a:rPr>
              <a:t>Kiểm tra dạng chuẩn 2</a:t>
            </a:r>
          </a:p>
          <a:p>
            <a:pPr algn="l">
              <a:lnSpc>
                <a:spcPts val="2205"/>
              </a:lnSpc>
            </a:pPr>
            <a:r>
              <a:rPr lang="en-US" sz="1575">
                <a:solidFill>
                  <a:srgbClr val="FFFFFF"/>
                </a:solidFill>
                <a:latin typeface="Be Vietnam"/>
                <a:ea typeface="Be Vietnam"/>
                <a:cs typeface="Be Vietnam"/>
                <a:sym typeface="Be Vietnam"/>
              </a:rPr>
              <a:t>C⁺ = CD</a:t>
            </a:r>
          </a:p>
          <a:p>
            <a:pPr algn="l">
              <a:lnSpc>
                <a:spcPts val="2205"/>
              </a:lnSpc>
            </a:pPr>
            <a:r>
              <a:rPr lang="en-US" sz="1575">
                <a:solidFill>
                  <a:srgbClr val="FFFFFF"/>
                </a:solidFill>
                <a:latin typeface="Be Vietnam"/>
                <a:ea typeface="Be Vietnam"/>
                <a:cs typeface="Be Vietnam"/>
                <a:sym typeface="Be Vietnam"/>
              </a:rPr>
              <a:t>E⁺ = ECGD</a:t>
            </a:r>
          </a:p>
          <a:p>
            <a:pPr algn="l">
              <a:lnSpc>
                <a:spcPts val="2205"/>
              </a:lnSpc>
            </a:pPr>
            <a:r>
              <a:rPr lang="en-US" sz="1575">
                <a:solidFill>
                  <a:srgbClr val="FFFFFF"/>
                </a:solidFill>
                <a:latin typeface="Be Vietnam"/>
                <a:ea typeface="Be Vietnam"/>
                <a:cs typeface="Be Vietnam"/>
                <a:sym typeface="Be Vietnam"/>
              </a:rPr>
              <a:t>Bao đóng chứa thuộc tính không khóa (D, G, H)</a:t>
            </a:r>
          </a:p>
          <a:p>
            <a:pPr algn="l">
              <a:lnSpc>
                <a:spcPts val="2205"/>
              </a:lnSpc>
            </a:pPr>
            <a:r>
              <a:rPr lang="en-US" sz="1575">
                <a:solidFill>
                  <a:srgbClr val="FFFFFF"/>
                </a:solidFill>
                <a:latin typeface="Be Vietnam"/>
                <a:ea typeface="Be Vietnam"/>
                <a:cs typeface="Be Vietnam"/>
                <a:sym typeface="Be Vietnam"/>
              </a:rPr>
              <a:t>=&gt; Q không đạt dạng chuẩn 2.</a:t>
            </a:r>
          </a:p>
          <a:p>
            <a:pPr algn="l" marL="0" indent="0" lvl="0">
              <a:lnSpc>
                <a:spcPts val="2205"/>
              </a:lnSpc>
              <a:spcBef>
                <a:spcPct val="0"/>
              </a:spcBef>
            </a:pPr>
            <a:r>
              <a:rPr lang="en-US" sz="1575">
                <a:solidFill>
                  <a:srgbClr val="FFFFFF"/>
                </a:solidFill>
                <a:latin typeface="Be Vietnam"/>
                <a:ea typeface="Be Vietnam"/>
                <a:cs typeface="Be Vietnam"/>
                <a:sym typeface="Be Vietnam"/>
              </a:rPr>
              <a:t>Vậy: Q đạt dạng chuẩn 1</a:t>
            </a:r>
          </a:p>
        </p:txBody>
      </p:sp>
      <p:sp>
        <p:nvSpPr>
          <p:cNvPr name="TextBox 20" id="20"/>
          <p:cNvSpPr txBox="true"/>
          <p:nvPr/>
        </p:nvSpPr>
        <p:spPr>
          <a:xfrm rot="0">
            <a:off x="5303877" y="3026235"/>
            <a:ext cx="6073232" cy="1116680"/>
          </a:xfrm>
          <a:prstGeom prst="rect">
            <a:avLst/>
          </a:prstGeom>
        </p:spPr>
        <p:txBody>
          <a:bodyPr anchor="t" rtlCol="false" tIns="0" lIns="0" bIns="0" rIns="0">
            <a:spAutoFit/>
          </a:bodyPr>
          <a:lstStyle/>
          <a:p>
            <a:pPr algn="l">
              <a:lnSpc>
                <a:spcPts val="2205"/>
              </a:lnSpc>
            </a:pPr>
            <a:r>
              <a:rPr lang="en-US" sz="1575">
                <a:solidFill>
                  <a:srgbClr val="FFFFFF"/>
                </a:solidFill>
                <a:latin typeface="Be Vietnam"/>
                <a:ea typeface="Be Vietnam"/>
                <a:cs typeface="Be Vietnam"/>
                <a:sym typeface="Be Vietnam"/>
              </a:rPr>
              <a:t>b) Tìm tất cả các khó</a:t>
            </a:r>
            <a:r>
              <a:rPr lang="en-US" sz="1575">
                <a:solidFill>
                  <a:srgbClr val="FFFFFF"/>
                </a:solidFill>
                <a:latin typeface="Be Vietnam"/>
                <a:ea typeface="Be Vietnam"/>
                <a:cs typeface="Be Vietnam"/>
                <a:sym typeface="Be Vietnam"/>
              </a:rPr>
              <a:t>a của Q.</a:t>
            </a:r>
          </a:p>
          <a:p>
            <a:pPr algn="l">
              <a:lnSpc>
                <a:spcPts val="2205"/>
              </a:lnSpc>
            </a:pPr>
            <a:r>
              <a:rPr lang="en-US" sz="1575">
                <a:solidFill>
                  <a:srgbClr val="FFFFFF"/>
                </a:solidFill>
                <a:latin typeface="Be Vietnam"/>
                <a:ea typeface="Be Vietnam"/>
                <a:cs typeface="Be Vietnam"/>
                <a:sym typeface="Be Vietnam"/>
              </a:rPr>
              <a:t>TN</a:t>
            </a:r>
            <a:r>
              <a:rPr lang="en-US" sz="1575">
                <a:solidFill>
                  <a:srgbClr val="FFFFFF"/>
                </a:solidFill>
                <a:latin typeface="Be Vietnam"/>
                <a:ea typeface="Be Vietnam"/>
                <a:cs typeface="Be Vietnam"/>
                <a:sym typeface="Be Vietnam"/>
              </a:rPr>
              <a:t> = {K}</a:t>
            </a:r>
          </a:p>
          <a:p>
            <a:pPr algn="l">
              <a:lnSpc>
                <a:spcPts val="2205"/>
              </a:lnSpc>
            </a:pPr>
            <a:r>
              <a:rPr lang="en-US" sz="1575">
                <a:solidFill>
                  <a:srgbClr val="FFFFFF"/>
                </a:solidFill>
                <a:latin typeface="Be Vietnam"/>
                <a:ea typeface="Be Vietnam"/>
                <a:cs typeface="Be Vietnam"/>
                <a:sym typeface="Be Vietnam"/>
              </a:rPr>
              <a:t>TG</a:t>
            </a:r>
            <a:r>
              <a:rPr lang="en-US" sz="1575">
                <a:solidFill>
                  <a:srgbClr val="FFFFFF"/>
                </a:solidFill>
                <a:latin typeface="Be Vietnam"/>
                <a:ea typeface="Be Vietnam"/>
                <a:cs typeface="Be Vietnam"/>
                <a:sym typeface="Be Vietnam"/>
              </a:rPr>
              <a:t> = {CE}</a:t>
            </a:r>
          </a:p>
          <a:p>
            <a:pPr algn="l">
              <a:lnSpc>
                <a:spcPts val="2205"/>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477370" y="68089"/>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a:t>
            </a:r>
            <a:r>
              <a:rPr lang="en-US" b="true" sz="3950">
                <a:solidFill>
                  <a:srgbClr val="1B1C54"/>
                </a:solidFill>
                <a:latin typeface="Be Vietnam Ultra-Bold"/>
                <a:ea typeface="Be Vietnam Ultra-Bold"/>
                <a:cs typeface="Be Vietnam Ultra-Bold"/>
                <a:sym typeface="Be Vietnam Ultra-Bold"/>
              </a:rPr>
              <a:t> HỬU THẠCH</a:t>
            </a:r>
          </a:p>
        </p:txBody>
      </p:sp>
      <p:sp>
        <p:nvSpPr>
          <p:cNvPr name="TextBox 4" id="4"/>
          <p:cNvSpPr txBox="true"/>
          <p:nvPr/>
        </p:nvSpPr>
        <p:spPr>
          <a:xfrm rot="0">
            <a:off x="2477370" y="724484"/>
            <a:ext cx="5653015" cy="974440"/>
          </a:xfrm>
          <a:prstGeom prst="rect">
            <a:avLst/>
          </a:prstGeom>
        </p:spPr>
        <p:txBody>
          <a:bodyPr anchor="t" rtlCol="false" tIns="0" lIns="0" bIns="0" rIns="0">
            <a:spAutoFit/>
          </a:bodyPr>
          <a:lstStyle/>
          <a:p>
            <a:pPr algn="l">
              <a:lnSpc>
                <a:spcPts val="3903"/>
              </a:lnSpc>
            </a:pPr>
            <a:r>
              <a:rPr lang="en-US" sz="2787" b="true">
                <a:solidFill>
                  <a:srgbClr val="1B1C54"/>
                </a:solidFill>
                <a:latin typeface="Be Vietnam Ultra-Bold"/>
                <a:ea typeface="Be Vietnam Ultra-Bold"/>
                <a:cs typeface="Be Vietnam Ultra-Bold"/>
                <a:sym typeface="Be Vietnam Ultra-Bold"/>
              </a:rPr>
              <a:t>CHUẨN HÓA DỮ LIỆU CÁ NHÂN </a:t>
            </a:r>
          </a:p>
          <a:p>
            <a:pPr algn="l" marL="0" indent="0" lvl="0">
              <a:lnSpc>
                <a:spcPts val="3903"/>
              </a:lnSpc>
              <a:spcBef>
                <a:spcPct val="0"/>
              </a:spcBef>
            </a:pPr>
          </a:p>
        </p:txBody>
      </p:sp>
      <p:grpSp>
        <p:nvGrpSpPr>
          <p:cNvPr name="Group 5" id="5"/>
          <p:cNvGrpSpPr/>
          <p:nvPr/>
        </p:nvGrpSpPr>
        <p:grpSpPr>
          <a:xfrm rot="0">
            <a:off x="820188" y="1335891"/>
            <a:ext cx="15244148" cy="7922409"/>
            <a:chOff x="0" y="0"/>
            <a:chExt cx="4014920" cy="2086560"/>
          </a:xfrm>
        </p:grpSpPr>
        <p:sp>
          <p:nvSpPr>
            <p:cNvPr name="Freeform 6" id="6"/>
            <p:cNvSpPr/>
            <p:nvPr/>
          </p:nvSpPr>
          <p:spPr>
            <a:xfrm flipH="false" flipV="false" rot="0">
              <a:off x="0" y="0"/>
              <a:ext cx="4014920" cy="2086560"/>
            </a:xfrm>
            <a:custGeom>
              <a:avLst/>
              <a:gdLst/>
              <a:ahLst/>
              <a:cxnLst/>
              <a:rect r="r" b="b" t="t" l="l"/>
              <a:pathLst>
                <a:path h="2086560" w="4014920">
                  <a:moveTo>
                    <a:pt x="17267" y="0"/>
                  </a:moveTo>
                  <a:lnTo>
                    <a:pt x="3997652" y="0"/>
                  </a:lnTo>
                  <a:cubicBezTo>
                    <a:pt x="4002232" y="0"/>
                    <a:pt x="4006624" y="1819"/>
                    <a:pt x="4009862" y="5057"/>
                  </a:cubicBezTo>
                  <a:cubicBezTo>
                    <a:pt x="4013100" y="8296"/>
                    <a:pt x="4014920" y="12688"/>
                    <a:pt x="4014920" y="17267"/>
                  </a:cubicBezTo>
                  <a:lnTo>
                    <a:pt x="4014920" y="2069293"/>
                  </a:lnTo>
                  <a:cubicBezTo>
                    <a:pt x="4014920" y="2073872"/>
                    <a:pt x="4013100" y="2078265"/>
                    <a:pt x="4009862" y="2081503"/>
                  </a:cubicBezTo>
                  <a:cubicBezTo>
                    <a:pt x="4006624" y="2084741"/>
                    <a:pt x="4002232" y="2086560"/>
                    <a:pt x="3997652" y="2086560"/>
                  </a:cubicBezTo>
                  <a:lnTo>
                    <a:pt x="17267" y="2086560"/>
                  </a:lnTo>
                  <a:cubicBezTo>
                    <a:pt x="12688" y="2086560"/>
                    <a:pt x="8296" y="2084741"/>
                    <a:pt x="5057" y="2081503"/>
                  </a:cubicBezTo>
                  <a:cubicBezTo>
                    <a:pt x="1819" y="2078265"/>
                    <a:pt x="0" y="2073872"/>
                    <a:pt x="0" y="2069293"/>
                  </a:cubicBezTo>
                  <a:lnTo>
                    <a:pt x="0" y="17267"/>
                  </a:lnTo>
                  <a:cubicBezTo>
                    <a:pt x="0" y="12688"/>
                    <a:pt x="1819" y="8296"/>
                    <a:pt x="5057" y="5057"/>
                  </a:cubicBezTo>
                  <a:cubicBezTo>
                    <a:pt x="8296" y="1819"/>
                    <a:pt x="12688" y="0"/>
                    <a:pt x="17267" y="0"/>
                  </a:cubicBezTo>
                  <a:close/>
                </a:path>
              </a:pathLst>
            </a:custGeom>
            <a:solidFill>
              <a:srgbClr val="1B1C54"/>
            </a:solidFill>
          </p:spPr>
        </p:sp>
        <p:sp>
          <p:nvSpPr>
            <p:cNvPr name="TextBox 7" id="7"/>
            <p:cNvSpPr txBox="true"/>
            <p:nvPr/>
          </p:nvSpPr>
          <p:spPr>
            <a:xfrm>
              <a:off x="0" y="-47625"/>
              <a:ext cx="4014920" cy="2134185"/>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9" id="9"/>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2" id="12"/>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3" id="13"/>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4" id="14"/>
          <p:cNvSpPr txBox="true"/>
          <p:nvPr/>
        </p:nvSpPr>
        <p:spPr>
          <a:xfrm rot="0">
            <a:off x="1042093" y="1381211"/>
            <a:ext cx="6497324" cy="1888676"/>
          </a:xfrm>
          <a:prstGeom prst="rect">
            <a:avLst/>
          </a:prstGeom>
        </p:spPr>
        <p:txBody>
          <a:bodyPr anchor="t" rtlCol="false" tIns="0" lIns="0" bIns="0" rIns="0">
            <a:spAutoFit/>
          </a:bodyPr>
          <a:lstStyle/>
          <a:p>
            <a:pPr algn="l">
              <a:lnSpc>
                <a:spcPts val="3009"/>
              </a:lnSpc>
            </a:pPr>
            <a:r>
              <a:rPr lang="en-US" sz="2149" b="true">
                <a:solidFill>
                  <a:srgbClr val="FFFFFF"/>
                </a:solidFill>
                <a:latin typeface="Be Vietnam Ultra-Bold"/>
                <a:ea typeface="Be Vietnam Ultra-Bold"/>
                <a:cs typeface="Be Vietnam Ultra-Bold"/>
                <a:sym typeface="Be Vietnam Ultra-Bold"/>
              </a:rPr>
              <a:t>7/ Kiểm Tra Dạng Chuẩn </a:t>
            </a:r>
          </a:p>
          <a:p>
            <a:pPr algn="l">
              <a:lnSpc>
                <a:spcPts val="3009"/>
              </a:lnSpc>
            </a:pPr>
            <a:r>
              <a:rPr lang="en-US" sz="2149" b="true">
                <a:solidFill>
                  <a:srgbClr val="FFFFFF"/>
                </a:solidFill>
                <a:latin typeface="Be Vietnam Ultra-Bold"/>
                <a:ea typeface="Be Vietnam Ultra-Bold"/>
                <a:cs typeface="Be Vietnam Ultra-Bold"/>
                <a:sym typeface="Be Vietnam Ultra-Bold"/>
              </a:rPr>
              <a:t>a) Q(A,B,C,D) F={CA→D; A→B} </a:t>
            </a:r>
          </a:p>
          <a:p>
            <a:pPr algn="l">
              <a:lnSpc>
                <a:spcPts val="3009"/>
              </a:lnSpc>
            </a:pPr>
            <a:r>
              <a:rPr lang="en-US" sz="2149" b="true">
                <a:solidFill>
                  <a:srgbClr val="FFFFFF"/>
                </a:solidFill>
                <a:latin typeface="Be Vietnam Ultra-Bold"/>
                <a:ea typeface="Be Vietnam Ultra-Bold"/>
                <a:cs typeface="Be Vietnam Ultra-Bold"/>
                <a:sym typeface="Be Vietnam Ultra-Bold"/>
              </a:rPr>
              <a:t>b) Q(S,D,I,M) F={SI→D;SD→M} </a:t>
            </a:r>
          </a:p>
          <a:p>
            <a:pPr algn="l">
              <a:lnSpc>
                <a:spcPts val="3009"/>
              </a:lnSpc>
            </a:pPr>
          </a:p>
          <a:p>
            <a:pPr algn="l">
              <a:lnSpc>
                <a:spcPts val="3009"/>
              </a:lnSpc>
            </a:pPr>
          </a:p>
        </p:txBody>
      </p:sp>
      <p:sp>
        <p:nvSpPr>
          <p:cNvPr name="TextBox 15" id="15"/>
          <p:cNvSpPr txBox="true"/>
          <p:nvPr/>
        </p:nvSpPr>
        <p:spPr>
          <a:xfrm rot="0">
            <a:off x="1046068" y="3057080"/>
            <a:ext cx="7249884" cy="4432406"/>
          </a:xfrm>
          <a:prstGeom prst="rect">
            <a:avLst/>
          </a:prstGeom>
        </p:spPr>
        <p:txBody>
          <a:bodyPr anchor="t" rtlCol="false" tIns="0" lIns="0" bIns="0" rIns="0">
            <a:spAutoFit/>
          </a:bodyPr>
          <a:lstStyle/>
          <a:p>
            <a:pPr algn="l">
              <a:lnSpc>
                <a:spcPts val="2916"/>
              </a:lnSpc>
            </a:pPr>
          </a:p>
          <a:p>
            <a:pPr algn="l">
              <a:lnSpc>
                <a:spcPts val="2916"/>
              </a:lnSpc>
            </a:pPr>
            <a:r>
              <a:rPr lang="en-US" sz="2083">
                <a:solidFill>
                  <a:srgbClr val="FFFFFF"/>
                </a:solidFill>
                <a:latin typeface="Be Vietnam"/>
                <a:ea typeface="Be Vietnam"/>
                <a:cs typeface="Be Vietnam"/>
                <a:sym typeface="Be Vietnam"/>
              </a:rPr>
              <a:t>Bài làm:</a:t>
            </a:r>
          </a:p>
          <a:p>
            <a:pPr algn="l">
              <a:lnSpc>
                <a:spcPts val="2916"/>
              </a:lnSpc>
            </a:pPr>
            <a:r>
              <a:rPr lang="en-US" sz="2083">
                <a:solidFill>
                  <a:srgbClr val="FFFFFF"/>
                </a:solidFill>
                <a:latin typeface="Be Vietnam"/>
                <a:ea typeface="Be Vietnam"/>
                <a:cs typeface="Be Vietnam"/>
                <a:sym typeface="Be Vietnam"/>
              </a:rPr>
              <a:t>a)</a:t>
            </a:r>
          </a:p>
          <a:p>
            <a:pPr algn="l">
              <a:lnSpc>
                <a:spcPts val="2916"/>
              </a:lnSpc>
            </a:pPr>
            <a:r>
              <a:rPr lang="en-US" sz="2083">
                <a:solidFill>
                  <a:srgbClr val="FFFFFF"/>
                </a:solidFill>
                <a:latin typeface="Be Vietnam"/>
                <a:ea typeface="Be Vietnam"/>
                <a:cs typeface="Be Vietnam"/>
                <a:sym typeface="Be Vietnam"/>
              </a:rPr>
              <a:t>Q có CA là khóa.</a:t>
            </a:r>
          </a:p>
          <a:p>
            <a:pPr algn="l">
              <a:lnSpc>
                <a:spcPts val="2916"/>
              </a:lnSpc>
            </a:pPr>
            <a:r>
              <a:rPr lang="en-US" sz="2083">
                <a:solidFill>
                  <a:srgbClr val="FFFFFF"/>
                </a:solidFill>
                <a:latin typeface="Be Vietnam"/>
                <a:ea typeface="Be Vietnam"/>
                <a:cs typeface="Be Vietnam"/>
                <a:sym typeface="Be Vietnam"/>
              </a:rPr>
              <a:t>Mọi phụ thuộc hàm trong F đều đã có vế phải một thuộc tính. F={CA→D; A→B} </a:t>
            </a:r>
          </a:p>
          <a:p>
            <a:pPr algn="l">
              <a:lnSpc>
                <a:spcPts val="2916"/>
              </a:lnSpc>
            </a:pPr>
            <a:r>
              <a:rPr lang="en-US" sz="2083">
                <a:solidFill>
                  <a:srgbClr val="FFFFFF"/>
                </a:solidFill>
                <a:latin typeface="Be Vietnam"/>
                <a:ea typeface="Be Vietnam"/>
                <a:cs typeface="Be Vietnam"/>
                <a:sym typeface="Be Vietnam"/>
              </a:rPr>
              <a:t>=&gt; Đạt dạng chuẩn 1.</a:t>
            </a:r>
          </a:p>
          <a:p>
            <a:pPr algn="l">
              <a:lnSpc>
                <a:spcPts val="2916"/>
              </a:lnSpc>
            </a:pPr>
            <a:r>
              <a:rPr lang="en-US" sz="2083">
                <a:solidFill>
                  <a:srgbClr val="FFFFFF"/>
                </a:solidFill>
                <a:latin typeface="Be Vietnam"/>
                <a:ea typeface="Be Vietnam"/>
                <a:cs typeface="Be Vietnam"/>
                <a:sym typeface="Be Vietnam"/>
              </a:rPr>
              <a:t>Ta có: A ⊂ CA mà A → B, trong đó B là thuộc tính không khóa (thuộc tính B không phụ thuộc đầy đủ vào khóa)</a:t>
            </a:r>
          </a:p>
          <a:p>
            <a:pPr algn="l">
              <a:lnSpc>
                <a:spcPts val="2916"/>
              </a:lnSpc>
            </a:pPr>
            <a:r>
              <a:rPr lang="en-US" sz="2083">
                <a:solidFill>
                  <a:srgbClr val="FFFFFF"/>
                </a:solidFill>
                <a:latin typeface="Be Vietnam"/>
                <a:ea typeface="Be Vietnam"/>
                <a:cs typeface="Be Vietnam"/>
                <a:sym typeface="Be Vietnam"/>
              </a:rPr>
              <a:t>=&gt; Không đạt dạng chuẩn 2.</a:t>
            </a:r>
          </a:p>
          <a:p>
            <a:pPr algn="l">
              <a:lnSpc>
                <a:spcPts val="2916"/>
              </a:lnSpc>
            </a:pPr>
            <a:r>
              <a:rPr lang="en-US" sz="2083">
                <a:solidFill>
                  <a:srgbClr val="FFFFFF"/>
                </a:solidFill>
                <a:latin typeface="Be Vietnam"/>
                <a:ea typeface="Be Vietnam"/>
                <a:cs typeface="Be Vietnam"/>
                <a:sym typeface="Be Vietnam"/>
              </a:rPr>
              <a:t>Vậy Q đạt dạng chuẩn 1.</a:t>
            </a:r>
          </a:p>
          <a:p>
            <a:pPr algn="l">
              <a:lnSpc>
                <a:spcPts val="2916"/>
              </a:lnSpc>
            </a:pPr>
          </a:p>
        </p:txBody>
      </p:sp>
      <p:sp>
        <p:nvSpPr>
          <p:cNvPr name="AutoShape 16" id="16"/>
          <p:cNvSpPr/>
          <p:nvPr/>
        </p:nvSpPr>
        <p:spPr>
          <a:xfrm flipH="true">
            <a:off x="8461312" y="3649016"/>
            <a:ext cx="0" cy="4980483"/>
          </a:xfrm>
          <a:prstGeom prst="line">
            <a:avLst/>
          </a:prstGeom>
          <a:ln cap="flat" w="38100">
            <a:solidFill>
              <a:srgbClr val="FFFFFF"/>
            </a:solidFill>
            <a:prstDash val="solid"/>
            <a:headEnd type="none" len="sm" w="sm"/>
            <a:tailEnd type="none" len="sm" w="sm"/>
          </a:ln>
        </p:spPr>
      </p:sp>
      <p:sp>
        <p:nvSpPr>
          <p:cNvPr name="TextBox 17" id="17"/>
          <p:cNvSpPr txBox="true"/>
          <p:nvPr/>
        </p:nvSpPr>
        <p:spPr>
          <a:xfrm rot="0">
            <a:off x="8814453" y="3972966"/>
            <a:ext cx="7249884" cy="4062599"/>
          </a:xfrm>
          <a:prstGeom prst="rect">
            <a:avLst/>
          </a:prstGeom>
        </p:spPr>
        <p:txBody>
          <a:bodyPr anchor="t" rtlCol="false" tIns="0" lIns="0" bIns="0" rIns="0">
            <a:spAutoFit/>
          </a:bodyPr>
          <a:lstStyle/>
          <a:p>
            <a:pPr algn="l">
              <a:lnSpc>
                <a:spcPts val="2916"/>
              </a:lnSpc>
            </a:pPr>
            <a:r>
              <a:rPr lang="en-US" sz="2083">
                <a:solidFill>
                  <a:srgbClr val="FFFFFF"/>
                </a:solidFill>
                <a:latin typeface="Be Vietnam"/>
                <a:ea typeface="Be Vietnam"/>
                <a:cs typeface="Be Vietnam"/>
                <a:sym typeface="Be Vietnam"/>
              </a:rPr>
              <a:t>b)</a:t>
            </a:r>
          </a:p>
          <a:p>
            <a:pPr algn="l">
              <a:lnSpc>
                <a:spcPts val="2916"/>
              </a:lnSpc>
            </a:pPr>
            <a:r>
              <a:rPr lang="en-US" sz="2083">
                <a:solidFill>
                  <a:srgbClr val="FFFFFF"/>
                </a:solidFill>
                <a:latin typeface="Be Vietnam"/>
                <a:ea typeface="Be Vietnam"/>
                <a:cs typeface="Be Vietnam"/>
                <a:sym typeface="Be Vietnam"/>
              </a:rPr>
              <a:t>Q có SID là khóa.</a:t>
            </a:r>
          </a:p>
          <a:p>
            <a:pPr algn="l">
              <a:lnSpc>
                <a:spcPts val="2916"/>
              </a:lnSpc>
            </a:pPr>
            <a:r>
              <a:rPr lang="en-US" sz="2083">
                <a:solidFill>
                  <a:srgbClr val="FFFFFF"/>
                </a:solidFill>
                <a:latin typeface="Be Vietnam"/>
                <a:ea typeface="Be Vietnam"/>
                <a:cs typeface="Be Vietnam"/>
                <a:sym typeface="Be Vietnam"/>
              </a:rPr>
              <a:t>Mọi phụ thuộc hàm trong F đều đã có vế phải một thuộc tính. F={SI→D; SD→M} </a:t>
            </a:r>
          </a:p>
          <a:p>
            <a:pPr algn="l">
              <a:lnSpc>
                <a:spcPts val="2916"/>
              </a:lnSpc>
            </a:pPr>
            <a:r>
              <a:rPr lang="en-US" sz="2083">
                <a:solidFill>
                  <a:srgbClr val="FFFFFF"/>
                </a:solidFill>
                <a:latin typeface="Be Vietnam"/>
                <a:ea typeface="Be Vietnam"/>
                <a:cs typeface="Be Vietnam"/>
                <a:sym typeface="Be Vietnam"/>
              </a:rPr>
              <a:t>=&gt; Đạt dạng chuẩn 1.</a:t>
            </a:r>
          </a:p>
          <a:p>
            <a:pPr algn="l">
              <a:lnSpc>
                <a:spcPts val="2916"/>
              </a:lnSpc>
            </a:pPr>
            <a:r>
              <a:rPr lang="en-US" sz="2083">
                <a:solidFill>
                  <a:srgbClr val="FFFFFF"/>
                </a:solidFill>
                <a:latin typeface="Be Vietnam"/>
                <a:ea typeface="Be Vietnam"/>
                <a:cs typeface="Be Vietnam"/>
                <a:sym typeface="Be Vietnam"/>
              </a:rPr>
              <a:t>Ta có: SD ⊂ SID mà SD → M, trong đó M là thuộc tính không khóa (thuộc tính M không phụ thuộc đầy đủ vào khóa).</a:t>
            </a:r>
          </a:p>
          <a:p>
            <a:pPr algn="l">
              <a:lnSpc>
                <a:spcPts val="2916"/>
              </a:lnSpc>
            </a:pPr>
            <a:r>
              <a:rPr lang="en-US" sz="2083">
                <a:solidFill>
                  <a:srgbClr val="FFFFFF"/>
                </a:solidFill>
                <a:latin typeface="Be Vietnam"/>
                <a:ea typeface="Be Vietnam"/>
                <a:cs typeface="Be Vietnam"/>
                <a:sym typeface="Be Vietnam"/>
              </a:rPr>
              <a:t>=&gt; Không đạt dạng chuẩn 2.</a:t>
            </a:r>
          </a:p>
          <a:p>
            <a:pPr algn="l">
              <a:lnSpc>
                <a:spcPts val="2916"/>
              </a:lnSpc>
            </a:pPr>
            <a:r>
              <a:rPr lang="en-US" sz="2083">
                <a:solidFill>
                  <a:srgbClr val="FFFFFF"/>
                </a:solidFill>
                <a:latin typeface="Be Vietnam"/>
                <a:ea typeface="Be Vietnam"/>
                <a:cs typeface="Be Vietnam"/>
                <a:sym typeface="Be Vietnam"/>
              </a:rPr>
              <a:t>Vậy Q đạt dạng chuẩn 1.</a:t>
            </a:r>
          </a:p>
          <a:p>
            <a:pPr algn="l">
              <a:lnSpc>
                <a:spcPts val="2916"/>
              </a:lnSpc>
            </a:pPr>
          </a:p>
        </p:txBody>
      </p:sp>
      <p:sp>
        <p:nvSpPr>
          <p:cNvPr name="TextBox 18" id="18"/>
          <p:cNvSpPr txBox="true"/>
          <p:nvPr/>
        </p:nvSpPr>
        <p:spPr>
          <a:xfrm rot="0">
            <a:off x="8461312" y="1727872"/>
            <a:ext cx="6689539" cy="826157"/>
          </a:xfrm>
          <a:prstGeom prst="rect">
            <a:avLst/>
          </a:prstGeom>
        </p:spPr>
        <p:txBody>
          <a:bodyPr anchor="t" rtlCol="false" tIns="0" lIns="0" bIns="0" rIns="0">
            <a:spAutoFit/>
          </a:bodyPr>
          <a:lstStyle/>
          <a:p>
            <a:pPr algn="l">
              <a:lnSpc>
                <a:spcPts val="3329"/>
              </a:lnSpc>
              <a:spcBef>
                <a:spcPct val="0"/>
              </a:spcBef>
            </a:pPr>
            <a:r>
              <a:rPr lang="en-US" b="true" sz="2378">
                <a:solidFill>
                  <a:srgbClr val="FFFFFF"/>
                </a:solidFill>
                <a:latin typeface="Be Vietnam Ultra-Bold"/>
                <a:ea typeface="Be Vietnam Ultra-Bold"/>
                <a:cs typeface="Be Vietnam Ultra-Bold"/>
                <a:sym typeface="Be Vietnam Ultra-Bold"/>
              </a:rPr>
              <a:t>c) Q(N,G,P,M,GV) F={N,G,P→M;M→GV} </a:t>
            </a:r>
          </a:p>
          <a:p>
            <a:pPr algn="l">
              <a:lnSpc>
                <a:spcPts val="3329"/>
              </a:lnSpc>
              <a:spcBef>
                <a:spcPct val="0"/>
              </a:spcBef>
            </a:pPr>
            <a:r>
              <a:rPr lang="en-US" b="true" sz="2378">
                <a:solidFill>
                  <a:srgbClr val="FFFFFF"/>
                </a:solidFill>
                <a:latin typeface="Be Vietnam Ultra-Bold"/>
                <a:ea typeface="Be Vietnam Ultra-Bold"/>
                <a:cs typeface="Be Vietnam Ultra-Bold"/>
                <a:sym typeface="Be Vietnam Ultra-Bold"/>
              </a:rPr>
              <a:t>d) Q(S,N,D,T,X) F={S→N; S→D; S→T; S→X}</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477370" y="724484"/>
            <a:ext cx="5653015" cy="974440"/>
          </a:xfrm>
          <a:prstGeom prst="rect">
            <a:avLst/>
          </a:prstGeom>
        </p:spPr>
        <p:txBody>
          <a:bodyPr anchor="t" rtlCol="false" tIns="0" lIns="0" bIns="0" rIns="0">
            <a:spAutoFit/>
          </a:bodyPr>
          <a:lstStyle/>
          <a:p>
            <a:pPr algn="l">
              <a:lnSpc>
                <a:spcPts val="3903"/>
              </a:lnSpc>
            </a:pPr>
            <a:r>
              <a:rPr lang="en-US" sz="2787" b="true">
                <a:solidFill>
                  <a:srgbClr val="1B1C54"/>
                </a:solidFill>
                <a:latin typeface="Be Vietnam Ultra-Bold"/>
                <a:ea typeface="Be Vietnam Ultra-Bold"/>
                <a:cs typeface="Be Vietnam Ultra-Bold"/>
                <a:sym typeface="Be Vietnam Ultra-Bold"/>
              </a:rPr>
              <a:t>CHUẨN HÓA DỮ LIỆU CÁ NHÂN </a:t>
            </a:r>
          </a:p>
          <a:p>
            <a:pPr algn="l" marL="0" indent="0" lvl="0">
              <a:lnSpc>
                <a:spcPts val="3903"/>
              </a:lnSpc>
              <a:spcBef>
                <a:spcPct val="0"/>
              </a:spcBef>
            </a:pPr>
          </a:p>
        </p:txBody>
      </p:sp>
      <p:grpSp>
        <p:nvGrpSpPr>
          <p:cNvPr name="Group 4" id="4"/>
          <p:cNvGrpSpPr/>
          <p:nvPr/>
        </p:nvGrpSpPr>
        <p:grpSpPr>
          <a:xfrm rot="0">
            <a:off x="820188" y="1335891"/>
            <a:ext cx="15244148" cy="7922409"/>
            <a:chOff x="0" y="0"/>
            <a:chExt cx="4014920" cy="2086560"/>
          </a:xfrm>
        </p:grpSpPr>
        <p:sp>
          <p:nvSpPr>
            <p:cNvPr name="Freeform 5" id="5"/>
            <p:cNvSpPr/>
            <p:nvPr/>
          </p:nvSpPr>
          <p:spPr>
            <a:xfrm flipH="false" flipV="false" rot="0">
              <a:off x="0" y="0"/>
              <a:ext cx="4014920" cy="2086560"/>
            </a:xfrm>
            <a:custGeom>
              <a:avLst/>
              <a:gdLst/>
              <a:ahLst/>
              <a:cxnLst/>
              <a:rect r="r" b="b" t="t" l="l"/>
              <a:pathLst>
                <a:path h="2086560" w="4014920">
                  <a:moveTo>
                    <a:pt x="17267" y="0"/>
                  </a:moveTo>
                  <a:lnTo>
                    <a:pt x="3997652" y="0"/>
                  </a:lnTo>
                  <a:cubicBezTo>
                    <a:pt x="4002232" y="0"/>
                    <a:pt x="4006624" y="1819"/>
                    <a:pt x="4009862" y="5057"/>
                  </a:cubicBezTo>
                  <a:cubicBezTo>
                    <a:pt x="4013100" y="8296"/>
                    <a:pt x="4014920" y="12688"/>
                    <a:pt x="4014920" y="17267"/>
                  </a:cubicBezTo>
                  <a:lnTo>
                    <a:pt x="4014920" y="2069293"/>
                  </a:lnTo>
                  <a:cubicBezTo>
                    <a:pt x="4014920" y="2073872"/>
                    <a:pt x="4013100" y="2078265"/>
                    <a:pt x="4009862" y="2081503"/>
                  </a:cubicBezTo>
                  <a:cubicBezTo>
                    <a:pt x="4006624" y="2084741"/>
                    <a:pt x="4002232" y="2086560"/>
                    <a:pt x="3997652" y="2086560"/>
                  </a:cubicBezTo>
                  <a:lnTo>
                    <a:pt x="17267" y="2086560"/>
                  </a:lnTo>
                  <a:cubicBezTo>
                    <a:pt x="12688" y="2086560"/>
                    <a:pt x="8296" y="2084741"/>
                    <a:pt x="5057" y="2081503"/>
                  </a:cubicBezTo>
                  <a:cubicBezTo>
                    <a:pt x="1819" y="2078265"/>
                    <a:pt x="0" y="2073872"/>
                    <a:pt x="0" y="2069293"/>
                  </a:cubicBezTo>
                  <a:lnTo>
                    <a:pt x="0" y="17267"/>
                  </a:lnTo>
                  <a:cubicBezTo>
                    <a:pt x="0" y="12688"/>
                    <a:pt x="1819" y="8296"/>
                    <a:pt x="5057" y="5057"/>
                  </a:cubicBezTo>
                  <a:cubicBezTo>
                    <a:pt x="8296" y="1819"/>
                    <a:pt x="12688" y="0"/>
                    <a:pt x="17267" y="0"/>
                  </a:cubicBezTo>
                  <a:close/>
                </a:path>
              </a:pathLst>
            </a:custGeom>
            <a:solidFill>
              <a:srgbClr val="1B1C54"/>
            </a:solidFill>
          </p:spPr>
        </p:sp>
        <p:sp>
          <p:nvSpPr>
            <p:cNvPr name="TextBox 6" id="6"/>
            <p:cNvSpPr txBox="true"/>
            <p:nvPr/>
          </p:nvSpPr>
          <p:spPr>
            <a:xfrm>
              <a:off x="0" y="-47625"/>
              <a:ext cx="4014920" cy="213418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3" id="13"/>
          <p:cNvSpPr txBox="true"/>
          <p:nvPr/>
        </p:nvSpPr>
        <p:spPr>
          <a:xfrm rot="0">
            <a:off x="1042093" y="1381211"/>
            <a:ext cx="6497324" cy="1888676"/>
          </a:xfrm>
          <a:prstGeom prst="rect">
            <a:avLst/>
          </a:prstGeom>
        </p:spPr>
        <p:txBody>
          <a:bodyPr anchor="t" rtlCol="false" tIns="0" lIns="0" bIns="0" rIns="0">
            <a:spAutoFit/>
          </a:bodyPr>
          <a:lstStyle/>
          <a:p>
            <a:pPr algn="l">
              <a:lnSpc>
                <a:spcPts val="3009"/>
              </a:lnSpc>
            </a:pPr>
            <a:r>
              <a:rPr lang="en-US" sz="2149" b="true">
                <a:solidFill>
                  <a:srgbClr val="FFFFFF"/>
                </a:solidFill>
                <a:latin typeface="Be Vietnam Ultra-Bold"/>
                <a:ea typeface="Be Vietnam Ultra-Bold"/>
                <a:cs typeface="Be Vietnam Ultra-Bold"/>
                <a:sym typeface="Be Vietnam Ultra-Bold"/>
              </a:rPr>
              <a:t>7/ Kiểm Tra Dạng Chuẩn </a:t>
            </a:r>
          </a:p>
          <a:p>
            <a:pPr algn="l">
              <a:lnSpc>
                <a:spcPts val="3009"/>
              </a:lnSpc>
            </a:pPr>
            <a:r>
              <a:rPr lang="en-US" sz="2149" b="true">
                <a:solidFill>
                  <a:srgbClr val="FFFFFF"/>
                </a:solidFill>
                <a:latin typeface="Be Vietnam Ultra-Bold"/>
                <a:ea typeface="Be Vietnam Ultra-Bold"/>
                <a:cs typeface="Be Vietnam Ultra-Bold"/>
                <a:sym typeface="Be Vietnam Ultra-Bold"/>
              </a:rPr>
              <a:t>a) Q(A,B,C,D) F={CA→D; A→B} </a:t>
            </a:r>
          </a:p>
          <a:p>
            <a:pPr algn="l">
              <a:lnSpc>
                <a:spcPts val="3009"/>
              </a:lnSpc>
            </a:pPr>
            <a:r>
              <a:rPr lang="en-US" sz="2149" b="true">
                <a:solidFill>
                  <a:srgbClr val="FFFFFF"/>
                </a:solidFill>
                <a:latin typeface="Be Vietnam Ultra-Bold"/>
                <a:ea typeface="Be Vietnam Ultra-Bold"/>
                <a:cs typeface="Be Vietnam Ultra-Bold"/>
                <a:sym typeface="Be Vietnam Ultra-Bold"/>
              </a:rPr>
              <a:t>b) Q(S,D,I,M) F={SI→D;SD→M} </a:t>
            </a:r>
          </a:p>
          <a:p>
            <a:pPr algn="l">
              <a:lnSpc>
                <a:spcPts val="3009"/>
              </a:lnSpc>
            </a:pPr>
          </a:p>
          <a:p>
            <a:pPr algn="l">
              <a:lnSpc>
                <a:spcPts val="3009"/>
              </a:lnSpc>
            </a:pPr>
          </a:p>
        </p:txBody>
      </p:sp>
      <p:sp>
        <p:nvSpPr>
          <p:cNvPr name="TextBox 14" id="14"/>
          <p:cNvSpPr txBox="true"/>
          <p:nvPr/>
        </p:nvSpPr>
        <p:spPr>
          <a:xfrm rot="0">
            <a:off x="1046068" y="3057080"/>
            <a:ext cx="7249884" cy="6281445"/>
          </a:xfrm>
          <a:prstGeom prst="rect">
            <a:avLst/>
          </a:prstGeom>
        </p:spPr>
        <p:txBody>
          <a:bodyPr anchor="t" rtlCol="false" tIns="0" lIns="0" bIns="0" rIns="0">
            <a:spAutoFit/>
          </a:bodyPr>
          <a:lstStyle/>
          <a:p>
            <a:pPr algn="l">
              <a:lnSpc>
                <a:spcPts val="2916"/>
              </a:lnSpc>
            </a:pPr>
          </a:p>
          <a:p>
            <a:pPr algn="l">
              <a:lnSpc>
                <a:spcPts val="2916"/>
              </a:lnSpc>
            </a:pPr>
            <a:r>
              <a:rPr lang="en-US" sz="2083">
                <a:solidFill>
                  <a:srgbClr val="FFFFFF"/>
                </a:solidFill>
                <a:latin typeface="Be Vietnam"/>
                <a:ea typeface="Be Vietnam"/>
                <a:cs typeface="Be Vietnam"/>
                <a:sym typeface="Be Vietnam"/>
              </a:rPr>
              <a:t>Bài làm:</a:t>
            </a:r>
          </a:p>
          <a:p>
            <a:pPr algn="l">
              <a:lnSpc>
                <a:spcPts val="2916"/>
              </a:lnSpc>
            </a:pPr>
            <a:r>
              <a:rPr lang="en-US" sz="2083">
                <a:solidFill>
                  <a:srgbClr val="FFFFFF"/>
                </a:solidFill>
                <a:latin typeface="Be Vietnam"/>
                <a:ea typeface="Be Vietnam"/>
                <a:cs typeface="Be Vietnam"/>
                <a:sym typeface="Be Vietnam"/>
              </a:rPr>
              <a:t>c)</a:t>
            </a:r>
          </a:p>
          <a:p>
            <a:pPr algn="l">
              <a:lnSpc>
                <a:spcPts val="2916"/>
              </a:lnSpc>
            </a:pPr>
            <a:r>
              <a:rPr lang="en-US" sz="2083">
                <a:solidFill>
                  <a:srgbClr val="FFFFFF"/>
                </a:solidFill>
                <a:latin typeface="Be Vietnam"/>
                <a:ea typeface="Be Vietnam"/>
                <a:cs typeface="Be Vietnam"/>
                <a:sym typeface="Be Vietnam"/>
              </a:rPr>
              <a:t>Q có NGP là khóa.</a:t>
            </a:r>
          </a:p>
          <a:p>
            <a:pPr algn="l">
              <a:lnSpc>
                <a:spcPts val="2916"/>
              </a:lnSpc>
            </a:pPr>
            <a:r>
              <a:rPr lang="en-US" sz="2083">
                <a:solidFill>
                  <a:srgbClr val="FFFFFF"/>
                </a:solidFill>
                <a:latin typeface="Be Vietnam"/>
                <a:ea typeface="Be Vietnam"/>
                <a:cs typeface="Be Vietnam"/>
                <a:sym typeface="Be Vietnam"/>
              </a:rPr>
              <a:t>Phân rã vế phải của các phụ thuộc hàm trong F, ta có: F={N,G,P→M; M→G; M→V} </a:t>
            </a:r>
          </a:p>
          <a:p>
            <a:pPr algn="l">
              <a:lnSpc>
                <a:spcPts val="2916"/>
              </a:lnSpc>
            </a:pPr>
            <a:r>
              <a:rPr lang="en-US" sz="2083">
                <a:solidFill>
                  <a:srgbClr val="FFFFFF"/>
                </a:solidFill>
                <a:latin typeface="Be Vietnam"/>
                <a:ea typeface="Be Vietnam"/>
                <a:cs typeface="Be Vietnam"/>
                <a:sym typeface="Be Vietnam"/>
              </a:rPr>
              <a:t>=&gt; Đạt dạng chuẩn 1.</a:t>
            </a:r>
          </a:p>
          <a:p>
            <a:pPr algn="l">
              <a:lnSpc>
                <a:spcPts val="2916"/>
              </a:lnSpc>
            </a:pPr>
            <a:r>
              <a:rPr lang="en-US" sz="2083">
                <a:solidFill>
                  <a:srgbClr val="FFFFFF"/>
                </a:solidFill>
                <a:latin typeface="Be Vietnam"/>
                <a:ea typeface="Be Vietnam"/>
                <a:cs typeface="Be Vietnam"/>
                <a:sym typeface="Be Vietnam"/>
              </a:rPr>
              <a:t>Ta có: N,G,P → M =&gt; M là thuộc tính không khóa phụ thuộc đầy đủ vào khóa.</a:t>
            </a:r>
          </a:p>
          <a:p>
            <a:pPr algn="l">
              <a:lnSpc>
                <a:spcPts val="2916"/>
              </a:lnSpc>
            </a:pPr>
            <a:r>
              <a:rPr lang="en-US" sz="2083">
                <a:solidFill>
                  <a:srgbClr val="FFFFFF"/>
                </a:solidFill>
                <a:latin typeface="Be Vietnam"/>
                <a:ea typeface="Be Vietnam"/>
                <a:cs typeface="Be Vietnam"/>
                <a:sym typeface="Be Vietnam"/>
              </a:rPr>
              <a:t>         M → G</a:t>
            </a:r>
          </a:p>
          <a:p>
            <a:pPr algn="l">
              <a:lnSpc>
                <a:spcPts val="2916"/>
              </a:lnSpc>
            </a:pPr>
            <a:r>
              <a:rPr lang="en-US" sz="2083">
                <a:solidFill>
                  <a:srgbClr val="FFFFFF"/>
                </a:solidFill>
                <a:latin typeface="Be Vietnam"/>
                <a:ea typeface="Be Vietnam"/>
                <a:cs typeface="Be Vietnam"/>
                <a:sym typeface="Be Vietnam"/>
              </a:rPr>
              <a:t>M → V</a:t>
            </a:r>
          </a:p>
          <a:p>
            <a:pPr algn="l">
              <a:lnSpc>
                <a:spcPts val="2916"/>
              </a:lnSpc>
            </a:pPr>
            <a:r>
              <a:rPr lang="en-US" sz="2083">
                <a:solidFill>
                  <a:srgbClr val="FFFFFF"/>
                </a:solidFill>
                <a:latin typeface="Be Vietnam"/>
                <a:ea typeface="Be Vietnam"/>
                <a:cs typeface="Be Vietnam"/>
                <a:sym typeface="Be Vietnam"/>
              </a:rPr>
              <a:t>Thuộc tính không khoá G, V phụ thuộc bắc cầu thông qua M (thuộc tính G, V không phụ thuộc đầy đủ vào khóa).</a:t>
            </a:r>
          </a:p>
          <a:p>
            <a:pPr algn="l">
              <a:lnSpc>
                <a:spcPts val="2916"/>
              </a:lnSpc>
            </a:pPr>
            <a:r>
              <a:rPr lang="en-US" sz="2083">
                <a:solidFill>
                  <a:srgbClr val="FFFFFF"/>
                </a:solidFill>
                <a:latin typeface="Be Vietnam"/>
                <a:ea typeface="Be Vietnam"/>
                <a:cs typeface="Be Vietnam"/>
                <a:sym typeface="Be Vietnam"/>
              </a:rPr>
              <a:t>=&gt; Không đạt dạng chuẩn 2.</a:t>
            </a:r>
          </a:p>
          <a:p>
            <a:pPr algn="l">
              <a:lnSpc>
                <a:spcPts val="2916"/>
              </a:lnSpc>
            </a:pPr>
            <a:r>
              <a:rPr lang="en-US" sz="2083">
                <a:solidFill>
                  <a:srgbClr val="FFFFFF"/>
                </a:solidFill>
                <a:latin typeface="Be Vietnam"/>
                <a:ea typeface="Be Vietnam"/>
                <a:cs typeface="Be Vietnam"/>
                <a:sym typeface="Be Vietnam"/>
              </a:rPr>
              <a:t>Vậy Q đạt dạng chuẩn 1.</a:t>
            </a:r>
          </a:p>
          <a:p>
            <a:pPr algn="l">
              <a:lnSpc>
                <a:spcPts val="2916"/>
              </a:lnSpc>
            </a:pPr>
          </a:p>
          <a:p>
            <a:pPr algn="l">
              <a:lnSpc>
                <a:spcPts val="2916"/>
              </a:lnSpc>
            </a:pPr>
          </a:p>
        </p:txBody>
      </p:sp>
      <p:sp>
        <p:nvSpPr>
          <p:cNvPr name="AutoShape 15" id="15"/>
          <p:cNvSpPr/>
          <p:nvPr/>
        </p:nvSpPr>
        <p:spPr>
          <a:xfrm flipH="true">
            <a:off x="8461312" y="3649016"/>
            <a:ext cx="0" cy="4980483"/>
          </a:xfrm>
          <a:prstGeom prst="line">
            <a:avLst/>
          </a:prstGeom>
          <a:ln cap="flat" w="38100">
            <a:solidFill>
              <a:srgbClr val="FFFFFF"/>
            </a:solidFill>
            <a:prstDash val="solid"/>
            <a:headEnd type="none" len="sm" w="sm"/>
            <a:tailEnd type="none" len="sm" w="sm"/>
          </a:ln>
        </p:spPr>
      </p:sp>
      <p:sp>
        <p:nvSpPr>
          <p:cNvPr name="TextBox 16" id="16"/>
          <p:cNvSpPr txBox="true"/>
          <p:nvPr/>
        </p:nvSpPr>
        <p:spPr>
          <a:xfrm rot="0">
            <a:off x="8814453" y="3972966"/>
            <a:ext cx="7249884" cy="4432406"/>
          </a:xfrm>
          <a:prstGeom prst="rect">
            <a:avLst/>
          </a:prstGeom>
        </p:spPr>
        <p:txBody>
          <a:bodyPr anchor="t" rtlCol="false" tIns="0" lIns="0" bIns="0" rIns="0">
            <a:spAutoFit/>
          </a:bodyPr>
          <a:lstStyle/>
          <a:p>
            <a:pPr algn="l">
              <a:lnSpc>
                <a:spcPts val="2916"/>
              </a:lnSpc>
            </a:pPr>
            <a:r>
              <a:rPr lang="en-US" sz="2083">
                <a:solidFill>
                  <a:srgbClr val="FFFFFF"/>
                </a:solidFill>
                <a:latin typeface="Be Vietnam"/>
                <a:ea typeface="Be Vietnam"/>
                <a:cs typeface="Be Vietnam"/>
                <a:sym typeface="Be Vietnam"/>
              </a:rPr>
              <a:t>d)</a:t>
            </a:r>
          </a:p>
          <a:p>
            <a:pPr algn="l">
              <a:lnSpc>
                <a:spcPts val="2916"/>
              </a:lnSpc>
            </a:pPr>
            <a:r>
              <a:rPr lang="en-US" sz="2083">
                <a:solidFill>
                  <a:srgbClr val="FFFFFF"/>
                </a:solidFill>
                <a:latin typeface="Be Vietnam"/>
                <a:ea typeface="Be Vietnam"/>
                <a:cs typeface="Be Vietnam"/>
                <a:sym typeface="Be Vietnam"/>
              </a:rPr>
              <a:t>Q có S là khóa.</a:t>
            </a:r>
          </a:p>
          <a:p>
            <a:pPr algn="l">
              <a:lnSpc>
                <a:spcPts val="2916"/>
              </a:lnSpc>
            </a:pPr>
            <a:r>
              <a:rPr lang="en-US" sz="2083">
                <a:solidFill>
                  <a:srgbClr val="FFFFFF"/>
                </a:solidFill>
                <a:latin typeface="Be Vietnam"/>
                <a:ea typeface="Be Vietnam"/>
                <a:cs typeface="Be Vietnam"/>
                <a:sym typeface="Be Vietnam"/>
              </a:rPr>
              <a:t>Mọi phụ thuộc hàm trong F đều đã có vế phải một thuộc tính. F={S→N; S→D; S→T; S→X}</a:t>
            </a:r>
          </a:p>
          <a:p>
            <a:pPr algn="l">
              <a:lnSpc>
                <a:spcPts val="2916"/>
              </a:lnSpc>
            </a:pPr>
            <a:r>
              <a:rPr lang="en-US" sz="2083">
                <a:solidFill>
                  <a:srgbClr val="FFFFFF"/>
                </a:solidFill>
                <a:latin typeface="Be Vietnam"/>
                <a:ea typeface="Be Vietnam"/>
                <a:cs typeface="Be Vietnam"/>
                <a:sym typeface="Be Vietnam"/>
              </a:rPr>
              <a:t>=&gt; Đạt dạng chuẩn 1.</a:t>
            </a:r>
          </a:p>
          <a:p>
            <a:pPr algn="l">
              <a:lnSpc>
                <a:spcPts val="2916"/>
              </a:lnSpc>
            </a:pPr>
            <a:r>
              <a:rPr lang="en-US" sz="2083">
                <a:solidFill>
                  <a:srgbClr val="FFFFFF"/>
                </a:solidFill>
                <a:latin typeface="Be Vietnam"/>
                <a:ea typeface="Be Vietnam"/>
                <a:cs typeface="Be Vietnam"/>
                <a:sym typeface="Be Vietnam"/>
              </a:rPr>
              <a:t>Mọi thuộc tính không khóa của Q đều phụ thuộc đầy đủ vào khóa S.</a:t>
            </a:r>
          </a:p>
          <a:p>
            <a:pPr algn="l">
              <a:lnSpc>
                <a:spcPts val="2916"/>
              </a:lnSpc>
            </a:pPr>
            <a:r>
              <a:rPr lang="en-US" sz="2083">
                <a:solidFill>
                  <a:srgbClr val="FFFFFF"/>
                </a:solidFill>
                <a:latin typeface="Be Vietnam"/>
                <a:ea typeface="Be Vietnam"/>
                <a:cs typeface="Be Vietnam"/>
                <a:sym typeface="Be Vietnam"/>
              </a:rPr>
              <a:t>=&gt; Đạt dạng chuẩn 2.</a:t>
            </a:r>
          </a:p>
          <a:p>
            <a:pPr algn="l">
              <a:lnSpc>
                <a:spcPts val="2916"/>
              </a:lnSpc>
            </a:pPr>
            <a:r>
              <a:rPr lang="en-US" sz="2083">
                <a:solidFill>
                  <a:srgbClr val="FFFFFF"/>
                </a:solidFill>
                <a:latin typeface="Be Vietnam"/>
                <a:ea typeface="Be Vietnam"/>
                <a:cs typeface="Be Vietnam"/>
                <a:sym typeface="Be Vietnam"/>
              </a:rPr>
              <a:t>Ta có mọi phụ thuộc hàm với vế trái S là siêu khóa. </a:t>
            </a:r>
          </a:p>
          <a:p>
            <a:pPr algn="l">
              <a:lnSpc>
                <a:spcPts val="2916"/>
              </a:lnSpc>
            </a:pPr>
            <a:r>
              <a:rPr lang="en-US" sz="2083">
                <a:solidFill>
                  <a:srgbClr val="FFFFFF"/>
                </a:solidFill>
                <a:latin typeface="Be Vietnam"/>
                <a:ea typeface="Be Vietnam"/>
                <a:cs typeface="Be Vietnam"/>
                <a:sym typeface="Be Vietnam"/>
              </a:rPr>
              <a:t>=&gt; Đạt dạng chuẩn 3 và chuẩn BC.</a:t>
            </a:r>
          </a:p>
          <a:p>
            <a:pPr algn="l">
              <a:lnSpc>
                <a:spcPts val="2916"/>
              </a:lnSpc>
            </a:pPr>
            <a:r>
              <a:rPr lang="en-US" sz="2083">
                <a:solidFill>
                  <a:srgbClr val="FFFFFF"/>
                </a:solidFill>
                <a:latin typeface="Be Vietnam"/>
                <a:ea typeface="Be Vietnam"/>
                <a:cs typeface="Be Vietnam"/>
                <a:sym typeface="Be Vietnam"/>
              </a:rPr>
              <a:t>Vậy Q đạt dạng chuẩn BC.</a:t>
            </a:r>
          </a:p>
          <a:p>
            <a:pPr algn="l">
              <a:lnSpc>
                <a:spcPts val="2916"/>
              </a:lnSpc>
            </a:pPr>
          </a:p>
        </p:txBody>
      </p:sp>
      <p:sp>
        <p:nvSpPr>
          <p:cNvPr name="TextBox 17" id="17"/>
          <p:cNvSpPr txBox="true"/>
          <p:nvPr/>
        </p:nvSpPr>
        <p:spPr>
          <a:xfrm rot="0">
            <a:off x="8461312" y="1727872"/>
            <a:ext cx="6689539" cy="826157"/>
          </a:xfrm>
          <a:prstGeom prst="rect">
            <a:avLst/>
          </a:prstGeom>
        </p:spPr>
        <p:txBody>
          <a:bodyPr anchor="t" rtlCol="false" tIns="0" lIns="0" bIns="0" rIns="0">
            <a:spAutoFit/>
          </a:bodyPr>
          <a:lstStyle/>
          <a:p>
            <a:pPr algn="l">
              <a:lnSpc>
                <a:spcPts val="3329"/>
              </a:lnSpc>
              <a:spcBef>
                <a:spcPct val="0"/>
              </a:spcBef>
            </a:pPr>
            <a:r>
              <a:rPr lang="en-US" b="true" sz="2378">
                <a:solidFill>
                  <a:srgbClr val="FFFFFF"/>
                </a:solidFill>
                <a:latin typeface="Be Vietnam Ultra-Bold"/>
                <a:ea typeface="Be Vietnam Ultra-Bold"/>
                <a:cs typeface="Be Vietnam Ultra-Bold"/>
                <a:sym typeface="Be Vietnam Ultra-Bold"/>
              </a:rPr>
              <a:t>c) Q(N,G,P,M,GV) F={N,G,P→M;M→GV} </a:t>
            </a:r>
          </a:p>
          <a:p>
            <a:pPr algn="l">
              <a:lnSpc>
                <a:spcPts val="3329"/>
              </a:lnSpc>
              <a:spcBef>
                <a:spcPct val="0"/>
              </a:spcBef>
            </a:pPr>
            <a:r>
              <a:rPr lang="en-US" b="true" sz="2378">
                <a:solidFill>
                  <a:srgbClr val="FFFFFF"/>
                </a:solidFill>
                <a:latin typeface="Be Vietnam Ultra-Bold"/>
                <a:ea typeface="Be Vietnam Ultra-Bold"/>
                <a:cs typeface="Be Vietnam Ultra-Bold"/>
                <a:sym typeface="Be Vietnam Ultra-Bold"/>
              </a:rPr>
              <a:t>d) Q(S,N,D,T,X) F={S→N; S→D; S→T; S→X}</a:t>
            </a:r>
          </a:p>
        </p:txBody>
      </p:sp>
      <p:sp>
        <p:nvSpPr>
          <p:cNvPr name="TextBox 18" id="18"/>
          <p:cNvSpPr txBox="true"/>
          <p:nvPr/>
        </p:nvSpPr>
        <p:spPr>
          <a:xfrm rot="0">
            <a:off x="2477370" y="68089"/>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a:t>
            </a:r>
            <a:r>
              <a:rPr lang="en-US" b="true" sz="3950">
                <a:solidFill>
                  <a:srgbClr val="1B1C54"/>
                </a:solidFill>
                <a:latin typeface="Be Vietnam Ultra-Bold"/>
                <a:ea typeface="Be Vietnam Ultra-Bold"/>
                <a:cs typeface="Be Vietnam Ultra-Bold"/>
                <a:sym typeface="Be Vietnam Ultra-Bold"/>
              </a:rPr>
              <a:t> HỬU THẠCH</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477370" y="724484"/>
            <a:ext cx="5653015" cy="974440"/>
          </a:xfrm>
          <a:prstGeom prst="rect">
            <a:avLst/>
          </a:prstGeom>
        </p:spPr>
        <p:txBody>
          <a:bodyPr anchor="t" rtlCol="false" tIns="0" lIns="0" bIns="0" rIns="0">
            <a:spAutoFit/>
          </a:bodyPr>
          <a:lstStyle/>
          <a:p>
            <a:pPr algn="l">
              <a:lnSpc>
                <a:spcPts val="3903"/>
              </a:lnSpc>
            </a:pPr>
            <a:r>
              <a:rPr lang="en-US" sz="2787" b="true">
                <a:solidFill>
                  <a:srgbClr val="1B1C54"/>
                </a:solidFill>
                <a:latin typeface="Be Vietnam Ultra-Bold"/>
                <a:ea typeface="Be Vietnam Ultra-Bold"/>
                <a:cs typeface="Be Vietnam Ultra-Bold"/>
                <a:sym typeface="Be Vietnam Ultra-Bold"/>
              </a:rPr>
              <a:t>CHUẨN HÓA DỮ LIỆU CÁ NHÂN </a:t>
            </a:r>
          </a:p>
          <a:p>
            <a:pPr algn="l" marL="0" indent="0" lvl="0">
              <a:lnSpc>
                <a:spcPts val="3903"/>
              </a:lnSpc>
              <a:spcBef>
                <a:spcPct val="0"/>
              </a:spcBef>
            </a:pPr>
          </a:p>
        </p:txBody>
      </p:sp>
      <p:grpSp>
        <p:nvGrpSpPr>
          <p:cNvPr name="Group 4" id="4"/>
          <p:cNvGrpSpPr/>
          <p:nvPr/>
        </p:nvGrpSpPr>
        <p:grpSpPr>
          <a:xfrm rot="0">
            <a:off x="820188" y="1335891"/>
            <a:ext cx="15244148" cy="7922409"/>
            <a:chOff x="0" y="0"/>
            <a:chExt cx="4014920" cy="2086560"/>
          </a:xfrm>
        </p:grpSpPr>
        <p:sp>
          <p:nvSpPr>
            <p:cNvPr name="Freeform 5" id="5"/>
            <p:cNvSpPr/>
            <p:nvPr/>
          </p:nvSpPr>
          <p:spPr>
            <a:xfrm flipH="false" flipV="false" rot="0">
              <a:off x="0" y="0"/>
              <a:ext cx="4014920" cy="2086560"/>
            </a:xfrm>
            <a:custGeom>
              <a:avLst/>
              <a:gdLst/>
              <a:ahLst/>
              <a:cxnLst/>
              <a:rect r="r" b="b" t="t" l="l"/>
              <a:pathLst>
                <a:path h="2086560" w="4014920">
                  <a:moveTo>
                    <a:pt x="17267" y="0"/>
                  </a:moveTo>
                  <a:lnTo>
                    <a:pt x="3997652" y="0"/>
                  </a:lnTo>
                  <a:cubicBezTo>
                    <a:pt x="4002232" y="0"/>
                    <a:pt x="4006624" y="1819"/>
                    <a:pt x="4009862" y="5057"/>
                  </a:cubicBezTo>
                  <a:cubicBezTo>
                    <a:pt x="4013100" y="8296"/>
                    <a:pt x="4014920" y="12688"/>
                    <a:pt x="4014920" y="17267"/>
                  </a:cubicBezTo>
                  <a:lnTo>
                    <a:pt x="4014920" y="2069293"/>
                  </a:lnTo>
                  <a:cubicBezTo>
                    <a:pt x="4014920" y="2073872"/>
                    <a:pt x="4013100" y="2078265"/>
                    <a:pt x="4009862" y="2081503"/>
                  </a:cubicBezTo>
                  <a:cubicBezTo>
                    <a:pt x="4006624" y="2084741"/>
                    <a:pt x="4002232" y="2086560"/>
                    <a:pt x="3997652" y="2086560"/>
                  </a:cubicBezTo>
                  <a:lnTo>
                    <a:pt x="17267" y="2086560"/>
                  </a:lnTo>
                  <a:cubicBezTo>
                    <a:pt x="12688" y="2086560"/>
                    <a:pt x="8296" y="2084741"/>
                    <a:pt x="5057" y="2081503"/>
                  </a:cubicBezTo>
                  <a:cubicBezTo>
                    <a:pt x="1819" y="2078265"/>
                    <a:pt x="0" y="2073872"/>
                    <a:pt x="0" y="2069293"/>
                  </a:cubicBezTo>
                  <a:lnTo>
                    <a:pt x="0" y="17267"/>
                  </a:lnTo>
                  <a:cubicBezTo>
                    <a:pt x="0" y="12688"/>
                    <a:pt x="1819" y="8296"/>
                    <a:pt x="5057" y="5057"/>
                  </a:cubicBezTo>
                  <a:cubicBezTo>
                    <a:pt x="8296" y="1819"/>
                    <a:pt x="12688" y="0"/>
                    <a:pt x="17267" y="0"/>
                  </a:cubicBezTo>
                  <a:close/>
                </a:path>
              </a:pathLst>
            </a:custGeom>
            <a:solidFill>
              <a:srgbClr val="1B1C54"/>
            </a:solidFill>
          </p:spPr>
        </p:sp>
        <p:sp>
          <p:nvSpPr>
            <p:cNvPr name="TextBox 6" id="6"/>
            <p:cNvSpPr txBox="true"/>
            <p:nvPr/>
          </p:nvSpPr>
          <p:spPr>
            <a:xfrm>
              <a:off x="0" y="-47625"/>
              <a:ext cx="4014920" cy="213418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3" id="13"/>
          <p:cNvSpPr txBox="true"/>
          <p:nvPr/>
        </p:nvSpPr>
        <p:spPr>
          <a:xfrm rot="0">
            <a:off x="1042093" y="1381211"/>
            <a:ext cx="7658158" cy="2267805"/>
          </a:xfrm>
          <a:prstGeom prst="rect">
            <a:avLst/>
          </a:prstGeom>
        </p:spPr>
        <p:txBody>
          <a:bodyPr anchor="t" rtlCol="false" tIns="0" lIns="0" bIns="0" rIns="0">
            <a:spAutoFit/>
          </a:bodyPr>
          <a:lstStyle/>
          <a:p>
            <a:pPr algn="l">
              <a:lnSpc>
                <a:spcPts val="3009"/>
              </a:lnSpc>
            </a:pPr>
            <a:r>
              <a:rPr lang="en-US" sz="2149" b="true">
                <a:solidFill>
                  <a:srgbClr val="FFFFFF"/>
                </a:solidFill>
                <a:latin typeface="Be Vietnam Ultra-Bold"/>
                <a:ea typeface="Be Vietnam Ultra-Bold"/>
                <a:cs typeface="Be Vietnam Ultra-Bold"/>
                <a:sym typeface="Be Vietnam Ultra-Bold"/>
              </a:rPr>
              <a:t>11/ Xác định phủ tối thiểu của các tập phụ thuộc hàm sau: </a:t>
            </a:r>
          </a:p>
          <a:p>
            <a:pPr algn="l">
              <a:lnSpc>
                <a:spcPts val="3009"/>
              </a:lnSpc>
            </a:pPr>
            <a:r>
              <a:rPr lang="en-US" sz="2149" b="true">
                <a:solidFill>
                  <a:srgbClr val="FFFFFF"/>
                </a:solidFill>
                <a:latin typeface="Be Vietnam Ultra-Bold"/>
                <a:ea typeface="Be Vietnam Ultra-Bold"/>
                <a:cs typeface="Be Vietnam Ultra-Bold"/>
                <a:sym typeface="Be Vietnam Ultra-Bold"/>
              </a:rPr>
              <a:t>a) Q1(ABCDEGH) </a:t>
            </a:r>
          </a:p>
          <a:p>
            <a:pPr algn="l">
              <a:lnSpc>
                <a:spcPts val="3009"/>
              </a:lnSpc>
            </a:pPr>
            <a:r>
              <a:rPr lang="en-US" sz="2149" b="true">
                <a:solidFill>
                  <a:srgbClr val="FFFFFF"/>
                </a:solidFill>
                <a:latin typeface="Be Vietnam Ultra-Bold"/>
                <a:ea typeface="Be Vietnam Ultra-Bold"/>
                <a:cs typeface="Be Vietnam Ultra-Bold"/>
                <a:sym typeface="Be Vietnam Ultra-Bold"/>
              </a:rPr>
              <a:t>F1={A→ H,AB→C,BC→D;G→B} </a:t>
            </a:r>
          </a:p>
          <a:p>
            <a:pPr algn="l">
              <a:lnSpc>
                <a:spcPts val="3009"/>
              </a:lnSpc>
            </a:pPr>
            <a:r>
              <a:rPr lang="en-US" sz="2149" b="true">
                <a:solidFill>
                  <a:srgbClr val="FFFFFF"/>
                </a:solidFill>
                <a:latin typeface="Be Vietnam Ultra-Bold"/>
                <a:ea typeface="Be Vietnam Ultra-Bold"/>
                <a:cs typeface="Be Vietnam Ultra-Bold"/>
                <a:sym typeface="Be Vietnam Ultra-Bold"/>
              </a:rPr>
              <a:t>b) Q2(ABCSXYZ) </a:t>
            </a:r>
          </a:p>
          <a:p>
            <a:pPr algn="l">
              <a:lnSpc>
                <a:spcPts val="3009"/>
              </a:lnSpc>
            </a:pPr>
            <a:r>
              <a:rPr lang="en-US" sz="2149" b="true">
                <a:solidFill>
                  <a:srgbClr val="FFFFFF"/>
                </a:solidFill>
                <a:latin typeface="Be Vietnam Ultra-Bold"/>
                <a:ea typeface="Be Vietnam Ultra-Bold"/>
                <a:cs typeface="Be Vietnam Ultra-Bold"/>
                <a:sym typeface="Be Vietnam Ultra-Bold"/>
              </a:rPr>
              <a:t>F2={S→A;AX→B;S→B;BY→C;CZ→X} </a:t>
            </a:r>
          </a:p>
          <a:p>
            <a:pPr algn="l">
              <a:lnSpc>
                <a:spcPts val="3009"/>
              </a:lnSpc>
            </a:pPr>
          </a:p>
        </p:txBody>
      </p:sp>
      <p:sp>
        <p:nvSpPr>
          <p:cNvPr name="TextBox 14" id="14"/>
          <p:cNvSpPr txBox="true"/>
          <p:nvPr/>
        </p:nvSpPr>
        <p:spPr>
          <a:xfrm rot="0">
            <a:off x="7360987" y="1843926"/>
            <a:ext cx="7164340" cy="1887127"/>
          </a:xfrm>
          <a:prstGeom prst="rect">
            <a:avLst/>
          </a:prstGeom>
        </p:spPr>
        <p:txBody>
          <a:bodyPr anchor="t" rtlCol="false" tIns="0" lIns="0" bIns="0" rIns="0">
            <a:spAutoFit/>
          </a:bodyPr>
          <a:lstStyle/>
          <a:p>
            <a:pPr algn="l">
              <a:lnSpc>
                <a:spcPts val="3006"/>
              </a:lnSpc>
              <a:spcBef>
                <a:spcPct val="0"/>
              </a:spcBef>
            </a:pPr>
            <a:r>
              <a:rPr lang="en-US" b="true" sz="2147">
                <a:solidFill>
                  <a:srgbClr val="FFFFFF"/>
                </a:solidFill>
                <a:latin typeface="Be Vietnam Ultra-Bold"/>
                <a:ea typeface="Be Vietnam Ultra-Bold"/>
                <a:cs typeface="Be Vietnam Ultra-Bold"/>
                <a:sym typeface="Be Vietnam Ultra-Bold"/>
              </a:rPr>
              <a:t>c) Q3(ABCDEGHIJ) </a:t>
            </a:r>
          </a:p>
          <a:p>
            <a:pPr algn="l">
              <a:lnSpc>
                <a:spcPts val="3006"/>
              </a:lnSpc>
              <a:spcBef>
                <a:spcPct val="0"/>
              </a:spcBef>
            </a:pPr>
            <a:r>
              <a:rPr lang="en-US" b="true" sz="2147">
                <a:solidFill>
                  <a:srgbClr val="FFFFFF"/>
                </a:solidFill>
                <a:latin typeface="Be Vietnam Ultra-Bold"/>
                <a:ea typeface="Be Vietnam Ultra-Bold"/>
                <a:cs typeface="Be Vietnam Ultra-Bold"/>
                <a:sym typeface="Be Vietnam Ultra-Bold"/>
              </a:rPr>
              <a:t>F3={BG→D;G→J;AI→C;CE→H;BD→G;JH→A; D→I } </a:t>
            </a:r>
          </a:p>
          <a:p>
            <a:pPr algn="l">
              <a:lnSpc>
                <a:spcPts val="3006"/>
              </a:lnSpc>
              <a:spcBef>
                <a:spcPct val="0"/>
              </a:spcBef>
            </a:pPr>
            <a:r>
              <a:rPr lang="en-US" b="true" sz="2147">
                <a:solidFill>
                  <a:srgbClr val="FFFFFF"/>
                </a:solidFill>
                <a:latin typeface="Be Vietnam Ultra-Bold"/>
                <a:ea typeface="Be Vietnam Ultra-Bold"/>
                <a:cs typeface="Be Vietnam Ultra-Bold"/>
                <a:sym typeface="Be Vietnam Ultra-Bold"/>
              </a:rPr>
              <a:t>d) Q4(ABCDEGHIJ) </a:t>
            </a:r>
          </a:p>
          <a:p>
            <a:pPr algn="l">
              <a:lnSpc>
                <a:spcPts val="3006"/>
              </a:lnSpc>
              <a:spcBef>
                <a:spcPct val="0"/>
              </a:spcBef>
            </a:pPr>
            <a:r>
              <a:rPr lang="en-US" b="true" sz="2147">
                <a:solidFill>
                  <a:srgbClr val="FFFFFF"/>
                </a:solidFill>
                <a:latin typeface="Be Vietnam Ultra-Bold"/>
                <a:ea typeface="Be Vietnam Ultra-Bold"/>
                <a:cs typeface="Be Vietnam Ultra-Bold"/>
                <a:sym typeface="Be Vietnam Ultra-Bold"/>
              </a:rPr>
              <a:t>F4={BH→I;GC→A;I→J;AE→G;D→B;I→H} </a:t>
            </a:r>
          </a:p>
          <a:p>
            <a:pPr algn="l">
              <a:lnSpc>
                <a:spcPts val="3006"/>
              </a:lnSpc>
              <a:spcBef>
                <a:spcPct val="0"/>
              </a:spcBef>
            </a:pPr>
          </a:p>
        </p:txBody>
      </p:sp>
      <p:sp>
        <p:nvSpPr>
          <p:cNvPr name="TextBox 15" id="15"/>
          <p:cNvSpPr txBox="true"/>
          <p:nvPr/>
        </p:nvSpPr>
        <p:spPr>
          <a:xfrm rot="0">
            <a:off x="1042093" y="3368322"/>
            <a:ext cx="6508155" cy="4802214"/>
          </a:xfrm>
          <a:prstGeom prst="rect">
            <a:avLst/>
          </a:prstGeom>
        </p:spPr>
        <p:txBody>
          <a:bodyPr anchor="t" rtlCol="false" tIns="0" lIns="0" bIns="0" rIns="0">
            <a:spAutoFit/>
          </a:bodyPr>
          <a:lstStyle/>
          <a:p>
            <a:pPr algn="l">
              <a:lnSpc>
                <a:spcPts val="2916"/>
              </a:lnSpc>
            </a:pPr>
            <a:r>
              <a:rPr lang="en-US" sz="2083">
                <a:solidFill>
                  <a:srgbClr val="FFFFFF"/>
                </a:solidFill>
                <a:latin typeface="Be Vietnam"/>
                <a:ea typeface="Be Vietnam"/>
                <a:cs typeface="Be Vietnam"/>
                <a:sym typeface="Be Vietnam"/>
              </a:rPr>
              <a:t>a) </a:t>
            </a:r>
          </a:p>
          <a:p>
            <a:pPr algn="l">
              <a:lnSpc>
                <a:spcPts val="2916"/>
              </a:lnSpc>
            </a:pPr>
            <a:r>
              <a:rPr lang="en-US" sz="2083">
                <a:solidFill>
                  <a:srgbClr val="FFFFFF"/>
                </a:solidFill>
                <a:latin typeface="Be Vietnam"/>
                <a:ea typeface="Be Vietnam"/>
                <a:cs typeface="Be Vietnam"/>
                <a:sym typeface="Be Vietnam"/>
              </a:rPr>
              <a:t>Bước </a:t>
            </a:r>
            <a:r>
              <a:rPr lang="en-US" sz="2083">
                <a:solidFill>
                  <a:srgbClr val="FFFFFF"/>
                </a:solidFill>
                <a:latin typeface="Be Vietnam"/>
                <a:ea typeface="Be Vietnam"/>
                <a:cs typeface="Be Vietnam"/>
                <a:sym typeface="Be Vietnam"/>
              </a:rPr>
              <a:t>1: Phân rã </a:t>
            </a:r>
          </a:p>
          <a:p>
            <a:pPr algn="l">
              <a:lnSpc>
                <a:spcPts val="2916"/>
              </a:lnSpc>
            </a:pPr>
            <a:r>
              <a:rPr lang="en-US" sz="2083">
                <a:solidFill>
                  <a:srgbClr val="FFFFFF"/>
                </a:solidFill>
                <a:latin typeface="Be Vietnam"/>
                <a:ea typeface="Be Vietnam"/>
                <a:cs typeface="Be Vietnam"/>
                <a:sym typeface="Be Vietnam"/>
              </a:rPr>
              <a:t>F1 = {A→H, AB→C, BC→D, G→B} </a:t>
            </a:r>
          </a:p>
          <a:p>
            <a:pPr algn="l">
              <a:lnSpc>
                <a:spcPts val="2916"/>
              </a:lnSpc>
            </a:pPr>
            <a:r>
              <a:rPr lang="en-US" sz="2083">
                <a:solidFill>
                  <a:srgbClr val="FFFFFF"/>
                </a:solidFill>
                <a:latin typeface="Be Vietnam"/>
                <a:ea typeface="Be Vietnam"/>
                <a:cs typeface="Be Vietnam"/>
                <a:sym typeface="Be Vietnam"/>
              </a:rPr>
              <a:t>Bước 2: Loại bỏ vế trái dư thừa: </a:t>
            </a:r>
          </a:p>
          <a:p>
            <a:pPr algn="l">
              <a:lnSpc>
                <a:spcPts val="2916"/>
              </a:lnSpc>
            </a:pPr>
            <a:r>
              <a:rPr lang="en-US" sz="2083">
                <a:solidFill>
                  <a:srgbClr val="FFFFFF"/>
                </a:solidFill>
                <a:latin typeface="Be Vietnam"/>
                <a:ea typeface="Be Vietnam"/>
                <a:cs typeface="Be Vietnam"/>
                <a:sym typeface="Be Vietnam"/>
              </a:rPr>
              <a:t>- Xét: AB→C: </a:t>
            </a:r>
          </a:p>
          <a:p>
            <a:pPr algn="l">
              <a:lnSpc>
                <a:spcPts val="2916"/>
              </a:lnSpc>
            </a:pPr>
            <a:r>
              <a:rPr lang="en-US" sz="2083">
                <a:solidFill>
                  <a:srgbClr val="FFFFFF"/>
                </a:solidFill>
                <a:latin typeface="Be Vietnam"/>
                <a:ea typeface="Be Vietnam"/>
                <a:cs typeface="Be Vietnam"/>
                <a:sym typeface="Be Vietnam"/>
              </a:rPr>
              <a:t>Nếu bỏ A: {B}+ = B không chứa C =&gt; A dư thừa </a:t>
            </a:r>
          </a:p>
          <a:p>
            <a:pPr algn="l">
              <a:lnSpc>
                <a:spcPts val="2916"/>
              </a:lnSpc>
            </a:pPr>
            <a:r>
              <a:rPr lang="en-US" sz="2083">
                <a:solidFill>
                  <a:srgbClr val="FFFFFF"/>
                </a:solidFill>
                <a:latin typeface="Be Vietnam"/>
                <a:ea typeface="Be Vietnam"/>
                <a:cs typeface="Be Vietnam"/>
                <a:sym typeface="Be Vietnam"/>
              </a:rPr>
              <a:t>Nếu bỏ B: {A}+ = AH không chứa C =&gt; B dư thừa </a:t>
            </a:r>
          </a:p>
          <a:p>
            <a:pPr algn="l">
              <a:lnSpc>
                <a:spcPts val="2916"/>
              </a:lnSpc>
            </a:pPr>
            <a:r>
              <a:rPr lang="en-US" sz="2083">
                <a:solidFill>
                  <a:srgbClr val="FFFFFF"/>
                </a:solidFill>
                <a:latin typeface="Be Vietnam"/>
                <a:ea typeface="Be Vietnam"/>
                <a:cs typeface="Be Vietnam"/>
                <a:sym typeface="Be Vietnam"/>
              </a:rPr>
              <a:t>- Xét: BC→D: </a:t>
            </a:r>
          </a:p>
          <a:p>
            <a:pPr algn="l">
              <a:lnSpc>
                <a:spcPts val="2916"/>
              </a:lnSpc>
            </a:pPr>
            <a:r>
              <a:rPr lang="en-US" sz="2083">
                <a:solidFill>
                  <a:srgbClr val="FFFFFF"/>
                </a:solidFill>
                <a:latin typeface="Be Vietnam"/>
                <a:ea typeface="Be Vietnam"/>
                <a:cs typeface="Be Vietnam"/>
                <a:sym typeface="Be Vietnam"/>
              </a:rPr>
              <a:t>Nếu bỏ B: {C}+ = C không chứa D =&gt; B dư thừa </a:t>
            </a:r>
          </a:p>
          <a:p>
            <a:pPr algn="l">
              <a:lnSpc>
                <a:spcPts val="2916"/>
              </a:lnSpc>
            </a:pPr>
            <a:r>
              <a:rPr lang="en-US" sz="2083">
                <a:solidFill>
                  <a:srgbClr val="FFFFFF"/>
                </a:solidFill>
                <a:latin typeface="Be Vietnam"/>
                <a:ea typeface="Be Vietnam"/>
                <a:cs typeface="Be Vietnam"/>
                <a:sym typeface="Be Vietnam"/>
              </a:rPr>
              <a:t>Nếu bỏ C: {B}+ = B không chứa D =&gt; C dư thừa </a:t>
            </a:r>
          </a:p>
          <a:p>
            <a:pPr algn="l">
              <a:lnSpc>
                <a:spcPts val="2916"/>
              </a:lnSpc>
            </a:pPr>
            <a:r>
              <a:rPr lang="en-US" sz="2083">
                <a:solidFill>
                  <a:srgbClr val="FFFFFF"/>
                </a:solidFill>
                <a:latin typeface="Be Vietnam"/>
                <a:ea typeface="Be Vietnam"/>
                <a:cs typeface="Be Vietnam"/>
                <a:sym typeface="Be Vietnam"/>
              </a:rPr>
              <a:t>Vậy F2 = {A→H, AB→C, BC→D, G→B}</a:t>
            </a:r>
          </a:p>
          <a:p>
            <a:pPr algn="l">
              <a:lnSpc>
                <a:spcPts val="2916"/>
              </a:lnSpc>
            </a:pPr>
            <a:r>
              <a:rPr lang="en-US" sz="2083">
                <a:solidFill>
                  <a:srgbClr val="FFFFFF"/>
                </a:solidFill>
                <a:latin typeface="Be Vietnam"/>
                <a:ea typeface="Be Vietnam"/>
                <a:cs typeface="Be Vietnam"/>
                <a:sym typeface="Be Vietnam"/>
              </a:rPr>
              <a:t> </a:t>
            </a:r>
          </a:p>
          <a:p>
            <a:pPr algn="l">
              <a:lnSpc>
                <a:spcPts val="2916"/>
              </a:lnSpc>
            </a:pPr>
          </a:p>
        </p:txBody>
      </p:sp>
      <p:sp>
        <p:nvSpPr>
          <p:cNvPr name="TextBox 16" id="16"/>
          <p:cNvSpPr txBox="true"/>
          <p:nvPr/>
        </p:nvSpPr>
        <p:spPr>
          <a:xfrm rot="0">
            <a:off x="8313839" y="3972966"/>
            <a:ext cx="7303241" cy="4062599"/>
          </a:xfrm>
          <a:prstGeom prst="rect">
            <a:avLst/>
          </a:prstGeom>
        </p:spPr>
        <p:txBody>
          <a:bodyPr anchor="t" rtlCol="false" tIns="0" lIns="0" bIns="0" rIns="0">
            <a:spAutoFit/>
          </a:bodyPr>
          <a:lstStyle/>
          <a:p>
            <a:pPr algn="l">
              <a:lnSpc>
                <a:spcPts val="2916"/>
              </a:lnSpc>
            </a:pPr>
            <a:r>
              <a:rPr lang="en-US" sz="2083">
                <a:solidFill>
                  <a:srgbClr val="FFFFFF"/>
                </a:solidFill>
                <a:latin typeface="Be Vietnam"/>
                <a:ea typeface="Be Vietnam"/>
                <a:cs typeface="Be Vietnam"/>
                <a:sym typeface="Be Vietnam"/>
              </a:rPr>
              <a:t> Bước 3: Loại bỏ phủ tối thiểu dư thừa: </a:t>
            </a:r>
          </a:p>
          <a:p>
            <a:pPr algn="l">
              <a:lnSpc>
                <a:spcPts val="2916"/>
              </a:lnSpc>
            </a:pPr>
            <a:r>
              <a:rPr lang="en-US" sz="2083">
                <a:solidFill>
                  <a:srgbClr val="FFFFFF"/>
                </a:solidFill>
                <a:latin typeface="Be Vietnam"/>
                <a:ea typeface="Be Vietnam"/>
                <a:cs typeface="Be Vietnam"/>
                <a:sym typeface="Be Vietnam"/>
              </a:rPr>
              <a:t>Nếu xóa A→H khỏi F2 thì: </a:t>
            </a:r>
          </a:p>
          <a:p>
            <a:pPr algn="l">
              <a:lnSpc>
                <a:spcPts val="2916"/>
              </a:lnSpc>
            </a:pPr>
            <a:r>
              <a:rPr lang="en-US" sz="2083">
                <a:solidFill>
                  <a:srgbClr val="FFFFFF"/>
                </a:solidFill>
                <a:latin typeface="Be Vietnam"/>
                <a:ea typeface="Be Vietnam"/>
                <a:cs typeface="Be Vietnam"/>
                <a:sym typeface="Be Vietnam"/>
              </a:rPr>
              <a:t>{A}</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A không chứa H  =&gt; A→H không dư thừa </a:t>
            </a:r>
          </a:p>
          <a:p>
            <a:pPr algn="l">
              <a:lnSpc>
                <a:spcPts val="2916"/>
              </a:lnSpc>
            </a:pPr>
            <a:r>
              <a:rPr lang="en-US" sz="2083">
                <a:solidFill>
                  <a:srgbClr val="FFFFFF"/>
                </a:solidFill>
                <a:latin typeface="Be Vietnam"/>
                <a:ea typeface="Be Vietnam"/>
                <a:cs typeface="Be Vietnam"/>
                <a:sym typeface="Be Vietnam"/>
              </a:rPr>
              <a:t>Nếu xóa AB→C khỏi F2 thì: </a:t>
            </a:r>
          </a:p>
          <a:p>
            <a:pPr algn="l">
              <a:lnSpc>
                <a:spcPts val="2916"/>
              </a:lnSpc>
            </a:pPr>
            <a:r>
              <a:rPr lang="en-US" sz="2083">
                <a:solidFill>
                  <a:srgbClr val="FFFFFF"/>
                </a:solidFill>
                <a:latin typeface="Be Vietnam"/>
                <a:ea typeface="Be Vietnam"/>
                <a:cs typeface="Be Vietnam"/>
                <a:sym typeface="Be Vietnam"/>
              </a:rPr>
              <a:t>{AB}</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ABH không chứa C  =&gt; AB→C không dư thừa </a:t>
            </a:r>
          </a:p>
          <a:p>
            <a:pPr algn="l">
              <a:lnSpc>
                <a:spcPts val="2916"/>
              </a:lnSpc>
            </a:pPr>
            <a:r>
              <a:rPr lang="en-US" sz="2083">
                <a:solidFill>
                  <a:srgbClr val="FFFFFF"/>
                </a:solidFill>
                <a:latin typeface="Be Vietnam"/>
                <a:ea typeface="Be Vietnam"/>
                <a:cs typeface="Be Vietnam"/>
                <a:sym typeface="Be Vietnam"/>
              </a:rPr>
              <a:t>Nếu xóa BC→D khỏi F2 thì: </a:t>
            </a:r>
          </a:p>
          <a:p>
            <a:pPr algn="l">
              <a:lnSpc>
                <a:spcPts val="2916"/>
              </a:lnSpc>
            </a:pPr>
            <a:r>
              <a:rPr lang="en-US" sz="2083">
                <a:solidFill>
                  <a:srgbClr val="FFFFFF"/>
                </a:solidFill>
                <a:latin typeface="Be Vietnam"/>
                <a:ea typeface="Be Vietnam"/>
                <a:cs typeface="Be Vietnam"/>
                <a:sym typeface="Be Vietnam"/>
              </a:rPr>
              <a:t>{BC}</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BC không chứa D  =&gt;BC→D không dư thừa </a:t>
            </a:r>
          </a:p>
          <a:p>
            <a:pPr algn="l">
              <a:lnSpc>
                <a:spcPts val="2916"/>
              </a:lnSpc>
            </a:pPr>
            <a:r>
              <a:rPr lang="en-US" sz="2083">
                <a:solidFill>
                  <a:srgbClr val="FFFFFF"/>
                </a:solidFill>
                <a:latin typeface="Be Vietnam"/>
                <a:ea typeface="Be Vietnam"/>
                <a:cs typeface="Be Vietnam"/>
                <a:sym typeface="Be Vietnam"/>
              </a:rPr>
              <a:t>Nếu xóa G→B khỏi F2 thì: </a:t>
            </a:r>
          </a:p>
          <a:p>
            <a:pPr algn="l">
              <a:lnSpc>
                <a:spcPts val="2916"/>
              </a:lnSpc>
            </a:pPr>
            <a:r>
              <a:rPr lang="en-US" sz="2083">
                <a:solidFill>
                  <a:srgbClr val="FFFFFF"/>
                </a:solidFill>
                <a:latin typeface="Be Vietnam"/>
                <a:ea typeface="Be Vietnam"/>
                <a:cs typeface="Be Vietnam"/>
                <a:sym typeface="Be Vietnam"/>
              </a:rPr>
              <a:t>{G}</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G không chứa B  =&gt;G→B không dư thừa </a:t>
            </a:r>
          </a:p>
          <a:p>
            <a:pPr algn="l">
              <a:lnSpc>
                <a:spcPts val="2916"/>
              </a:lnSpc>
            </a:pPr>
            <a:r>
              <a:rPr lang="en-US" sz="2083">
                <a:solidFill>
                  <a:srgbClr val="FFFFFF"/>
                </a:solidFill>
                <a:latin typeface="Be Vietnam"/>
                <a:ea typeface="Be Vietnam"/>
                <a:cs typeface="Be Vietnam"/>
                <a:sym typeface="Be Vietnam"/>
              </a:rPr>
              <a:t>Kết luận: F tối thiểu = { A→H, AB→C, BC→D, G→B } </a:t>
            </a:r>
          </a:p>
          <a:p>
            <a:pPr algn="l">
              <a:lnSpc>
                <a:spcPts val="2916"/>
              </a:lnSpc>
            </a:pPr>
          </a:p>
        </p:txBody>
      </p:sp>
      <p:sp>
        <p:nvSpPr>
          <p:cNvPr name="AutoShape 17" id="17"/>
          <p:cNvSpPr/>
          <p:nvPr/>
        </p:nvSpPr>
        <p:spPr>
          <a:xfrm flipH="true">
            <a:off x="7569298" y="3731053"/>
            <a:ext cx="0" cy="4980483"/>
          </a:xfrm>
          <a:prstGeom prst="line">
            <a:avLst/>
          </a:prstGeom>
          <a:ln cap="flat" w="38100">
            <a:solidFill>
              <a:srgbClr val="FFFFFF"/>
            </a:solidFill>
            <a:prstDash val="solid"/>
            <a:headEnd type="none" len="sm" w="sm"/>
            <a:tailEnd type="none" len="sm" w="sm"/>
          </a:ln>
        </p:spPr>
      </p:sp>
      <p:sp>
        <p:nvSpPr>
          <p:cNvPr name="TextBox 18" id="18"/>
          <p:cNvSpPr txBox="true"/>
          <p:nvPr/>
        </p:nvSpPr>
        <p:spPr>
          <a:xfrm rot="0">
            <a:off x="2477370" y="68089"/>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a:t>
            </a:r>
            <a:r>
              <a:rPr lang="en-US" b="true" sz="3950">
                <a:solidFill>
                  <a:srgbClr val="1B1C54"/>
                </a:solidFill>
                <a:latin typeface="Be Vietnam Ultra-Bold"/>
                <a:ea typeface="Be Vietnam Ultra-Bold"/>
                <a:cs typeface="Be Vietnam Ultra-Bold"/>
                <a:sym typeface="Be Vietnam Ultra-Bold"/>
              </a:rPr>
              <a:t> HỬU THẠCH</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477370" y="724484"/>
            <a:ext cx="5653015" cy="974440"/>
          </a:xfrm>
          <a:prstGeom prst="rect">
            <a:avLst/>
          </a:prstGeom>
        </p:spPr>
        <p:txBody>
          <a:bodyPr anchor="t" rtlCol="false" tIns="0" lIns="0" bIns="0" rIns="0">
            <a:spAutoFit/>
          </a:bodyPr>
          <a:lstStyle/>
          <a:p>
            <a:pPr algn="l">
              <a:lnSpc>
                <a:spcPts val="3903"/>
              </a:lnSpc>
            </a:pPr>
            <a:r>
              <a:rPr lang="en-US" sz="2787" b="true">
                <a:solidFill>
                  <a:srgbClr val="1B1C54"/>
                </a:solidFill>
                <a:latin typeface="Be Vietnam Ultra-Bold"/>
                <a:ea typeface="Be Vietnam Ultra-Bold"/>
                <a:cs typeface="Be Vietnam Ultra-Bold"/>
                <a:sym typeface="Be Vietnam Ultra-Bold"/>
              </a:rPr>
              <a:t>CHUẨN HÓA DỮ LIỆU CÁ NHÂN </a:t>
            </a:r>
          </a:p>
          <a:p>
            <a:pPr algn="l" marL="0" indent="0" lvl="0">
              <a:lnSpc>
                <a:spcPts val="3903"/>
              </a:lnSpc>
              <a:spcBef>
                <a:spcPct val="0"/>
              </a:spcBef>
            </a:pPr>
          </a:p>
        </p:txBody>
      </p:sp>
      <p:grpSp>
        <p:nvGrpSpPr>
          <p:cNvPr name="Group 4" id="4"/>
          <p:cNvGrpSpPr/>
          <p:nvPr/>
        </p:nvGrpSpPr>
        <p:grpSpPr>
          <a:xfrm rot="0">
            <a:off x="810663" y="1335891"/>
            <a:ext cx="15244148" cy="7922409"/>
            <a:chOff x="0" y="0"/>
            <a:chExt cx="4014920" cy="2086560"/>
          </a:xfrm>
        </p:grpSpPr>
        <p:sp>
          <p:nvSpPr>
            <p:cNvPr name="Freeform 5" id="5"/>
            <p:cNvSpPr/>
            <p:nvPr/>
          </p:nvSpPr>
          <p:spPr>
            <a:xfrm flipH="false" flipV="false" rot="0">
              <a:off x="0" y="0"/>
              <a:ext cx="4014920" cy="2086560"/>
            </a:xfrm>
            <a:custGeom>
              <a:avLst/>
              <a:gdLst/>
              <a:ahLst/>
              <a:cxnLst/>
              <a:rect r="r" b="b" t="t" l="l"/>
              <a:pathLst>
                <a:path h="2086560" w="4014920">
                  <a:moveTo>
                    <a:pt x="17267" y="0"/>
                  </a:moveTo>
                  <a:lnTo>
                    <a:pt x="3997652" y="0"/>
                  </a:lnTo>
                  <a:cubicBezTo>
                    <a:pt x="4002232" y="0"/>
                    <a:pt x="4006624" y="1819"/>
                    <a:pt x="4009862" y="5057"/>
                  </a:cubicBezTo>
                  <a:cubicBezTo>
                    <a:pt x="4013100" y="8296"/>
                    <a:pt x="4014920" y="12688"/>
                    <a:pt x="4014920" y="17267"/>
                  </a:cubicBezTo>
                  <a:lnTo>
                    <a:pt x="4014920" y="2069293"/>
                  </a:lnTo>
                  <a:cubicBezTo>
                    <a:pt x="4014920" y="2073872"/>
                    <a:pt x="4013100" y="2078265"/>
                    <a:pt x="4009862" y="2081503"/>
                  </a:cubicBezTo>
                  <a:cubicBezTo>
                    <a:pt x="4006624" y="2084741"/>
                    <a:pt x="4002232" y="2086560"/>
                    <a:pt x="3997652" y="2086560"/>
                  </a:cubicBezTo>
                  <a:lnTo>
                    <a:pt x="17267" y="2086560"/>
                  </a:lnTo>
                  <a:cubicBezTo>
                    <a:pt x="12688" y="2086560"/>
                    <a:pt x="8296" y="2084741"/>
                    <a:pt x="5057" y="2081503"/>
                  </a:cubicBezTo>
                  <a:cubicBezTo>
                    <a:pt x="1819" y="2078265"/>
                    <a:pt x="0" y="2073872"/>
                    <a:pt x="0" y="2069293"/>
                  </a:cubicBezTo>
                  <a:lnTo>
                    <a:pt x="0" y="17267"/>
                  </a:lnTo>
                  <a:cubicBezTo>
                    <a:pt x="0" y="12688"/>
                    <a:pt x="1819" y="8296"/>
                    <a:pt x="5057" y="5057"/>
                  </a:cubicBezTo>
                  <a:cubicBezTo>
                    <a:pt x="8296" y="1819"/>
                    <a:pt x="12688" y="0"/>
                    <a:pt x="17267" y="0"/>
                  </a:cubicBezTo>
                  <a:close/>
                </a:path>
              </a:pathLst>
            </a:custGeom>
            <a:solidFill>
              <a:srgbClr val="1B1C54"/>
            </a:solidFill>
          </p:spPr>
        </p:sp>
        <p:sp>
          <p:nvSpPr>
            <p:cNvPr name="TextBox 6" id="6"/>
            <p:cNvSpPr txBox="true"/>
            <p:nvPr/>
          </p:nvSpPr>
          <p:spPr>
            <a:xfrm>
              <a:off x="0" y="-47625"/>
              <a:ext cx="4014920" cy="213418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3" id="13"/>
          <p:cNvSpPr txBox="true"/>
          <p:nvPr/>
        </p:nvSpPr>
        <p:spPr>
          <a:xfrm rot="0">
            <a:off x="1042093" y="1381211"/>
            <a:ext cx="7658158" cy="2267805"/>
          </a:xfrm>
          <a:prstGeom prst="rect">
            <a:avLst/>
          </a:prstGeom>
        </p:spPr>
        <p:txBody>
          <a:bodyPr anchor="t" rtlCol="false" tIns="0" lIns="0" bIns="0" rIns="0">
            <a:spAutoFit/>
          </a:bodyPr>
          <a:lstStyle/>
          <a:p>
            <a:pPr algn="l">
              <a:lnSpc>
                <a:spcPts val="3009"/>
              </a:lnSpc>
            </a:pPr>
            <a:r>
              <a:rPr lang="en-US" sz="2149" b="true">
                <a:solidFill>
                  <a:srgbClr val="FFFFFF"/>
                </a:solidFill>
                <a:latin typeface="Be Vietnam Ultra-Bold"/>
                <a:ea typeface="Be Vietnam Ultra-Bold"/>
                <a:cs typeface="Be Vietnam Ultra-Bold"/>
                <a:sym typeface="Be Vietnam Ultra-Bold"/>
              </a:rPr>
              <a:t>11/ Xác định phủ tối thiểu của các tập phụ thuộc hàm sau: </a:t>
            </a:r>
          </a:p>
          <a:p>
            <a:pPr algn="l">
              <a:lnSpc>
                <a:spcPts val="3009"/>
              </a:lnSpc>
            </a:pPr>
            <a:r>
              <a:rPr lang="en-US" sz="2149" b="true">
                <a:solidFill>
                  <a:srgbClr val="FFFFFF"/>
                </a:solidFill>
                <a:latin typeface="Be Vietnam Ultra-Bold"/>
                <a:ea typeface="Be Vietnam Ultra-Bold"/>
                <a:cs typeface="Be Vietnam Ultra-Bold"/>
                <a:sym typeface="Be Vietnam Ultra-Bold"/>
              </a:rPr>
              <a:t>a) Q1(ABCDEGH) </a:t>
            </a:r>
          </a:p>
          <a:p>
            <a:pPr algn="l">
              <a:lnSpc>
                <a:spcPts val="3009"/>
              </a:lnSpc>
            </a:pPr>
            <a:r>
              <a:rPr lang="en-US" sz="2149" b="true">
                <a:solidFill>
                  <a:srgbClr val="FFFFFF"/>
                </a:solidFill>
                <a:latin typeface="Be Vietnam Ultra-Bold"/>
                <a:ea typeface="Be Vietnam Ultra-Bold"/>
                <a:cs typeface="Be Vietnam Ultra-Bold"/>
                <a:sym typeface="Be Vietnam Ultra-Bold"/>
              </a:rPr>
              <a:t>F1={A→ H,AB→C,BC→D;G→B} </a:t>
            </a:r>
          </a:p>
          <a:p>
            <a:pPr algn="l">
              <a:lnSpc>
                <a:spcPts val="3009"/>
              </a:lnSpc>
            </a:pPr>
            <a:r>
              <a:rPr lang="en-US" sz="2149" b="true">
                <a:solidFill>
                  <a:srgbClr val="FFFFFF"/>
                </a:solidFill>
                <a:latin typeface="Be Vietnam Ultra-Bold"/>
                <a:ea typeface="Be Vietnam Ultra-Bold"/>
                <a:cs typeface="Be Vietnam Ultra-Bold"/>
                <a:sym typeface="Be Vietnam Ultra-Bold"/>
              </a:rPr>
              <a:t>b) Q2(ABCSXYZ) </a:t>
            </a:r>
          </a:p>
          <a:p>
            <a:pPr algn="l">
              <a:lnSpc>
                <a:spcPts val="3009"/>
              </a:lnSpc>
            </a:pPr>
            <a:r>
              <a:rPr lang="en-US" sz="2149" b="true">
                <a:solidFill>
                  <a:srgbClr val="FFFFFF"/>
                </a:solidFill>
                <a:latin typeface="Be Vietnam Ultra-Bold"/>
                <a:ea typeface="Be Vietnam Ultra-Bold"/>
                <a:cs typeface="Be Vietnam Ultra-Bold"/>
                <a:sym typeface="Be Vietnam Ultra-Bold"/>
              </a:rPr>
              <a:t>F2={S→A;AX→B;S→B;BY→C;CZ→X} </a:t>
            </a:r>
          </a:p>
          <a:p>
            <a:pPr algn="l">
              <a:lnSpc>
                <a:spcPts val="3009"/>
              </a:lnSpc>
            </a:pPr>
          </a:p>
        </p:txBody>
      </p:sp>
      <p:sp>
        <p:nvSpPr>
          <p:cNvPr name="TextBox 14" id="14"/>
          <p:cNvSpPr txBox="true"/>
          <p:nvPr/>
        </p:nvSpPr>
        <p:spPr>
          <a:xfrm rot="0">
            <a:off x="7360987" y="1843926"/>
            <a:ext cx="7164340" cy="1887127"/>
          </a:xfrm>
          <a:prstGeom prst="rect">
            <a:avLst/>
          </a:prstGeom>
        </p:spPr>
        <p:txBody>
          <a:bodyPr anchor="t" rtlCol="false" tIns="0" lIns="0" bIns="0" rIns="0">
            <a:spAutoFit/>
          </a:bodyPr>
          <a:lstStyle/>
          <a:p>
            <a:pPr algn="l">
              <a:lnSpc>
                <a:spcPts val="3006"/>
              </a:lnSpc>
              <a:spcBef>
                <a:spcPct val="0"/>
              </a:spcBef>
            </a:pPr>
            <a:r>
              <a:rPr lang="en-US" b="true" sz="2147">
                <a:solidFill>
                  <a:srgbClr val="FFFFFF"/>
                </a:solidFill>
                <a:latin typeface="Be Vietnam Ultra-Bold"/>
                <a:ea typeface="Be Vietnam Ultra-Bold"/>
                <a:cs typeface="Be Vietnam Ultra-Bold"/>
                <a:sym typeface="Be Vietnam Ultra-Bold"/>
              </a:rPr>
              <a:t>c) Q3(ABCDEGHIJ) </a:t>
            </a:r>
          </a:p>
          <a:p>
            <a:pPr algn="l">
              <a:lnSpc>
                <a:spcPts val="3006"/>
              </a:lnSpc>
              <a:spcBef>
                <a:spcPct val="0"/>
              </a:spcBef>
            </a:pPr>
            <a:r>
              <a:rPr lang="en-US" b="true" sz="2147">
                <a:solidFill>
                  <a:srgbClr val="FFFFFF"/>
                </a:solidFill>
                <a:latin typeface="Be Vietnam Ultra-Bold"/>
                <a:ea typeface="Be Vietnam Ultra-Bold"/>
                <a:cs typeface="Be Vietnam Ultra-Bold"/>
                <a:sym typeface="Be Vietnam Ultra-Bold"/>
              </a:rPr>
              <a:t>F3={BG→D;G→J;AI→C;CE→H;BD→G;JH→A; D→I } </a:t>
            </a:r>
          </a:p>
          <a:p>
            <a:pPr algn="l">
              <a:lnSpc>
                <a:spcPts val="3006"/>
              </a:lnSpc>
              <a:spcBef>
                <a:spcPct val="0"/>
              </a:spcBef>
            </a:pPr>
            <a:r>
              <a:rPr lang="en-US" b="true" sz="2147">
                <a:solidFill>
                  <a:srgbClr val="FFFFFF"/>
                </a:solidFill>
                <a:latin typeface="Be Vietnam Ultra-Bold"/>
                <a:ea typeface="Be Vietnam Ultra-Bold"/>
                <a:cs typeface="Be Vietnam Ultra-Bold"/>
                <a:sym typeface="Be Vietnam Ultra-Bold"/>
              </a:rPr>
              <a:t>d) Q4(ABCDEGHIJ) </a:t>
            </a:r>
          </a:p>
          <a:p>
            <a:pPr algn="l">
              <a:lnSpc>
                <a:spcPts val="3006"/>
              </a:lnSpc>
              <a:spcBef>
                <a:spcPct val="0"/>
              </a:spcBef>
            </a:pPr>
            <a:r>
              <a:rPr lang="en-US" b="true" sz="2147">
                <a:solidFill>
                  <a:srgbClr val="FFFFFF"/>
                </a:solidFill>
                <a:latin typeface="Be Vietnam Ultra-Bold"/>
                <a:ea typeface="Be Vietnam Ultra-Bold"/>
                <a:cs typeface="Be Vietnam Ultra-Bold"/>
                <a:sym typeface="Be Vietnam Ultra-Bold"/>
              </a:rPr>
              <a:t>F4={BH→I;GC→A;I→J;AE→G;D→B;I→H} </a:t>
            </a:r>
          </a:p>
          <a:p>
            <a:pPr algn="l">
              <a:lnSpc>
                <a:spcPts val="3006"/>
              </a:lnSpc>
              <a:spcBef>
                <a:spcPct val="0"/>
              </a:spcBef>
            </a:pPr>
          </a:p>
        </p:txBody>
      </p:sp>
      <p:sp>
        <p:nvSpPr>
          <p:cNvPr name="TextBox 15" id="15"/>
          <p:cNvSpPr txBox="true"/>
          <p:nvPr/>
        </p:nvSpPr>
        <p:spPr>
          <a:xfrm rot="0">
            <a:off x="1042093" y="3368322"/>
            <a:ext cx="6508155" cy="5911637"/>
          </a:xfrm>
          <a:prstGeom prst="rect">
            <a:avLst/>
          </a:prstGeom>
        </p:spPr>
        <p:txBody>
          <a:bodyPr anchor="t" rtlCol="false" tIns="0" lIns="0" bIns="0" rIns="0">
            <a:spAutoFit/>
          </a:bodyPr>
          <a:lstStyle/>
          <a:p>
            <a:pPr algn="l">
              <a:lnSpc>
                <a:spcPts val="2916"/>
              </a:lnSpc>
            </a:pPr>
            <a:r>
              <a:rPr lang="en-US" sz="2083">
                <a:solidFill>
                  <a:srgbClr val="FFFFFF"/>
                </a:solidFill>
                <a:latin typeface="Be Vietnam"/>
                <a:ea typeface="Be Vietnam"/>
                <a:cs typeface="Be Vietnam"/>
                <a:sym typeface="Be Vietnam"/>
              </a:rPr>
              <a:t>b) </a:t>
            </a:r>
          </a:p>
          <a:p>
            <a:pPr algn="l">
              <a:lnSpc>
                <a:spcPts val="2916"/>
              </a:lnSpc>
            </a:pPr>
            <a:r>
              <a:rPr lang="en-US" sz="2083">
                <a:solidFill>
                  <a:srgbClr val="FFFFFF"/>
                </a:solidFill>
                <a:latin typeface="Be Vietnam"/>
                <a:ea typeface="Be Vietnam"/>
                <a:cs typeface="Be Vietnam"/>
                <a:sym typeface="Be Vietnam"/>
              </a:rPr>
              <a:t>Bước </a:t>
            </a:r>
            <a:r>
              <a:rPr lang="en-US" sz="2083">
                <a:solidFill>
                  <a:srgbClr val="FFFFFF"/>
                </a:solidFill>
                <a:latin typeface="Be Vietnam"/>
                <a:ea typeface="Be Vietnam"/>
                <a:cs typeface="Be Vietnam"/>
                <a:sym typeface="Be Vietnam"/>
              </a:rPr>
              <a:t>1: Phân rã </a:t>
            </a:r>
          </a:p>
          <a:p>
            <a:pPr algn="l">
              <a:lnSpc>
                <a:spcPts val="2916"/>
              </a:lnSpc>
            </a:pPr>
            <a:r>
              <a:rPr lang="en-US" sz="2083">
                <a:solidFill>
                  <a:srgbClr val="FFFFFF"/>
                </a:solidFill>
                <a:latin typeface="Be Vietnam"/>
                <a:ea typeface="Be Vietnam"/>
                <a:cs typeface="Be Vietnam"/>
                <a:sym typeface="Be Vietnam"/>
              </a:rPr>
              <a:t>F1 = {S→A, AX→B, S→B, BY→C, CZ→X} </a:t>
            </a:r>
          </a:p>
          <a:p>
            <a:pPr algn="l">
              <a:lnSpc>
                <a:spcPts val="2916"/>
              </a:lnSpc>
            </a:pPr>
            <a:r>
              <a:rPr lang="en-US" sz="2083">
                <a:solidFill>
                  <a:srgbClr val="FFFFFF"/>
                </a:solidFill>
                <a:latin typeface="Be Vietnam"/>
                <a:ea typeface="Be Vietnam"/>
                <a:cs typeface="Be Vietnam"/>
                <a:sym typeface="Be Vietnam"/>
              </a:rPr>
              <a:t>Bước 2: Loại bỏ vế trái dư thừa: -</a:t>
            </a:r>
          </a:p>
          <a:p>
            <a:pPr algn="l">
              <a:lnSpc>
                <a:spcPts val="2916"/>
              </a:lnSpc>
            </a:pPr>
            <a:r>
              <a:rPr lang="en-US" sz="2083">
                <a:solidFill>
                  <a:srgbClr val="FFFFFF"/>
                </a:solidFill>
                <a:latin typeface="Be Vietnam"/>
                <a:ea typeface="Be Vietnam"/>
                <a:cs typeface="Be Vietnam"/>
                <a:sym typeface="Be Vietnam"/>
              </a:rPr>
              <a:t> - Xét: AX→B: </a:t>
            </a:r>
          </a:p>
          <a:p>
            <a:pPr algn="l">
              <a:lnSpc>
                <a:spcPts val="2916"/>
              </a:lnSpc>
            </a:pPr>
            <a:r>
              <a:rPr lang="en-US" sz="2083">
                <a:solidFill>
                  <a:srgbClr val="FFFFFF"/>
                </a:solidFill>
                <a:latin typeface="Be Vietnam"/>
                <a:ea typeface="Be Vietnam"/>
                <a:cs typeface="Be Vietnam"/>
                <a:sym typeface="Be Vietnam"/>
              </a:rPr>
              <a:t>Nếu bỏ A: {X}</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X không chứa B =&gt; A dư thừa </a:t>
            </a:r>
          </a:p>
          <a:p>
            <a:pPr algn="l">
              <a:lnSpc>
                <a:spcPts val="2916"/>
              </a:lnSpc>
            </a:pPr>
            <a:r>
              <a:rPr lang="en-US" sz="2083">
                <a:solidFill>
                  <a:srgbClr val="FFFFFF"/>
                </a:solidFill>
                <a:latin typeface="Be Vietnam"/>
                <a:ea typeface="Be Vietnam"/>
                <a:cs typeface="Be Vietnam"/>
                <a:sym typeface="Be Vietnam"/>
              </a:rPr>
              <a:t>Nếu bỏ X: {A}</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A không chứa B =&gt; X dư thừa </a:t>
            </a:r>
          </a:p>
          <a:p>
            <a:pPr algn="l">
              <a:lnSpc>
                <a:spcPts val="2916"/>
              </a:lnSpc>
            </a:pPr>
            <a:r>
              <a:rPr lang="en-US" sz="2083">
                <a:solidFill>
                  <a:srgbClr val="FFFFFF"/>
                </a:solidFill>
                <a:latin typeface="Be Vietnam"/>
                <a:ea typeface="Be Vietnam"/>
                <a:cs typeface="Be Vietnam"/>
                <a:sym typeface="Be Vietnam"/>
              </a:rPr>
              <a:t>- Xét: BY→C: </a:t>
            </a:r>
          </a:p>
          <a:p>
            <a:pPr algn="l">
              <a:lnSpc>
                <a:spcPts val="2916"/>
              </a:lnSpc>
            </a:pPr>
            <a:r>
              <a:rPr lang="en-US" sz="2083">
                <a:solidFill>
                  <a:srgbClr val="FFFFFF"/>
                </a:solidFill>
                <a:latin typeface="Be Vietnam"/>
                <a:ea typeface="Be Vietnam"/>
                <a:cs typeface="Be Vietnam"/>
                <a:sym typeface="Be Vietnam"/>
              </a:rPr>
              <a:t>Nếu bỏ B: {Y}</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Y không chứa C =&gt; B dư thừa </a:t>
            </a:r>
          </a:p>
          <a:p>
            <a:pPr algn="l">
              <a:lnSpc>
                <a:spcPts val="2916"/>
              </a:lnSpc>
            </a:pPr>
            <a:r>
              <a:rPr lang="en-US" sz="2083">
                <a:solidFill>
                  <a:srgbClr val="FFFFFF"/>
                </a:solidFill>
                <a:latin typeface="Be Vietnam"/>
                <a:ea typeface="Be Vietnam"/>
                <a:cs typeface="Be Vietnam"/>
                <a:sym typeface="Be Vietnam"/>
              </a:rPr>
              <a:t>Nếu bỏ Y: {B}</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B không chứa C =&gt; Y dư thừa </a:t>
            </a:r>
          </a:p>
          <a:p>
            <a:pPr algn="l">
              <a:lnSpc>
                <a:spcPts val="2916"/>
              </a:lnSpc>
            </a:pPr>
            <a:r>
              <a:rPr lang="en-US" sz="2083">
                <a:solidFill>
                  <a:srgbClr val="FFFFFF"/>
                </a:solidFill>
                <a:latin typeface="Be Vietnam"/>
                <a:ea typeface="Be Vietnam"/>
                <a:cs typeface="Be Vietnam"/>
                <a:sym typeface="Be Vietnam"/>
              </a:rPr>
              <a:t>- Xét: CZ→X: </a:t>
            </a:r>
          </a:p>
          <a:p>
            <a:pPr algn="l">
              <a:lnSpc>
                <a:spcPts val="2916"/>
              </a:lnSpc>
            </a:pPr>
            <a:r>
              <a:rPr lang="en-US" sz="2083">
                <a:solidFill>
                  <a:srgbClr val="FFFFFF"/>
                </a:solidFill>
                <a:latin typeface="Be Vietnam"/>
                <a:ea typeface="Be Vietnam"/>
                <a:cs typeface="Be Vietnam"/>
                <a:sym typeface="Be Vietnam"/>
              </a:rPr>
              <a:t>Nếu bỏ C: {Z}</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Z không chứa X =&gt; C dư thừa </a:t>
            </a:r>
          </a:p>
          <a:p>
            <a:pPr algn="l">
              <a:lnSpc>
                <a:spcPts val="2916"/>
              </a:lnSpc>
            </a:pPr>
            <a:r>
              <a:rPr lang="en-US" sz="2083">
                <a:solidFill>
                  <a:srgbClr val="FFFFFF"/>
                </a:solidFill>
                <a:latin typeface="Be Vietnam"/>
                <a:ea typeface="Be Vietnam"/>
                <a:cs typeface="Be Vietnam"/>
                <a:sym typeface="Be Vietnam"/>
              </a:rPr>
              <a:t>Nếu bỏ Z: {C}</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C không chứa X =&gt; Z dư thừa </a:t>
            </a:r>
          </a:p>
          <a:p>
            <a:pPr algn="l">
              <a:lnSpc>
                <a:spcPts val="2916"/>
              </a:lnSpc>
            </a:pPr>
            <a:r>
              <a:rPr lang="en-US" sz="2083">
                <a:solidFill>
                  <a:srgbClr val="FFFFFF"/>
                </a:solidFill>
                <a:latin typeface="Be Vietnam"/>
                <a:ea typeface="Be Vietnam"/>
                <a:cs typeface="Be Vietnam"/>
                <a:sym typeface="Be Vietnam"/>
              </a:rPr>
              <a:t>Vậy F2 = {S→A, AX→B, S→B, BY→C, CZ→X}</a:t>
            </a:r>
          </a:p>
          <a:p>
            <a:pPr algn="l">
              <a:lnSpc>
                <a:spcPts val="2916"/>
              </a:lnSpc>
            </a:pPr>
          </a:p>
          <a:p>
            <a:pPr algn="l">
              <a:lnSpc>
                <a:spcPts val="2916"/>
              </a:lnSpc>
            </a:pPr>
          </a:p>
        </p:txBody>
      </p:sp>
      <p:sp>
        <p:nvSpPr>
          <p:cNvPr name="TextBox 16" id="16"/>
          <p:cNvSpPr txBox="true"/>
          <p:nvPr/>
        </p:nvSpPr>
        <p:spPr>
          <a:xfrm rot="0">
            <a:off x="8313839" y="3972966"/>
            <a:ext cx="7303241" cy="4802214"/>
          </a:xfrm>
          <a:prstGeom prst="rect">
            <a:avLst/>
          </a:prstGeom>
        </p:spPr>
        <p:txBody>
          <a:bodyPr anchor="t" rtlCol="false" tIns="0" lIns="0" bIns="0" rIns="0">
            <a:spAutoFit/>
          </a:bodyPr>
          <a:lstStyle/>
          <a:p>
            <a:pPr algn="l">
              <a:lnSpc>
                <a:spcPts val="2916"/>
              </a:lnSpc>
            </a:pPr>
            <a:r>
              <a:rPr lang="en-US" sz="2083">
                <a:solidFill>
                  <a:srgbClr val="FFFFFF"/>
                </a:solidFill>
                <a:latin typeface="Be Vietnam"/>
                <a:ea typeface="Be Vietnam"/>
                <a:cs typeface="Be Vietnam"/>
                <a:sym typeface="Be Vietnam"/>
              </a:rPr>
              <a:t>Bước 3: Loại bỏ phủ tối thiểu dư thừa: </a:t>
            </a:r>
          </a:p>
          <a:p>
            <a:pPr algn="l">
              <a:lnSpc>
                <a:spcPts val="2916"/>
              </a:lnSpc>
            </a:pPr>
            <a:r>
              <a:rPr lang="en-US" sz="2083">
                <a:solidFill>
                  <a:srgbClr val="FFFFFF"/>
                </a:solidFill>
                <a:latin typeface="Be Vietnam"/>
                <a:ea typeface="Be Vietnam"/>
                <a:cs typeface="Be Vietnam"/>
                <a:sym typeface="Be Vietnam"/>
              </a:rPr>
              <a:t>Nếu xóa S→A khỏi F2 thì: </a:t>
            </a:r>
          </a:p>
          <a:p>
            <a:pPr algn="l">
              <a:lnSpc>
                <a:spcPts val="2916"/>
              </a:lnSpc>
            </a:pPr>
            <a:r>
              <a:rPr lang="en-US" sz="2083">
                <a:solidFill>
                  <a:srgbClr val="FFFFFF"/>
                </a:solidFill>
                <a:latin typeface="Be Vietnam"/>
                <a:ea typeface="Be Vietnam"/>
                <a:cs typeface="Be Vietnam"/>
                <a:sym typeface="Be Vietnam"/>
              </a:rPr>
              <a:t>{S}</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SB không chứa A =&gt; S→A không dư thừa </a:t>
            </a:r>
          </a:p>
          <a:p>
            <a:pPr algn="l">
              <a:lnSpc>
                <a:spcPts val="2916"/>
              </a:lnSpc>
            </a:pPr>
            <a:r>
              <a:rPr lang="en-US" sz="2083">
                <a:solidFill>
                  <a:srgbClr val="FFFFFF"/>
                </a:solidFill>
                <a:latin typeface="Be Vietnam"/>
                <a:ea typeface="Be Vietnam"/>
                <a:cs typeface="Be Vietnam"/>
                <a:sym typeface="Be Vietnam"/>
              </a:rPr>
              <a:t>Nếu xóa AX→B khỏi F2 thì: </a:t>
            </a:r>
          </a:p>
          <a:p>
            <a:pPr algn="l">
              <a:lnSpc>
                <a:spcPts val="2916"/>
              </a:lnSpc>
            </a:pPr>
            <a:r>
              <a:rPr lang="en-US" sz="2083">
                <a:solidFill>
                  <a:srgbClr val="FFFFFF"/>
                </a:solidFill>
                <a:latin typeface="Be Vietnam"/>
                <a:ea typeface="Be Vietnam"/>
                <a:cs typeface="Be Vietnam"/>
                <a:sym typeface="Be Vietnam"/>
              </a:rPr>
              <a:t>{AX}</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AX không chứa B =&gt; AX→B không dư thừa </a:t>
            </a:r>
          </a:p>
          <a:p>
            <a:pPr algn="l">
              <a:lnSpc>
                <a:spcPts val="2916"/>
              </a:lnSpc>
            </a:pPr>
            <a:r>
              <a:rPr lang="en-US" sz="2083">
                <a:solidFill>
                  <a:srgbClr val="FFFFFF"/>
                </a:solidFill>
                <a:latin typeface="Be Vietnam"/>
                <a:ea typeface="Be Vietnam"/>
                <a:cs typeface="Be Vietnam"/>
                <a:sym typeface="Be Vietnam"/>
              </a:rPr>
              <a:t>Nếu xóa S→B khỏi F2 thì: </a:t>
            </a:r>
          </a:p>
          <a:p>
            <a:pPr algn="l">
              <a:lnSpc>
                <a:spcPts val="2916"/>
              </a:lnSpc>
            </a:pPr>
            <a:r>
              <a:rPr lang="en-US" sz="2083">
                <a:solidFill>
                  <a:srgbClr val="FFFFFF"/>
                </a:solidFill>
                <a:latin typeface="Be Vietnam"/>
                <a:ea typeface="Be Vietnam"/>
                <a:cs typeface="Be Vietnam"/>
                <a:sym typeface="Be Vietnam"/>
              </a:rPr>
              <a:t>{S}</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SA không chứa B =&gt; S→B không dư thừa </a:t>
            </a:r>
          </a:p>
          <a:p>
            <a:pPr algn="l">
              <a:lnSpc>
                <a:spcPts val="2916"/>
              </a:lnSpc>
            </a:pPr>
            <a:r>
              <a:rPr lang="en-US" sz="2083">
                <a:solidFill>
                  <a:srgbClr val="FFFFFF"/>
                </a:solidFill>
                <a:latin typeface="Be Vietnam"/>
                <a:ea typeface="Be Vietnam"/>
                <a:cs typeface="Be Vietnam"/>
                <a:sym typeface="Be Vietnam"/>
              </a:rPr>
              <a:t>Nếu xóa BY→C khỏi F2 thì: </a:t>
            </a:r>
          </a:p>
          <a:p>
            <a:pPr algn="l">
              <a:lnSpc>
                <a:spcPts val="2916"/>
              </a:lnSpc>
            </a:pPr>
            <a:r>
              <a:rPr lang="en-US" sz="2083">
                <a:solidFill>
                  <a:srgbClr val="FFFFFF"/>
                </a:solidFill>
                <a:latin typeface="Be Vietnam"/>
                <a:ea typeface="Be Vietnam"/>
                <a:cs typeface="Be Vietnam"/>
                <a:sym typeface="Be Vietnam"/>
              </a:rPr>
              <a:t>{BY}</a:t>
            </a:r>
            <a:r>
              <a:rPr lang="en-US" sz="2083">
                <a:solidFill>
                  <a:srgbClr val="FFFFFF"/>
                </a:solidFill>
                <a:latin typeface="Be Vietnam"/>
                <a:ea typeface="Be Vietnam"/>
                <a:cs typeface="Be Vietnam"/>
                <a:sym typeface="Be Vietnam"/>
              </a:rPr>
              <a:t>+ </a:t>
            </a:r>
            <a:r>
              <a:rPr lang="en-US" sz="2083">
                <a:solidFill>
                  <a:srgbClr val="FFFFFF"/>
                </a:solidFill>
                <a:latin typeface="Be Vietnam"/>
                <a:ea typeface="Be Vietnam"/>
                <a:cs typeface="Be Vietnam"/>
                <a:sym typeface="Be Vietnam"/>
              </a:rPr>
              <a:t>= BY không chứa C =&gt; BY→C không dư thừa </a:t>
            </a:r>
          </a:p>
          <a:p>
            <a:pPr algn="l">
              <a:lnSpc>
                <a:spcPts val="2916"/>
              </a:lnSpc>
            </a:pPr>
            <a:r>
              <a:rPr lang="en-US" sz="2083">
                <a:solidFill>
                  <a:srgbClr val="FFFFFF"/>
                </a:solidFill>
                <a:latin typeface="Be Vietnam"/>
                <a:ea typeface="Be Vietnam"/>
                <a:cs typeface="Be Vietnam"/>
                <a:sym typeface="Be Vietnam"/>
              </a:rPr>
              <a:t>Nếu xóa CZ→X khỏi F2 thì: </a:t>
            </a:r>
          </a:p>
          <a:p>
            <a:pPr algn="l">
              <a:lnSpc>
                <a:spcPts val="2916"/>
              </a:lnSpc>
            </a:pPr>
            <a:r>
              <a:rPr lang="en-US" sz="2083">
                <a:solidFill>
                  <a:srgbClr val="FFFFFF"/>
                </a:solidFill>
                <a:latin typeface="Be Vietnam"/>
                <a:ea typeface="Be Vietnam"/>
                <a:cs typeface="Be Vietnam"/>
                <a:sym typeface="Be Vietnam"/>
              </a:rPr>
              <a:t>{CZ}</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CZ không chứa X =&gt; CZ→X không dư thừa </a:t>
            </a:r>
          </a:p>
          <a:p>
            <a:pPr algn="l">
              <a:lnSpc>
                <a:spcPts val="2916"/>
              </a:lnSpc>
            </a:pPr>
            <a:r>
              <a:rPr lang="en-US" sz="2083">
                <a:solidFill>
                  <a:srgbClr val="FFFFFF"/>
                </a:solidFill>
                <a:latin typeface="Be Vietnam"/>
                <a:ea typeface="Be Vietnam"/>
                <a:cs typeface="Be Vietnam"/>
                <a:sym typeface="Be Vietnam"/>
              </a:rPr>
              <a:t>Kết luận: F tối thiểu = { S→A, AX→B, S→B, BY→C, CZ→X }</a:t>
            </a:r>
          </a:p>
          <a:p>
            <a:pPr algn="l">
              <a:lnSpc>
                <a:spcPts val="2916"/>
              </a:lnSpc>
            </a:pPr>
          </a:p>
        </p:txBody>
      </p:sp>
      <p:sp>
        <p:nvSpPr>
          <p:cNvPr name="AutoShape 17" id="17"/>
          <p:cNvSpPr/>
          <p:nvPr/>
        </p:nvSpPr>
        <p:spPr>
          <a:xfrm flipH="true">
            <a:off x="7569298" y="3731053"/>
            <a:ext cx="0" cy="4980483"/>
          </a:xfrm>
          <a:prstGeom prst="line">
            <a:avLst/>
          </a:prstGeom>
          <a:ln cap="flat" w="38100">
            <a:solidFill>
              <a:srgbClr val="FFFFFF"/>
            </a:solidFill>
            <a:prstDash val="solid"/>
            <a:headEnd type="none" len="sm" w="sm"/>
            <a:tailEnd type="none" len="sm" w="sm"/>
          </a:ln>
        </p:spPr>
      </p:sp>
      <p:sp>
        <p:nvSpPr>
          <p:cNvPr name="TextBox 18" id="18"/>
          <p:cNvSpPr txBox="true"/>
          <p:nvPr/>
        </p:nvSpPr>
        <p:spPr>
          <a:xfrm rot="0">
            <a:off x="2477370" y="68089"/>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a:t>
            </a:r>
            <a:r>
              <a:rPr lang="en-US" b="true" sz="3950">
                <a:solidFill>
                  <a:srgbClr val="1B1C54"/>
                </a:solidFill>
                <a:latin typeface="Be Vietnam Ultra-Bold"/>
                <a:ea typeface="Be Vietnam Ultra-Bold"/>
                <a:cs typeface="Be Vietnam Ultra-Bold"/>
                <a:sym typeface="Be Vietnam Ultra-Bold"/>
              </a:rPr>
              <a:t> HỬU THẠCH</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grpSp>
        <p:nvGrpSpPr>
          <p:cNvPr name="Group 3" id="3"/>
          <p:cNvGrpSpPr/>
          <p:nvPr/>
        </p:nvGrpSpPr>
        <p:grpSpPr>
          <a:xfrm rot="0">
            <a:off x="820188" y="1335891"/>
            <a:ext cx="15244148" cy="7922409"/>
            <a:chOff x="0" y="0"/>
            <a:chExt cx="4014920" cy="2086560"/>
          </a:xfrm>
        </p:grpSpPr>
        <p:sp>
          <p:nvSpPr>
            <p:cNvPr name="Freeform 4" id="4"/>
            <p:cNvSpPr/>
            <p:nvPr/>
          </p:nvSpPr>
          <p:spPr>
            <a:xfrm flipH="false" flipV="false" rot="0">
              <a:off x="0" y="0"/>
              <a:ext cx="4014920" cy="2086560"/>
            </a:xfrm>
            <a:custGeom>
              <a:avLst/>
              <a:gdLst/>
              <a:ahLst/>
              <a:cxnLst/>
              <a:rect r="r" b="b" t="t" l="l"/>
              <a:pathLst>
                <a:path h="2086560" w="4014920">
                  <a:moveTo>
                    <a:pt x="17267" y="0"/>
                  </a:moveTo>
                  <a:lnTo>
                    <a:pt x="3997652" y="0"/>
                  </a:lnTo>
                  <a:cubicBezTo>
                    <a:pt x="4002232" y="0"/>
                    <a:pt x="4006624" y="1819"/>
                    <a:pt x="4009862" y="5057"/>
                  </a:cubicBezTo>
                  <a:cubicBezTo>
                    <a:pt x="4013100" y="8296"/>
                    <a:pt x="4014920" y="12688"/>
                    <a:pt x="4014920" y="17267"/>
                  </a:cubicBezTo>
                  <a:lnTo>
                    <a:pt x="4014920" y="2069293"/>
                  </a:lnTo>
                  <a:cubicBezTo>
                    <a:pt x="4014920" y="2073872"/>
                    <a:pt x="4013100" y="2078265"/>
                    <a:pt x="4009862" y="2081503"/>
                  </a:cubicBezTo>
                  <a:cubicBezTo>
                    <a:pt x="4006624" y="2084741"/>
                    <a:pt x="4002232" y="2086560"/>
                    <a:pt x="3997652" y="2086560"/>
                  </a:cubicBezTo>
                  <a:lnTo>
                    <a:pt x="17267" y="2086560"/>
                  </a:lnTo>
                  <a:cubicBezTo>
                    <a:pt x="12688" y="2086560"/>
                    <a:pt x="8296" y="2084741"/>
                    <a:pt x="5057" y="2081503"/>
                  </a:cubicBezTo>
                  <a:cubicBezTo>
                    <a:pt x="1819" y="2078265"/>
                    <a:pt x="0" y="2073872"/>
                    <a:pt x="0" y="2069293"/>
                  </a:cubicBezTo>
                  <a:lnTo>
                    <a:pt x="0" y="17267"/>
                  </a:lnTo>
                  <a:cubicBezTo>
                    <a:pt x="0" y="12688"/>
                    <a:pt x="1819" y="8296"/>
                    <a:pt x="5057" y="5057"/>
                  </a:cubicBezTo>
                  <a:cubicBezTo>
                    <a:pt x="8296" y="1819"/>
                    <a:pt x="12688" y="0"/>
                    <a:pt x="17267" y="0"/>
                  </a:cubicBezTo>
                  <a:close/>
                </a:path>
              </a:pathLst>
            </a:custGeom>
            <a:solidFill>
              <a:srgbClr val="1B1C54"/>
            </a:solidFill>
          </p:spPr>
        </p:sp>
        <p:sp>
          <p:nvSpPr>
            <p:cNvPr name="TextBox 5" id="5"/>
            <p:cNvSpPr txBox="true"/>
            <p:nvPr/>
          </p:nvSpPr>
          <p:spPr>
            <a:xfrm>
              <a:off x="0" y="-47625"/>
              <a:ext cx="4014920" cy="213418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2477370" y="724484"/>
            <a:ext cx="5653015" cy="974440"/>
          </a:xfrm>
          <a:prstGeom prst="rect">
            <a:avLst/>
          </a:prstGeom>
        </p:spPr>
        <p:txBody>
          <a:bodyPr anchor="t" rtlCol="false" tIns="0" lIns="0" bIns="0" rIns="0">
            <a:spAutoFit/>
          </a:bodyPr>
          <a:lstStyle/>
          <a:p>
            <a:pPr algn="l">
              <a:lnSpc>
                <a:spcPts val="3903"/>
              </a:lnSpc>
            </a:pPr>
            <a:r>
              <a:rPr lang="en-US" sz="2787" b="true">
                <a:solidFill>
                  <a:srgbClr val="1B1C54"/>
                </a:solidFill>
                <a:latin typeface="Be Vietnam Ultra-Bold"/>
                <a:ea typeface="Be Vietnam Ultra-Bold"/>
                <a:cs typeface="Be Vietnam Ultra-Bold"/>
                <a:sym typeface="Be Vietnam Ultra-Bold"/>
              </a:rPr>
              <a:t>CHUẨN HÓA DỮ LIỆU CÁ NHÂN </a:t>
            </a:r>
          </a:p>
          <a:p>
            <a:pPr algn="l" marL="0" indent="0" lvl="0">
              <a:lnSpc>
                <a:spcPts val="3903"/>
              </a:lnSpc>
              <a:spcBef>
                <a:spcPct val="0"/>
              </a:spcBef>
            </a:pPr>
          </a:p>
        </p:txBody>
      </p:sp>
      <p:sp>
        <p:nvSpPr>
          <p:cNvPr name="Freeform 7" id="7"/>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3" id="13"/>
          <p:cNvSpPr txBox="true"/>
          <p:nvPr/>
        </p:nvSpPr>
        <p:spPr>
          <a:xfrm rot="0">
            <a:off x="1042093" y="1381211"/>
            <a:ext cx="7658158" cy="2267805"/>
          </a:xfrm>
          <a:prstGeom prst="rect">
            <a:avLst/>
          </a:prstGeom>
        </p:spPr>
        <p:txBody>
          <a:bodyPr anchor="t" rtlCol="false" tIns="0" lIns="0" bIns="0" rIns="0">
            <a:spAutoFit/>
          </a:bodyPr>
          <a:lstStyle/>
          <a:p>
            <a:pPr algn="l">
              <a:lnSpc>
                <a:spcPts val="3009"/>
              </a:lnSpc>
            </a:pPr>
            <a:r>
              <a:rPr lang="en-US" sz="2149" b="true">
                <a:solidFill>
                  <a:srgbClr val="FFFFFF"/>
                </a:solidFill>
                <a:latin typeface="Be Vietnam Ultra-Bold"/>
                <a:ea typeface="Be Vietnam Ultra-Bold"/>
                <a:cs typeface="Be Vietnam Ultra-Bold"/>
                <a:sym typeface="Be Vietnam Ultra-Bold"/>
              </a:rPr>
              <a:t>11/ Xác định phủ tối thiểu của các tập phụ thuộc hàm sau: </a:t>
            </a:r>
          </a:p>
          <a:p>
            <a:pPr algn="l">
              <a:lnSpc>
                <a:spcPts val="3009"/>
              </a:lnSpc>
            </a:pPr>
            <a:r>
              <a:rPr lang="en-US" sz="2149" b="true">
                <a:solidFill>
                  <a:srgbClr val="FFFFFF"/>
                </a:solidFill>
                <a:latin typeface="Be Vietnam Ultra-Bold"/>
                <a:ea typeface="Be Vietnam Ultra-Bold"/>
                <a:cs typeface="Be Vietnam Ultra-Bold"/>
                <a:sym typeface="Be Vietnam Ultra-Bold"/>
              </a:rPr>
              <a:t>a) Q1(ABCDEGH) </a:t>
            </a:r>
          </a:p>
          <a:p>
            <a:pPr algn="l">
              <a:lnSpc>
                <a:spcPts val="3009"/>
              </a:lnSpc>
            </a:pPr>
            <a:r>
              <a:rPr lang="en-US" sz="2149" b="true">
                <a:solidFill>
                  <a:srgbClr val="FFFFFF"/>
                </a:solidFill>
                <a:latin typeface="Be Vietnam Ultra-Bold"/>
                <a:ea typeface="Be Vietnam Ultra-Bold"/>
                <a:cs typeface="Be Vietnam Ultra-Bold"/>
                <a:sym typeface="Be Vietnam Ultra-Bold"/>
              </a:rPr>
              <a:t>F1={A→ H,AB→C,BC→D;G→B} </a:t>
            </a:r>
          </a:p>
          <a:p>
            <a:pPr algn="l">
              <a:lnSpc>
                <a:spcPts val="3009"/>
              </a:lnSpc>
            </a:pPr>
            <a:r>
              <a:rPr lang="en-US" sz="2149" b="true">
                <a:solidFill>
                  <a:srgbClr val="FFFFFF"/>
                </a:solidFill>
                <a:latin typeface="Be Vietnam Ultra-Bold"/>
                <a:ea typeface="Be Vietnam Ultra-Bold"/>
                <a:cs typeface="Be Vietnam Ultra-Bold"/>
                <a:sym typeface="Be Vietnam Ultra-Bold"/>
              </a:rPr>
              <a:t>b) Q2(ABCSXYZ) </a:t>
            </a:r>
          </a:p>
          <a:p>
            <a:pPr algn="l">
              <a:lnSpc>
                <a:spcPts val="3009"/>
              </a:lnSpc>
            </a:pPr>
            <a:r>
              <a:rPr lang="en-US" sz="2149" b="true">
                <a:solidFill>
                  <a:srgbClr val="FFFFFF"/>
                </a:solidFill>
                <a:latin typeface="Be Vietnam Ultra-Bold"/>
                <a:ea typeface="Be Vietnam Ultra-Bold"/>
                <a:cs typeface="Be Vietnam Ultra-Bold"/>
                <a:sym typeface="Be Vietnam Ultra-Bold"/>
              </a:rPr>
              <a:t>F2={S→A;AX→B;S→B;BY→C;CZ→X} </a:t>
            </a:r>
          </a:p>
          <a:p>
            <a:pPr algn="l">
              <a:lnSpc>
                <a:spcPts val="3009"/>
              </a:lnSpc>
            </a:pPr>
          </a:p>
        </p:txBody>
      </p:sp>
      <p:sp>
        <p:nvSpPr>
          <p:cNvPr name="TextBox 14" id="14"/>
          <p:cNvSpPr txBox="true"/>
          <p:nvPr/>
        </p:nvSpPr>
        <p:spPr>
          <a:xfrm rot="0">
            <a:off x="7360987" y="1843926"/>
            <a:ext cx="7164340" cy="1887127"/>
          </a:xfrm>
          <a:prstGeom prst="rect">
            <a:avLst/>
          </a:prstGeom>
        </p:spPr>
        <p:txBody>
          <a:bodyPr anchor="t" rtlCol="false" tIns="0" lIns="0" bIns="0" rIns="0">
            <a:spAutoFit/>
          </a:bodyPr>
          <a:lstStyle/>
          <a:p>
            <a:pPr algn="l">
              <a:lnSpc>
                <a:spcPts val="3006"/>
              </a:lnSpc>
              <a:spcBef>
                <a:spcPct val="0"/>
              </a:spcBef>
            </a:pPr>
            <a:r>
              <a:rPr lang="en-US" b="true" sz="2147">
                <a:solidFill>
                  <a:srgbClr val="FFFFFF"/>
                </a:solidFill>
                <a:latin typeface="Be Vietnam Ultra-Bold"/>
                <a:ea typeface="Be Vietnam Ultra-Bold"/>
                <a:cs typeface="Be Vietnam Ultra-Bold"/>
                <a:sym typeface="Be Vietnam Ultra-Bold"/>
              </a:rPr>
              <a:t>c) Q3(ABCDEGHIJ) </a:t>
            </a:r>
          </a:p>
          <a:p>
            <a:pPr algn="l">
              <a:lnSpc>
                <a:spcPts val="3006"/>
              </a:lnSpc>
              <a:spcBef>
                <a:spcPct val="0"/>
              </a:spcBef>
            </a:pPr>
            <a:r>
              <a:rPr lang="en-US" b="true" sz="2147">
                <a:solidFill>
                  <a:srgbClr val="FFFFFF"/>
                </a:solidFill>
                <a:latin typeface="Be Vietnam Ultra-Bold"/>
                <a:ea typeface="Be Vietnam Ultra-Bold"/>
                <a:cs typeface="Be Vietnam Ultra-Bold"/>
                <a:sym typeface="Be Vietnam Ultra-Bold"/>
              </a:rPr>
              <a:t>F3={BG→D;G→J;AI→C;CE→H;BD→G;JH→A; D→I } </a:t>
            </a:r>
          </a:p>
          <a:p>
            <a:pPr algn="l">
              <a:lnSpc>
                <a:spcPts val="3006"/>
              </a:lnSpc>
              <a:spcBef>
                <a:spcPct val="0"/>
              </a:spcBef>
            </a:pPr>
            <a:r>
              <a:rPr lang="en-US" b="true" sz="2147">
                <a:solidFill>
                  <a:srgbClr val="FFFFFF"/>
                </a:solidFill>
                <a:latin typeface="Be Vietnam Ultra-Bold"/>
                <a:ea typeface="Be Vietnam Ultra-Bold"/>
                <a:cs typeface="Be Vietnam Ultra-Bold"/>
                <a:sym typeface="Be Vietnam Ultra-Bold"/>
              </a:rPr>
              <a:t>d) Q4(ABCDEGHIJ) </a:t>
            </a:r>
          </a:p>
          <a:p>
            <a:pPr algn="l">
              <a:lnSpc>
                <a:spcPts val="3006"/>
              </a:lnSpc>
              <a:spcBef>
                <a:spcPct val="0"/>
              </a:spcBef>
            </a:pPr>
            <a:r>
              <a:rPr lang="en-US" b="true" sz="2147">
                <a:solidFill>
                  <a:srgbClr val="FFFFFF"/>
                </a:solidFill>
                <a:latin typeface="Be Vietnam Ultra-Bold"/>
                <a:ea typeface="Be Vietnam Ultra-Bold"/>
                <a:cs typeface="Be Vietnam Ultra-Bold"/>
                <a:sym typeface="Be Vietnam Ultra-Bold"/>
              </a:rPr>
              <a:t>F4={BH→I;GC→A;I→J;AE→G;D→B;I→H} </a:t>
            </a:r>
          </a:p>
          <a:p>
            <a:pPr algn="l">
              <a:lnSpc>
                <a:spcPts val="3006"/>
              </a:lnSpc>
              <a:spcBef>
                <a:spcPct val="0"/>
              </a:spcBef>
            </a:pPr>
          </a:p>
        </p:txBody>
      </p:sp>
      <p:sp>
        <p:nvSpPr>
          <p:cNvPr name="TextBox 15" id="15"/>
          <p:cNvSpPr txBox="true"/>
          <p:nvPr/>
        </p:nvSpPr>
        <p:spPr>
          <a:xfrm rot="0">
            <a:off x="1042093" y="3629966"/>
            <a:ext cx="4490431" cy="4333757"/>
          </a:xfrm>
          <a:prstGeom prst="rect">
            <a:avLst/>
          </a:prstGeom>
        </p:spPr>
        <p:txBody>
          <a:bodyPr anchor="t" rtlCol="false" tIns="0" lIns="0" bIns="0" rIns="0">
            <a:spAutoFit/>
          </a:bodyPr>
          <a:lstStyle/>
          <a:p>
            <a:pPr algn="l">
              <a:lnSpc>
                <a:spcPts val="2145"/>
              </a:lnSpc>
            </a:pPr>
            <a:r>
              <a:rPr lang="en-US" sz="1532">
                <a:solidFill>
                  <a:srgbClr val="FFFFFF"/>
                </a:solidFill>
                <a:latin typeface="Be Vietnam"/>
                <a:ea typeface="Be Vietnam"/>
                <a:cs typeface="Be Vietnam"/>
                <a:sym typeface="Be Vietnam"/>
              </a:rPr>
              <a:t>c) </a:t>
            </a:r>
          </a:p>
          <a:p>
            <a:pPr algn="l">
              <a:lnSpc>
                <a:spcPts val="2145"/>
              </a:lnSpc>
            </a:pPr>
            <a:r>
              <a:rPr lang="en-US" sz="1532">
                <a:solidFill>
                  <a:srgbClr val="FFFFFF"/>
                </a:solidFill>
                <a:latin typeface="Be Vietnam"/>
                <a:ea typeface="Be Vietnam"/>
                <a:cs typeface="Be Vietnam"/>
                <a:sym typeface="Be Vietnam"/>
              </a:rPr>
              <a:t>Bước </a:t>
            </a:r>
            <a:r>
              <a:rPr lang="en-US" sz="1532">
                <a:solidFill>
                  <a:srgbClr val="FFFFFF"/>
                </a:solidFill>
                <a:latin typeface="Be Vietnam"/>
                <a:ea typeface="Be Vietnam"/>
                <a:cs typeface="Be Vietnam"/>
                <a:sym typeface="Be Vietnam"/>
              </a:rPr>
              <a:t>1: Phân rã </a:t>
            </a:r>
          </a:p>
          <a:p>
            <a:pPr algn="l">
              <a:lnSpc>
                <a:spcPts val="2145"/>
              </a:lnSpc>
            </a:pPr>
            <a:r>
              <a:rPr lang="en-US" sz="1532">
                <a:solidFill>
                  <a:srgbClr val="FFFFFF"/>
                </a:solidFill>
                <a:latin typeface="Be Vietnam"/>
                <a:ea typeface="Be Vietnam"/>
                <a:cs typeface="Be Vietnam"/>
                <a:sym typeface="Be Vietnam"/>
              </a:rPr>
              <a:t>F1 = {BG→D, G→J, AI→C, CE→H, BD→G, JH→A, D→I} </a:t>
            </a:r>
          </a:p>
          <a:p>
            <a:pPr algn="l">
              <a:lnSpc>
                <a:spcPts val="2145"/>
              </a:lnSpc>
            </a:pPr>
            <a:r>
              <a:rPr lang="en-US" sz="1532">
                <a:solidFill>
                  <a:srgbClr val="FFFFFF"/>
                </a:solidFill>
                <a:latin typeface="Be Vietnam"/>
                <a:ea typeface="Be Vietnam"/>
                <a:cs typeface="Be Vietnam"/>
                <a:sym typeface="Be Vietnam"/>
              </a:rPr>
              <a:t>Bước 2: Loại bỏ vế trái dư thừa: </a:t>
            </a:r>
          </a:p>
          <a:p>
            <a:pPr algn="l">
              <a:lnSpc>
                <a:spcPts val="2145"/>
              </a:lnSpc>
            </a:pPr>
            <a:r>
              <a:rPr lang="en-US" sz="1532">
                <a:solidFill>
                  <a:srgbClr val="FFFFFF"/>
                </a:solidFill>
                <a:latin typeface="Be Vietnam"/>
                <a:ea typeface="Be Vietnam"/>
                <a:cs typeface="Be Vietnam"/>
                <a:sym typeface="Be Vietnam"/>
              </a:rPr>
              <a:t>- Xét: BG→D: </a:t>
            </a:r>
          </a:p>
          <a:p>
            <a:pPr algn="l">
              <a:lnSpc>
                <a:spcPts val="2145"/>
              </a:lnSpc>
            </a:pPr>
            <a:r>
              <a:rPr lang="en-US" sz="1532">
                <a:solidFill>
                  <a:srgbClr val="FFFFFF"/>
                </a:solidFill>
                <a:latin typeface="Be Vietnam"/>
                <a:ea typeface="Be Vietnam"/>
                <a:cs typeface="Be Vietnam"/>
                <a:sym typeface="Be Vietnam"/>
              </a:rPr>
              <a:t>Nếu bỏ B: {G}</a:t>
            </a:r>
            <a:r>
              <a:rPr lang="en-US" sz="1532">
                <a:solidFill>
                  <a:srgbClr val="FFFFFF"/>
                </a:solidFill>
                <a:latin typeface="Be Vietnam"/>
                <a:ea typeface="Be Vietnam"/>
                <a:cs typeface="Be Vietnam"/>
                <a:sym typeface="Be Vietnam"/>
              </a:rPr>
              <a:t>+</a:t>
            </a:r>
            <a:r>
              <a:rPr lang="en-US" sz="1532">
                <a:solidFill>
                  <a:srgbClr val="FFFFFF"/>
                </a:solidFill>
                <a:latin typeface="Be Vietnam"/>
                <a:ea typeface="Be Vietnam"/>
                <a:cs typeface="Be Vietnam"/>
                <a:sym typeface="Be Vietnam"/>
              </a:rPr>
              <a:t> = GJ không chứa D =&gt; B dư thừa </a:t>
            </a:r>
          </a:p>
          <a:p>
            <a:pPr algn="l">
              <a:lnSpc>
                <a:spcPts val="2145"/>
              </a:lnSpc>
            </a:pPr>
            <a:r>
              <a:rPr lang="en-US" sz="1532">
                <a:solidFill>
                  <a:srgbClr val="FFFFFF"/>
                </a:solidFill>
                <a:latin typeface="Be Vietnam"/>
                <a:ea typeface="Be Vietnam"/>
                <a:cs typeface="Be Vietnam"/>
                <a:sym typeface="Be Vietnam"/>
              </a:rPr>
              <a:t>Nếu bỏ G: {B}</a:t>
            </a:r>
            <a:r>
              <a:rPr lang="en-US" sz="1532">
                <a:solidFill>
                  <a:srgbClr val="FFFFFF"/>
                </a:solidFill>
                <a:latin typeface="Be Vietnam"/>
                <a:ea typeface="Be Vietnam"/>
                <a:cs typeface="Be Vietnam"/>
                <a:sym typeface="Be Vietnam"/>
              </a:rPr>
              <a:t>+</a:t>
            </a:r>
            <a:r>
              <a:rPr lang="en-US" sz="1532">
                <a:solidFill>
                  <a:srgbClr val="FFFFFF"/>
                </a:solidFill>
                <a:latin typeface="Be Vietnam"/>
                <a:ea typeface="Be Vietnam"/>
                <a:cs typeface="Be Vietnam"/>
                <a:sym typeface="Be Vietnam"/>
              </a:rPr>
              <a:t> = B không chứa D =&gt; G dư thừa </a:t>
            </a:r>
          </a:p>
          <a:p>
            <a:pPr algn="l">
              <a:lnSpc>
                <a:spcPts val="2145"/>
              </a:lnSpc>
            </a:pPr>
            <a:r>
              <a:rPr lang="en-US" sz="1532">
                <a:solidFill>
                  <a:srgbClr val="FFFFFF"/>
                </a:solidFill>
                <a:latin typeface="Be Vietnam"/>
                <a:ea typeface="Be Vietnam"/>
                <a:cs typeface="Be Vietnam"/>
                <a:sym typeface="Be Vietnam"/>
              </a:rPr>
              <a:t>- Xét: AI→C: </a:t>
            </a:r>
          </a:p>
          <a:p>
            <a:pPr algn="l">
              <a:lnSpc>
                <a:spcPts val="2145"/>
              </a:lnSpc>
            </a:pPr>
            <a:r>
              <a:rPr lang="en-US" sz="1532">
                <a:solidFill>
                  <a:srgbClr val="FFFFFF"/>
                </a:solidFill>
                <a:latin typeface="Be Vietnam"/>
                <a:ea typeface="Be Vietnam"/>
                <a:cs typeface="Be Vietnam"/>
                <a:sym typeface="Be Vietnam"/>
              </a:rPr>
              <a:t>Nếu bỏ A: {I}</a:t>
            </a:r>
            <a:r>
              <a:rPr lang="en-US" sz="1532">
                <a:solidFill>
                  <a:srgbClr val="FFFFFF"/>
                </a:solidFill>
                <a:latin typeface="Be Vietnam"/>
                <a:ea typeface="Be Vietnam"/>
                <a:cs typeface="Be Vietnam"/>
                <a:sym typeface="Be Vietnam"/>
              </a:rPr>
              <a:t>+</a:t>
            </a:r>
            <a:r>
              <a:rPr lang="en-US" sz="1532">
                <a:solidFill>
                  <a:srgbClr val="FFFFFF"/>
                </a:solidFill>
                <a:latin typeface="Be Vietnam"/>
                <a:ea typeface="Be Vietnam"/>
                <a:cs typeface="Be Vietnam"/>
                <a:sym typeface="Be Vietnam"/>
              </a:rPr>
              <a:t> = I không chứa C =&gt; A dư thừa </a:t>
            </a:r>
          </a:p>
          <a:p>
            <a:pPr algn="l">
              <a:lnSpc>
                <a:spcPts val="2145"/>
              </a:lnSpc>
            </a:pPr>
            <a:r>
              <a:rPr lang="en-US" sz="1532">
                <a:solidFill>
                  <a:srgbClr val="FFFFFF"/>
                </a:solidFill>
                <a:latin typeface="Be Vietnam"/>
                <a:ea typeface="Be Vietnam"/>
                <a:cs typeface="Be Vietnam"/>
                <a:sym typeface="Be Vietnam"/>
              </a:rPr>
              <a:t>Nếu bỏ I: {A}</a:t>
            </a:r>
            <a:r>
              <a:rPr lang="en-US" sz="1532">
                <a:solidFill>
                  <a:srgbClr val="FFFFFF"/>
                </a:solidFill>
                <a:latin typeface="Be Vietnam"/>
                <a:ea typeface="Be Vietnam"/>
                <a:cs typeface="Be Vietnam"/>
                <a:sym typeface="Be Vietnam"/>
              </a:rPr>
              <a:t>+</a:t>
            </a:r>
            <a:r>
              <a:rPr lang="en-US" sz="1532">
                <a:solidFill>
                  <a:srgbClr val="FFFFFF"/>
                </a:solidFill>
                <a:latin typeface="Be Vietnam"/>
                <a:ea typeface="Be Vietnam"/>
                <a:cs typeface="Be Vietnam"/>
                <a:sym typeface="Be Vietnam"/>
              </a:rPr>
              <a:t> = A không chứa C =&gt; I dư thừa </a:t>
            </a:r>
          </a:p>
          <a:p>
            <a:pPr algn="l">
              <a:lnSpc>
                <a:spcPts val="2145"/>
              </a:lnSpc>
            </a:pPr>
            <a:r>
              <a:rPr lang="en-US" sz="1532">
                <a:solidFill>
                  <a:srgbClr val="FFFFFF"/>
                </a:solidFill>
                <a:latin typeface="Be Vietnam"/>
                <a:ea typeface="Be Vietnam"/>
                <a:cs typeface="Be Vietnam"/>
                <a:sym typeface="Be Vietnam"/>
              </a:rPr>
              <a:t>- Xét: CE→H: </a:t>
            </a:r>
          </a:p>
          <a:p>
            <a:pPr algn="l">
              <a:lnSpc>
                <a:spcPts val="2145"/>
              </a:lnSpc>
            </a:pPr>
            <a:r>
              <a:rPr lang="en-US" sz="1532">
                <a:solidFill>
                  <a:srgbClr val="FFFFFF"/>
                </a:solidFill>
                <a:latin typeface="Be Vietnam"/>
                <a:ea typeface="Be Vietnam"/>
                <a:cs typeface="Be Vietnam"/>
                <a:sym typeface="Be Vietnam"/>
              </a:rPr>
              <a:t>Nếu bỏ C: {E}</a:t>
            </a:r>
            <a:r>
              <a:rPr lang="en-US" sz="1532">
                <a:solidFill>
                  <a:srgbClr val="FFFFFF"/>
                </a:solidFill>
                <a:latin typeface="Be Vietnam"/>
                <a:ea typeface="Be Vietnam"/>
                <a:cs typeface="Be Vietnam"/>
                <a:sym typeface="Be Vietnam"/>
              </a:rPr>
              <a:t>+</a:t>
            </a:r>
            <a:r>
              <a:rPr lang="en-US" sz="1532">
                <a:solidFill>
                  <a:srgbClr val="FFFFFF"/>
                </a:solidFill>
                <a:latin typeface="Be Vietnam"/>
                <a:ea typeface="Be Vietnam"/>
                <a:cs typeface="Be Vietnam"/>
                <a:sym typeface="Be Vietnam"/>
              </a:rPr>
              <a:t> = E không chứa H =&gt; C dư thừa </a:t>
            </a:r>
          </a:p>
          <a:p>
            <a:pPr algn="l">
              <a:lnSpc>
                <a:spcPts val="2145"/>
              </a:lnSpc>
            </a:pPr>
            <a:r>
              <a:rPr lang="en-US" sz="1532">
                <a:solidFill>
                  <a:srgbClr val="FFFFFF"/>
                </a:solidFill>
                <a:latin typeface="Be Vietnam"/>
                <a:ea typeface="Be Vietnam"/>
                <a:cs typeface="Be Vietnam"/>
                <a:sym typeface="Be Vietnam"/>
              </a:rPr>
              <a:t>Nếu bỏ E: {C}</a:t>
            </a:r>
            <a:r>
              <a:rPr lang="en-US" sz="1532">
                <a:solidFill>
                  <a:srgbClr val="FFFFFF"/>
                </a:solidFill>
                <a:latin typeface="Be Vietnam"/>
                <a:ea typeface="Be Vietnam"/>
                <a:cs typeface="Be Vietnam"/>
                <a:sym typeface="Be Vietnam"/>
              </a:rPr>
              <a:t>+</a:t>
            </a:r>
            <a:r>
              <a:rPr lang="en-US" sz="1532">
                <a:solidFill>
                  <a:srgbClr val="FFFFFF"/>
                </a:solidFill>
                <a:latin typeface="Be Vietnam"/>
                <a:ea typeface="Be Vietnam"/>
                <a:cs typeface="Be Vietnam"/>
                <a:sym typeface="Be Vietnam"/>
              </a:rPr>
              <a:t> = C không chứa H =&gt; E dư thừa </a:t>
            </a:r>
          </a:p>
          <a:p>
            <a:pPr algn="l">
              <a:lnSpc>
                <a:spcPts val="2145"/>
              </a:lnSpc>
            </a:pPr>
          </a:p>
          <a:p>
            <a:pPr algn="l">
              <a:lnSpc>
                <a:spcPts val="2145"/>
              </a:lnSpc>
            </a:pPr>
          </a:p>
        </p:txBody>
      </p:sp>
      <p:sp>
        <p:nvSpPr>
          <p:cNvPr name="TextBox 16" id="16"/>
          <p:cNvSpPr txBox="true"/>
          <p:nvPr/>
        </p:nvSpPr>
        <p:spPr>
          <a:xfrm rot="0">
            <a:off x="5715472" y="3878021"/>
            <a:ext cx="4829825" cy="3828121"/>
          </a:xfrm>
          <a:prstGeom prst="rect">
            <a:avLst/>
          </a:prstGeom>
        </p:spPr>
        <p:txBody>
          <a:bodyPr anchor="t" rtlCol="false" tIns="0" lIns="0" bIns="0" rIns="0">
            <a:spAutoFit/>
          </a:bodyPr>
          <a:lstStyle/>
          <a:p>
            <a:pPr algn="l">
              <a:lnSpc>
                <a:spcPts val="2162"/>
              </a:lnSpc>
            </a:pPr>
            <a:r>
              <a:rPr lang="en-US" sz="1544">
                <a:solidFill>
                  <a:srgbClr val="FFFFFF"/>
                </a:solidFill>
                <a:latin typeface="Be Vietnam"/>
                <a:ea typeface="Be Vietnam"/>
                <a:cs typeface="Be Vietnam"/>
                <a:sym typeface="Be Vietnam"/>
              </a:rPr>
              <a:t>- Xét: BD→G: </a:t>
            </a:r>
          </a:p>
          <a:p>
            <a:pPr algn="l">
              <a:lnSpc>
                <a:spcPts val="2162"/>
              </a:lnSpc>
            </a:pPr>
            <a:r>
              <a:rPr lang="en-US" sz="1544">
                <a:solidFill>
                  <a:srgbClr val="FFFFFF"/>
                </a:solidFill>
                <a:latin typeface="Be Vietnam"/>
                <a:ea typeface="Be Vietnam"/>
                <a:cs typeface="Be Vietnam"/>
                <a:sym typeface="Be Vietnam"/>
              </a:rPr>
              <a:t>Nếu bỏ B: {D}</a:t>
            </a:r>
            <a:r>
              <a:rPr lang="en-US" sz="1544">
                <a:solidFill>
                  <a:srgbClr val="FFFFFF"/>
                </a:solidFill>
                <a:latin typeface="Be Vietnam"/>
                <a:ea typeface="Be Vietnam"/>
                <a:cs typeface="Be Vietnam"/>
                <a:sym typeface="Be Vietnam"/>
              </a:rPr>
              <a:t>+</a:t>
            </a:r>
            <a:r>
              <a:rPr lang="en-US" sz="1544">
                <a:solidFill>
                  <a:srgbClr val="FFFFFF"/>
                </a:solidFill>
                <a:latin typeface="Be Vietnam"/>
                <a:ea typeface="Be Vietnam"/>
                <a:cs typeface="Be Vietnam"/>
                <a:sym typeface="Be Vietnam"/>
              </a:rPr>
              <a:t> = DI không chứa G =&gt; B dư thừa </a:t>
            </a:r>
          </a:p>
          <a:p>
            <a:pPr algn="l">
              <a:lnSpc>
                <a:spcPts val="2162"/>
              </a:lnSpc>
            </a:pPr>
            <a:r>
              <a:rPr lang="en-US" sz="1544">
                <a:solidFill>
                  <a:srgbClr val="FFFFFF"/>
                </a:solidFill>
                <a:latin typeface="Be Vietnam"/>
                <a:ea typeface="Be Vietnam"/>
                <a:cs typeface="Be Vietnam"/>
                <a:sym typeface="Be Vietnam"/>
              </a:rPr>
              <a:t>Nếu bỏ D: {B}</a:t>
            </a:r>
            <a:r>
              <a:rPr lang="en-US" sz="1544">
                <a:solidFill>
                  <a:srgbClr val="FFFFFF"/>
                </a:solidFill>
                <a:latin typeface="Be Vietnam"/>
                <a:ea typeface="Be Vietnam"/>
                <a:cs typeface="Be Vietnam"/>
                <a:sym typeface="Be Vietnam"/>
              </a:rPr>
              <a:t>+</a:t>
            </a:r>
            <a:r>
              <a:rPr lang="en-US" sz="1544">
                <a:solidFill>
                  <a:srgbClr val="FFFFFF"/>
                </a:solidFill>
                <a:latin typeface="Be Vietnam"/>
                <a:ea typeface="Be Vietnam"/>
                <a:cs typeface="Be Vietnam"/>
                <a:sym typeface="Be Vietnam"/>
              </a:rPr>
              <a:t> = B không chứa G =&gt; D dư thừa </a:t>
            </a:r>
          </a:p>
          <a:p>
            <a:pPr algn="l">
              <a:lnSpc>
                <a:spcPts val="2162"/>
              </a:lnSpc>
            </a:pPr>
            <a:r>
              <a:rPr lang="en-US" sz="1544">
                <a:solidFill>
                  <a:srgbClr val="FFFFFF"/>
                </a:solidFill>
                <a:latin typeface="Be Vietnam"/>
                <a:ea typeface="Be Vietnam"/>
                <a:cs typeface="Be Vietnam"/>
                <a:sym typeface="Be Vietnam"/>
              </a:rPr>
              <a:t>- Xét: JH→A: </a:t>
            </a:r>
          </a:p>
          <a:p>
            <a:pPr algn="l">
              <a:lnSpc>
                <a:spcPts val="2162"/>
              </a:lnSpc>
            </a:pPr>
            <a:r>
              <a:rPr lang="en-US" sz="1544">
                <a:solidFill>
                  <a:srgbClr val="FFFFFF"/>
                </a:solidFill>
                <a:latin typeface="Be Vietnam"/>
                <a:ea typeface="Be Vietnam"/>
                <a:cs typeface="Be Vietnam"/>
                <a:sym typeface="Be Vietnam"/>
              </a:rPr>
              <a:t>Nếu bỏ J: {H}</a:t>
            </a:r>
            <a:r>
              <a:rPr lang="en-US" sz="1544">
                <a:solidFill>
                  <a:srgbClr val="FFFFFF"/>
                </a:solidFill>
                <a:latin typeface="Be Vietnam"/>
                <a:ea typeface="Be Vietnam"/>
                <a:cs typeface="Be Vietnam"/>
                <a:sym typeface="Be Vietnam"/>
              </a:rPr>
              <a:t>+</a:t>
            </a:r>
            <a:r>
              <a:rPr lang="en-US" sz="1544">
                <a:solidFill>
                  <a:srgbClr val="FFFFFF"/>
                </a:solidFill>
                <a:latin typeface="Be Vietnam"/>
                <a:ea typeface="Be Vietnam"/>
                <a:cs typeface="Be Vietnam"/>
                <a:sym typeface="Be Vietnam"/>
              </a:rPr>
              <a:t> = H không chứa A =&gt; J dư thừa </a:t>
            </a:r>
          </a:p>
          <a:p>
            <a:pPr algn="l">
              <a:lnSpc>
                <a:spcPts val="2162"/>
              </a:lnSpc>
            </a:pPr>
            <a:r>
              <a:rPr lang="en-US" sz="1544">
                <a:solidFill>
                  <a:srgbClr val="FFFFFF"/>
                </a:solidFill>
                <a:latin typeface="Be Vietnam"/>
                <a:ea typeface="Be Vietnam"/>
                <a:cs typeface="Be Vietnam"/>
                <a:sym typeface="Be Vietnam"/>
              </a:rPr>
              <a:t>Nếu bỏ H: {J}+ = J không chứa A =&gt; H dư thừa </a:t>
            </a:r>
          </a:p>
          <a:p>
            <a:pPr algn="l">
              <a:lnSpc>
                <a:spcPts val="2162"/>
              </a:lnSpc>
            </a:pPr>
            <a:r>
              <a:rPr lang="en-US" sz="1544">
                <a:solidFill>
                  <a:srgbClr val="FFFFFF"/>
                </a:solidFill>
                <a:latin typeface="Be Vietnam"/>
                <a:ea typeface="Be Vietnam"/>
                <a:cs typeface="Be Vietnam"/>
                <a:sym typeface="Be Vietnam"/>
              </a:rPr>
              <a:t>Vậy F2 = {BG→D, G→J, AI→C, CE→H, BD→G, JH→A, D→I} </a:t>
            </a:r>
          </a:p>
          <a:p>
            <a:pPr algn="l">
              <a:lnSpc>
                <a:spcPts val="2162"/>
              </a:lnSpc>
            </a:pPr>
            <a:r>
              <a:rPr lang="en-US" sz="1544">
                <a:solidFill>
                  <a:srgbClr val="FFFFFF"/>
                </a:solidFill>
                <a:latin typeface="Be Vietnam"/>
                <a:ea typeface="Be Vietnam"/>
                <a:cs typeface="Be Vietnam"/>
                <a:sym typeface="Be Vietnam"/>
              </a:rPr>
              <a:t>Bước 3: Loại bỏ PTH dư thừa: </a:t>
            </a:r>
          </a:p>
          <a:p>
            <a:pPr algn="l">
              <a:lnSpc>
                <a:spcPts val="2162"/>
              </a:lnSpc>
            </a:pPr>
            <a:r>
              <a:rPr lang="en-US" sz="1544">
                <a:solidFill>
                  <a:srgbClr val="FFFFFF"/>
                </a:solidFill>
                <a:latin typeface="Be Vietnam"/>
                <a:ea typeface="Be Vietnam"/>
                <a:cs typeface="Be Vietnam"/>
                <a:sym typeface="Be Vietnam"/>
              </a:rPr>
              <a:t>Nếu xóa BG→D khỏi F2 thì: </a:t>
            </a:r>
          </a:p>
          <a:p>
            <a:pPr algn="l">
              <a:lnSpc>
                <a:spcPts val="2162"/>
              </a:lnSpc>
            </a:pPr>
            <a:r>
              <a:rPr lang="en-US" sz="1544">
                <a:solidFill>
                  <a:srgbClr val="FFFFFF"/>
                </a:solidFill>
                <a:latin typeface="Be Vietnam"/>
                <a:ea typeface="Be Vietnam"/>
                <a:cs typeface="Be Vietnam"/>
                <a:sym typeface="Be Vietnam"/>
              </a:rPr>
              <a:t>{BG}</a:t>
            </a:r>
            <a:r>
              <a:rPr lang="en-US" sz="1544">
                <a:solidFill>
                  <a:srgbClr val="FFFFFF"/>
                </a:solidFill>
                <a:latin typeface="Be Vietnam"/>
                <a:ea typeface="Be Vietnam"/>
                <a:cs typeface="Be Vietnam"/>
                <a:sym typeface="Be Vietnam"/>
              </a:rPr>
              <a:t>+ </a:t>
            </a:r>
            <a:r>
              <a:rPr lang="en-US" sz="1544">
                <a:solidFill>
                  <a:srgbClr val="FFFFFF"/>
                </a:solidFill>
                <a:latin typeface="Be Vietnam"/>
                <a:ea typeface="Be Vietnam"/>
                <a:cs typeface="Be Vietnam"/>
                <a:sym typeface="Be Vietnam"/>
              </a:rPr>
              <a:t>= BGJ không chứa D =&gt; BG→D không dư thừa </a:t>
            </a:r>
          </a:p>
          <a:p>
            <a:pPr algn="l">
              <a:lnSpc>
                <a:spcPts val="2162"/>
              </a:lnSpc>
            </a:pPr>
            <a:r>
              <a:rPr lang="en-US" sz="1544">
                <a:solidFill>
                  <a:srgbClr val="FFFFFF"/>
                </a:solidFill>
                <a:latin typeface="Be Vietnam"/>
                <a:ea typeface="Be Vietnam"/>
                <a:cs typeface="Be Vietnam"/>
                <a:sym typeface="Be Vietnam"/>
              </a:rPr>
              <a:t>Nếu xóa G→J khỏi F2 thì: </a:t>
            </a:r>
          </a:p>
          <a:p>
            <a:pPr algn="l">
              <a:lnSpc>
                <a:spcPts val="2162"/>
              </a:lnSpc>
            </a:pPr>
            <a:r>
              <a:rPr lang="en-US" sz="1544">
                <a:solidFill>
                  <a:srgbClr val="FFFFFF"/>
                </a:solidFill>
                <a:latin typeface="Be Vietnam"/>
                <a:ea typeface="Be Vietnam"/>
                <a:cs typeface="Be Vietnam"/>
                <a:sym typeface="Be Vietnam"/>
              </a:rPr>
              <a:t>{G}</a:t>
            </a:r>
            <a:r>
              <a:rPr lang="en-US" sz="1544">
                <a:solidFill>
                  <a:srgbClr val="FFFFFF"/>
                </a:solidFill>
                <a:latin typeface="Be Vietnam"/>
                <a:ea typeface="Be Vietnam"/>
                <a:cs typeface="Be Vietnam"/>
                <a:sym typeface="Be Vietnam"/>
              </a:rPr>
              <a:t>+</a:t>
            </a:r>
            <a:r>
              <a:rPr lang="en-US" sz="1544">
                <a:solidFill>
                  <a:srgbClr val="FFFFFF"/>
                </a:solidFill>
                <a:latin typeface="Be Vietnam"/>
                <a:ea typeface="Be Vietnam"/>
                <a:cs typeface="Be Vietnam"/>
                <a:sym typeface="Be Vietnam"/>
              </a:rPr>
              <a:t> = G không chứa J =&gt; G→J không dư thừa </a:t>
            </a:r>
          </a:p>
          <a:p>
            <a:pPr algn="l">
              <a:lnSpc>
                <a:spcPts val="2162"/>
              </a:lnSpc>
            </a:pPr>
          </a:p>
        </p:txBody>
      </p:sp>
      <p:sp>
        <p:nvSpPr>
          <p:cNvPr name="TextBox 17" id="17"/>
          <p:cNvSpPr txBox="true"/>
          <p:nvPr/>
        </p:nvSpPr>
        <p:spPr>
          <a:xfrm rot="0">
            <a:off x="10806799" y="3878021"/>
            <a:ext cx="4957787" cy="3553923"/>
          </a:xfrm>
          <a:prstGeom prst="rect">
            <a:avLst/>
          </a:prstGeom>
        </p:spPr>
        <p:txBody>
          <a:bodyPr anchor="t" rtlCol="false" tIns="0" lIns="0" bIns="0" rIns="0">
            <a:spAutoFit/>
          </a:bodyPr>
          <a:lstStyle/>
          <a:p>
            <a:pPr algn="l">
              <a:lnSpc>
                <a:spcPts val="2162"/>
              </a:lnSpc>
            </a:pPr>
            <a:r>
              <a:rPr lang="en-US" sz="1544">
                <a:solidFill>
                  <a:srgbClr val="FFFFFF"/>
                </a:solidFill>
                <a:latin typeface="Be Vietnam"/>
                <a:ea typeface="Be Vietnam"/>
                <a:cs typeface="Be Vietnam"/>
                <a:sym typeface="Be Vietnam"/>
              </a:rPr>
              <a:t>Nếu xóa AI→C khỏi F2 thì: </a:t>
            </a:r>
          </a:p>
          <a:p>
            <a:pPr algn="l">
              <a:lnSpc>
                <a:spcPts val="2162"/>
              </a:lnSpc>
            </a:pPr>
            <a:r>
              <a:rPr lang="en-US" sz="1544">
                <a:solidFill>
                  <a:srgbClr val="FFFFFF"/>
                </a:solidFill>
                <a:latin typeface="Be Vietnam"/>
                <a:ea typeface="Be Vietnam"/>
                <a:cs typeface="Be Vietnam"/>
                <a:sym typeface="Be Vietnam"/>
              </a:rPr>
              <a:t>{AI}</a:t>
            </a:r>
            <a:r>
              <a:rPr lang="en-US" sz="1544">
                <a:solidFill>
                  <a:srgbClr val="FFFFFF"/>
                </a:solidFill>
                <a:latin typeface="Be Vietnam"/>
                <a:ea typeface="Be Vietnam"/>
                <a:cs typeface="Be Vietnam"/>
                <a:sym typeface="Be Vietnam"/>
              </a:rPr>
              <a:t>+</a:t>
            </a:r>
            <a:r>
              <a:rPr lang="en-US" sz="1544">
                <a:solidFill>
                  <a:srgbClr val="FFFFFF"/>
                </a:solidFill>
                <a:latin typeface="Be Vietnam"/>
                <a:ea typeface="Be Vietnam"/>
                <a:cs typeface="Be Vietnam"/>
                <a:sym typeface="Be Vietnam"/>
              </a:rPr>
              <a:t> = AI không chứa C =&gt; AI→C không dư thừa </a:t>
            </a:r>
          </a:p>
          <a:p>
            <a:pPr algn="l">
              <a:lnSpc>
                <a:spcPts val="2162"/>
              </a:lnSpc>
            </a:pPr>
            <a:r>
              <a:rPr lang="en-US" sz="1544">
                <a:solidFill>
                  <a:srgbClr val="FFFFFF"/>
                </a:solidFill>
                <a:latin typeface="Be Vietnam"/>
                <a:ea typeface="Be Vietnam"/>
                <a:cs typeface="Be Vietnam"/>
                <a:sym typeface="Be Vietnam"/>
              </a:rPr>
              <a:t>Nếu xóa CE→H khỏi F2 thì: </a:t>
            </a:r>
          </a:p>
          <a:p>
            <a:pPr algn="l">
              <a:lnSpc>
                <a:spcPts val="2162"/>
              </a:lnSpc>
            </a:pPr>
            <a:r>
              <a:rPr lang="en-US" sz="1544">
                <a:solidFill>
                  <a:srgbClr val="FFFFFF"/>
                </a:solidFill>
                <a:latin typeface="Be Vietnam"/>
                <a:ea typeface="Be Vietnam"/>
                <a:cs typeface="Be Vietnam"/>
                <a:sym typeface="Be Vietnam"/>
              </a:rPr>
              <a:t>{CE}</a:t>
            </a:r>
            <a:r>
              <a:rPr lang="en-US" sz="1544">
                <a:solidFill>
                  <a:srgbClr val="FFFFFF"/>
                </a:solidFill>
                <a:latin typeface="Be Vietnam"/>
                <a:ea typeface="Be Vietnam"/>
                <a:cs typeface="Be Vietnam"/>
                <a:sym typeface="Be Vietnam"/>
              </a:rPr>
              <a:t>+</a:t>
            </a:r>
            <a:r>
              <a:rPr lang="en-US" sz="1544">
                <a:solidFill>
                  <a:srgbClr val="FFFFFF"/>
                </a:solidFill>
                <a:latin typeface="Be Vietnam"/>
                <a:ea typeface="Be Vietnam"/>
                <a:cs typeface="Be Vietnam"/>
                <a:sym typeface="Be Vietnam"/>
              </a:rPr>
              <a:t> = CE không chứa H =&gt;CE→H không dư thừa </a:t>
            </a:r>
          </a:p>
          <a:p>
            <a:pPr algn="l">
              <a:lnSpc>
                <a:spcPts val="2162"/>
              </a:lnSpc>
            </a:pPr>
            <a:r>
              <a:rPr lang="en-US" sz="1544">
                <a:solidFill>
                  <a:srgbClr val="FFFFFF"/>
                </a:solidFill>
                <a:latin typeface="Be Vietnam"/>
                <a:ea typeface="Be Vietnam"/>
                <a:cs typeface="Be Vietnam"/>
                <a:sym typeface="Be Vietnam"/>
              </a:rPr>
              <a:t>Nếu xóa BD→G khỏi F2 thì: </a:t>
            </a:r>
          </a:p>
          <a:p>
            <a:pPr algn="l">
              <a:lnSpc>
                <a:spcPts val="2162"/>
              </a:lnSpc>
            </a:pPr>
            <a:r>
              <a:rPr lang="en-US" sz="1544">
                <a:solidFill>
                  <a:srgbClr val="FFFFFF"/>
                </a:solidFill>
                <a:latin typeface="Be Vietnam"/>
                <a:ea typeface="Be Vietnam"/>
                <a:cs typeface="Be Vietnam"/>
                <a:sym typeface="Be Vietnam"/>
              </a:rPr>
              <a:t>{BD}</a:t>
            </a:r>
            <a:r>
              <a:rPr lang="en-US" sz="1544">
                <a:solidFill>
                  <a:srgbClr val="FFFFFF"/>
                </a:solidFill>
                <a:latin typeface="Be Vietnam"/>
                <a:ea typeface="Be Vietnam"/>
                <a:cs typeface="Be Vietnam"/>
                <a:sym typeface="Be Vietnam"/>
              </a:rPr>
              <a:t>+</a:t>
            </a:r>
            <a:r>
              <a:rPr lang="en-US" sz="1544">
                <a:solidFill>
                  <a:srgbClr val="FFFFFF"/>
                </a:solidFill>
                <a:latin typeface="Be Vietnam"/>
                <a:ea typeface="Be Vietnam"/>
                <a:cs typeface="Be Vietnam"/>
                <a:sym typeface="Be Vietnam"/>
              </a:rPr>
              <a:t> = BDI không chứa G =&gt; BD→G không dư thừa </a:t>
            </a:r>
          </a:p>
          <a:p>
            <a:pPr algn="l">
              <a:lnSpc>
                <a:spcPts val="2162"/>
              </a:lnSpc>
            </a:pPr>
            <a:r>
              <a:rPr lang="en-US" sz="1544">
                <a:solidFill>
                  <a:srgbClr val="FFFFFF"/>
                </a:solidFill>
                <a:latin typeface="Be Vietnam"/>
                <a:ea typeface="Be Vietnam"/>
                <a:cs typeface="Be Vietnam"/>
                <a:sym typeface="Be Vietnam"/>
              </a:rPr>
              <a:t>Nếu xóa JH→A khỏi F2 thì: </a:t>
            </a:r>
          </a:p>
          <a:p>
            <a:pPr algn="l">
              <a:lnSpc>
                <a:spcPts val="2162"/>
              </a:lnSpc>
            </a:pPr>
            <a:r>
              <a:rPr lang="en-US" sz="1544">
                <a:solidFill>
                  <a:srgbClr val="FFFFFF"/>
                </a:solidFill>
                <a:latin typeface="Be Vietnam"/>
                <a:ea typeface="Be Vietnam"/>
                <a:cs typeface="Be Vietnam"/>
                <a:sym typeface="Be Vietnam"/>
              </a:rPr>
              <a:t>{JH}</a:t>
            </a:r>
            <a:r>
              <a:rPr lang="en-US" sz="1544">
                <a:solidFill>
                  <a:srgbClr val="FFFFFF"/>
                </a:solidFill>
                <a:latin typeface="Be Vietnam"/>
                <a:ea typeface="Be Vietnam"/>
                <a:cs typeface="Be Vietnam"/>
                <a:sym typeface="Be Vietnam"/>
              </a:rPr>
              <a:t>+</a:t>
            </a:r>
            <a:r>
              <a:rPr lang="en-US" sz="1544">
                <a:solidFill>
                  <a:srgbClr val="FFFFFF"/>
                </a:solidFill>
                <a:latin typeface="Be Vietnam"/>
                <a:ea typeface="Be Vietnam"/>
                <a:cs typeface="Be Vietnam"/>
                <a:sym typeface="Be Vietnam"/>
              </a:rPr>
              <a:t> = JH không chứa A =&gt; JH→A không dư thừa </a:t>
            </a:r>
          </a:p>
          <a:p>
            <a:pPr algn="l">
              <a:lnSpc>
                <a:spcPts val="2162"/>
              </a:lnSpc>
            </a:pPr>
            <a:r>
              <a:rPr lang="en-US" sz="1544">
                <a:solidFill>
                  <a:srgbClr val="FFFFFF"/>
                </a:solidFill>
                <a:latin typeface="Be Vietnam"/>
                <a:ea typeface="Be Vietnam"/>
                <a:cs typeface="Be Vietnam"/>
                <a:sym typeface="Be Vietnam"/>
              </a:rPr>
              <a:t>Nếu xóa D→I khỏi F2 thì: </a:t>
            </a:r>
          </a:p>
          <a:p>
            <a:pPr algn="l">
              <a:lnSpc>
                <a:spcPts val="2162"/>
              </a:lnSpc>
            </a:pPr>
            <a:r>
              <a:rPr lang="en-US" sz="1544">
                <a:solidFill>
                  <a:srgbClr val="FFFFFF"/>
                </a:solidFill>
                <a:latin typeface="Be Vietnam"/>
                <a:ea typeface="Be Vietnam"/>
                <a:cs typeface="Be Vietnam"/>
                <a:sym typeface="Be Vietnam"/>
              </a:rPr>
              <a:t>{D}</a:t>
            </a:r>
            <a:r>
              <a:rPr lang="en-US" sz="1544">
                <a:solidFill>
                  <a:srgbClr val="FFFFFF"/>
                </a:solidFill>
                <a:latin typeface="Be Vietnam"/>
                <a:ea typeface="Be Vietnam"/>
                <a:cs typeface="Be Vietnam"/>
                <a:sym typeface="Be Vietnam"/>
              </a:rPr>
              <a:t>+</a:t>
            </a:r>
            <a:r>
              <a:rPr lang="en-US" sz="1544">
                <a:solidFill>
                  <a:srgbClr val="FFFFFF"/>
                </a:solidFill>
                <a:latin typeface="Be Vietnam"/>
                <a:ea typeface="Be Vietnam"/>
                <a:cs typeface="Be Vietnam"/>
                <a:sym typeface="Be Vietnam"/>
              </a:rPr>
              <a:t> = D không chứa I =&gt; D→I không dư thừa </a:t>
            </a:r>
          </a:p>
          <a:p>
            <a:pPr algn="l">
              <a:lnSpc>
                <a:spcPts val="2162"/>
              </a:lnSpc>
            </a:pPr>
            <a:r>
              <a:rPr lang="en-US" sz="1544">
                <a:solidFill>
                  <a:srgbClr val="FFFFFF"/>
                </a:solidFill>
                <a:latin typeface="Be Vietnam"/>
                <a:ea typeface="Be Vietnam"/>
                <a:cs typeface="Be Vietnam"/>
                <a:sym typeface="Be Vietnam"/>
              </a:rPr>
              <a:t>Kết luận: F tối thiểu = { BG→D, G→J, AI→C, CE→H, BD→G, JH→A, D→I }</a:t>
            </a:r>
          </a:p>
          <a:p>
            <a:pPr algn="l">
              <a:lnSpc>
                <a:spcPts val="2162"/>
              </a:lnSpc>
            </a:pPr>
          </a:p>
        </p:txBody>
      </p:sp>
      <p:sp>
        <p:nvSpPr>
          <p:cNvPr name="TextBox 18" id="18"/>
          <p:cNvSpPr txBox="true"/>
          <p:nvPr/>
        </p:nvSpPr>
        <p:spPr>
          <a:xfrm rot="0">
            <a:off x="2477370" y="68089"/>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a:t>
            </a:r>
            <a:r>
              <a:rPr lang="en-US" b="true" sz="3950">
                <a:solidFill>
                  <a:srgbClr val="1B1C54"/>
                </a:solidFill>
                <a:latin typeface="Be Vietnam Ultra-Bold"/>
                <a:ea typeface="Be Vietnam Ultra-Bold"/>
                <a:cs typeface="Be Vietnam Ultra-Bold"/>
                <a:sym typeface="Be Vietnam Ultra-Bold"/>
              </a:rPr>
              <a:t> HỬU THẠCH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27999" y="8569315"/>
            <a:ext cx="3508133" cy="3157320"/>
          </a:xfrm>
          <a:custGeom>
            <a:avLst/>
            <a:gdLst/>
            <a:ahLst/>
            <a:cxnLst/>
            <a:rect r="r" b="b" t="t" l="l"/>
            <a:pathLst>
              <a:path h="3157320" w="3508133">
                <a:moveTo>
                  <a:pt x="0" y="0"/>
                </a:moveTo>
                <a:lnTo>
                  <a:pt x="3508133" y="0"/>
                </a:lnTo>
                <a:lnTo>
                  <a:pt x="3508133" y="3157320"/>
                </a:lnTo>
                <a:lnTo>
                  <a:pt x="0" y="315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0800000">
            <a:off x="15524264" y="-1836127"/>
            <a:ext cx="3933833" cy="3584705"/>
          </a:xfrm>
          <a:custGeom>
            <a:avLst/>
            <a:gdLst/>
            <a:ahLst/>
            <a:cxnLst/>
            <a:rect r="r" b="b" t="t" l="l"/>
            <a:pathLst>
              <a:path h="3584705" w="3933833">
                <a:moveTo>
                  <a:pt x="0" y="0"/>
                </a:moveTo>
                <a:lnTo>
                  <a:pt x="3933832" y="0"/>
                </a:lnTo>
                <a:lnTo>
                  <a:pt x="3933832" y="3584705"/>
                </a:lnTo>
                <a:lnTo>
                  <a:pt x="0" y="3584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10800000">
            <a:off x="9945590" y="8306018"/>
            <a:ext cx="8562240" cy="1937207"/>
          </a:xfrm>
          <a:custGeom>
            <a:avLst/>
            <a:gdLst/>
            <a:ahLst/>
            <a:cxnLst/>
            <a:rect r="r" b="b" t="t" l="l"/>
            <a:pathLst>
              <a:path h="1937207" w="8562240">
                <a:moveTo>
                  <a:pt x="0" y="0"/>
                </a:moveTo>
                <a:lnTo>
                  <a:pt x="8562240" y="0"/>
                </a:lnTo>
                <a:lnTo>
                  <a:pt x="8562240" y="1937207"/>
                </a:lnTo>
                <a:lnTo>
                  <a:pt x="0" y="19372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true" flipV="false" rot="0">
            <a:off x="-4180339" y="-14701"/>
            <a:ext cx="7160523" cy="1763279"/>
          </a:xfrm>
          <a:custGeom>
            <a:avLst/>
            <a:gdLst/>
            <a:ahLst/>
            <a:cxnLst/>
            <a:rect r="r" b="b" t="t" l="l"/>
            <a:pathLst>
              <a:path h="1763279" w="7160523">
                <a:moveTo>
                  <a:pt x="7160523" y="0"/>
                </a:moveTo>
                <a:lnTo>
                  <a:pt x="0" y="0"/>
                </a:lnTo>
                <a:lnTo>
                  <a:pt x="0" y="1763279"/>
                </a:lnTo>
                <a:lnTo>
                  <a:pt x="7160523" y="1763279"/>
                </a:lnTo>
                <a:lnTo>
                  <a:pt x="7160523"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5400000">
            <a:off x="10606657" y="-1865705"/>
            <a:ext cx="3841260" cy="3029794"/>
          </a:xfrm>
          <a:custGeom>
            <a:avLst/>
            <a:gdLst/>
            <a:ahLst/>
            <a:cxnLst/>
            <a:rect r="r" b="b" t="t" l="l"/>
            <a:pathLst>
              <a:path h="3029794" w="3841260">
                <a:moveTo>
                  <a:pt x="0" y="0"/>
                </a:moveTo>
                <a:lnTo>
                  <a:pt x="3841260" y="0"/>
                </a:lnTo>
                <a:lnTo>
                  <a:pt x="3841260" y="3029793"/>
                </a:lnTo>
                <a:lnTo>
                  <a:pt x="0" y="3029793"/>
                </a:lnTo>
                <a:lnTo>
                  <a:pt x="0" y="0"/>
                </a:lnTo>
                <a:close/>
              </a:path>
            </a:pathLst>
          </a:custGeom>
          <a:blipFill>
            <a:blip r:embed="rId10">
              <a:alphaModFix amt="9999"/>
            </a:blip>
            <a:stretch>
              <a:fillRect l="0" t="0" r="0" b="0"/>
            </a:stretch>
          </a:blipFill>
        </p:spPr>
      </p:sp>
      <p:sp>
        <p:nvSpPr>
          <p:cNvPr name="Freeform 7" id="7"/>
          <p:cNvSpPr/>
          <p:nvPr/>
        </p:nvSpPr>
        <p:spPr>
          <a:xfrm flipH="false" flipV="false" rot="0">
            <a:off x="2980184" y="1095292"/>
            <a:ext cx="616992" cy="653286"/>
          </a:xfrm>
          <a:custGeom>
            <a:avLst/>
            <a:gdLst/>
            <a:ahLst/>
            <a:cxnLst/>
            <a:rect r="r" b="b" t="t" l="l"/>
            <a:pathLst>
              <a:path h="653286" w="616992">
                <a:moveTo>
                  <a:pt x="0" y="0"/>
                </a:moveTo>
                <a:lnTo>
                  <a:pt x="616993" y="0"/>
                </a:lnTo>
                <a:lnTo>
                  <a:pt x="616993" y="653286"/>
                </a:lnTo>
                <a:lnTo>
                  <a:pt x="0" y="653286"/>
                </a:lnTo>
                <a:lnTo>
                  <a:pt x="0" y="0"/>
                </a:lnTo>
                <a:close/>
              </a:path>
            </a:pathLst>
          </a:custGeom>
          <a:blipFill>
            <a:blip r:embed="rId11">
              <a:extLst>
                <a:ext uri="{96DAC541-7B7A-43D3-8B79-37D633B846F1}">
                  <asvg:svgBlip xmlns:asvg="http://schemas.microsoft.com/office/drawing/2016/SVG/main" r:embed="rId12"/>
                </a:ext>
              </a:extLst>
            </a:blip>
            <a:stretch>
              <a:fillRect l="-101838" t="-95061" r="-100161" b="-93041"/>
            </a:stretch>
          </a:blipFill>
          <a:ln cap="sq">
            <a:noFill/>
            <a:prstDash val="solid"/>
            <a:miter/>
          </a:ln>
        </p:spPr>
      </p:sp>
      <p:sp>
        <p:nvSpPr>
          <p:cNvPr name="Freeform 8" id="8"/>
          <p:cNvSpPr/>
          <p:nvPr/>
        </p:nvSpPr>
        <p:spPr>
          <a:xfrm flipH="true" flipV="false" rot="0">
            <a:off x="-4916220" y="3174743"/>
            <a:ext cx="7976443" cy="4207573"/>
          </a:xfrm>
          <a:custGeom>
            <a:avLst/>
            <a:gdLst/>
            <a:ahLst/>
            <a:cxnLst/>
            <a:rect r="r" b="b" t="t" l="l"/>
            <a:pathLst>
              <a:path h="4207573" w="7976443">
                <a:moveTo>
                  <a:pt x="7976442" y="0"/>
                </a:moveTo>
                <a:lnTo>
                  <a:pt x="0" y="0"/>
                </a:lnTo>
                <a:lnTo>
                  <a:pt x="0" y="4207573"/>
                </a:lnTo>
                <a:lnTo>
                  <a:pt x="7976442" y="4207573"/>
                </a:lnTo>
                <a:lnTo>
                  <a:pt x="7976442"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5227778" y="3174743"/>
            <a:ext cx="7976443" cy="4207573"/>
          </a:xfrm>
          <a:custGeom>
            <a:avLst/>
            <a:gdLst/>
            <a:ahLst/>
            <a:cxnLst/>
            <a:rect r="r" b="b" t="t" l="l"/>
            <a:pathLst>
              <a:path h="4207573" w="7976443">
                <a:moveTo>
                  <a:pt x="0" y="0"/>
                </a:moveTo>
                <a:lnTo>
                  <a:pt x="7976442" y="0"/>
                </a:lnTo>
                <a:lnTo>
                  <a:pt x="7976442" y="4207573"/>
                </a:lnTo>
                <a:lnTo>
                  <a:pt x="0" y="420757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3597177" y="328587"/>
            <a:ext cx="10110378" cy="8946035"/>
          </a:xfrm>
          <a:custGeom>
            <a:avLst/>
            <a:gdLst/>
            <a:ahLst/>
            <a:cxnLst/>
            <a:rect r="r" b="b" t="t" l="l"/>
            <a:pathLst>
              <a:path h="8946035" w="10110378">
                <a:moveTo>
                  <a:pt x="0" y="0"/>
                </a:moveTo>
                <a:lnTo>
                  <a:pt x="10110378" y="0"/>
                </a:lnTo>
                <a:lnTo>
                  <a:pt x="10110378" y="8946035"/>
                </a:lnTo>
                <a:lnTo>
                  <a:pt x="0" y="8946035"/>
                </a:lnTo>
                <a:lnTo>
                  <a:pt x="0" y="0"/>
                </a:lnTo>
                <a:close/>
              </a:path>
            </a:pathLst>
          </a:custGeom>
          <a:blipFill>
            <a:blip r:embed="rId15"/>
            <a:stretch>
              <a:fillRect l="-918" t="0" r="-4175"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477370" y="724484"/>
            <a:ext cx="5653015" cy="974440"/>
          </a:xfrm>
          <a:prstGeom prst="rect">
            <a:avLst/>
          </a:prstGeom>
        </p:spPr>
        <p:txBody>
          <a:bodyPr anchor="t" rtlCol="false" tIns="0" lIns="0" bIns="0" rIns="0">
            <a:spAutoFit/>
          </a:bodyPr>
          <a:lstStyle/>
          <a:p>
            <a:pPr algn="l">
              <a:lnSpc>
                <a:spcPts val="3903"/>
              </a:lnSpc>
            </a:pPr>
            <a:r>
              <a:rPr lang="en-US" sz="2787" b="true">
                <a:solidFill>
                  <a:srgbClr val="1B1C54"/>
                </a:solidFill>
                <a:latin typeface="Be Vietnam Ultra-Bold"/>
                <a:ea typeface="Be Vietnam Ultra-Bold"/>
                <a:cs typeface="Be Vietnam Ultra-Bold"/>
                <a:sym typeface="Be Vietnam Ultra-Bold"/>
              </a:rPr>
              <a:t>CHUẨN HÓA DỮ LIỆU CÁ NHÂN </a:t>
            </a:r>
          </a:p>
          <a:p>
            <a:pPr algn="l" marL="0" indent="0" lvl="0">
              <a:lnSpc>
                <a:spcPts val="3903"/>
              </a:lnSpc>
              <a:spcBef>
                <a:spcPct val="0"/>
              </a:spcBef>
            </a:pPr>
          </a:p>
        </p:txBody>
      </p:sp>
      <p:grpSp>
        <p:nvGrpSpPr>
          <p:cNvPr name="Group 4" id="4"/>
          <p:cNvGrpSpPr/>
          <p:nvPr/>
        </p:nvGrpSpPr>
        <p:grpSpPr>
          <a:xfrm rot="0">
            <a:off x="820188" y="1335891"/>
            <a:ext cx="15244148" cy="7922409"/>
            <a:chOff x="0" y="0"/>
            <a:chExt cx="4014920" cy="2086560"/>
          </a:xfrm>
        </p:grpSpPr>
        <p:sp>
          <p:nvSpPr>
            <p:cNvPr name="Freeform 5" id="5"/>
            <p:cNvSpPr/>
            <p:nvPr/>
          </p:nvSpPr>
          <p:spPr>
            <a:xfrm flipH="false" flipV="false" rot="0">
              <a:off x="0" y="0"/>
              <a:ext cx="4014920" cy="2086560"/>
            </a:xfrm>
            <a:custGeom>
              <a:avLst/>
              <a:gdLst/>
              <a:ahLst/>
              <a:cxnLst/>
              <a:rect r="r" b="b" t="t" l="l"/>
              <a:pathLst>
                <a:path h="2086560" w="4014920">
                  <a:moveTo>
                    <a:pt x="17267" y="0"/>
                  </a:moveTo>
                  <a:lnTo>
                    <a:pt x="3997652" y="0"/>
                  </a:lnTo>
                  <a:cubicBezTo>
                    <a:pt x="4002232" y="0"/>
                    <a:pt x="4006624" y="1819"/>
                    <a:pt x="4009862" y="5057"/>
                  </a:cubicBezTo>
                  <a:cubicBezTo>
                    <a:pt x="4013100" y="8296"/>
                    <a:pt x="4014920" y="12688"/>
                    <a:pt x="4014920" y="17267"/>
                  </a:cubicBezTo>
                  <a:lnTo>
                    <a:pt x="4014920" y="2069293"/>
                  </a:lnTo>
                  <a:cubicBezTo>
                    <a:pt x="4014920" y="2073872"/>
                    <a:pt x="4013100" y="2078265"/>
                    <a:pt x="4009862" y="2081503"/>
                  </a:cubicBezTo>
                  <a:cubicBezTo>
                    <a:pt x="4006624" y="2084741"/>
                    <a:pt x="4002232" y="2086560"/>
                    <a:pt x="3997652" y="2086560"/>
                  </a:cubicBezTo>
                  <a:lnTo>
                    <a:pt x="17267" y="2086560"/>
                  </a:lnTo>
                  <a:cubicBezTo>
                    <a:pt x="12688" y="2086560"/>
                    <a:pt x="8296" y="2084741"/>
                    <a:pt x="5057" y="2081503"/>
                  </a:cubicBezTo>
                  <a:cubicBezTo>
                    <a:pt x="1819" y="2078265"/>
                    <a:pt x="0" y="2073872"/>
                    <a:pt x="0" y="2069293"/>
                  </a:cubicBezTo>
                  <a:lnTo>
                    <a:pt x="0" y="17267"/>
                  </a:lnTo>
                  <a:cubicBezTo>
                    <a:pt x="0" y="12688"/>
                    <a:pt x="1819" y="8296"/>
                    <a:pt x="5057" y="5057"/>
                  </a:cubicBezTo>
                  <a:cubicBezTo>
                    <a:pt x="8296" y="1819"/>
                    <a:pt x="12688" y="0"/>
                    <a:pt x="17267" y="0"/>
                  </a:cubicBezTo>
                  <a:close/>
                </a:path>
              </a:pathLst>
            </a:custGeom>
            <a:solidFill>
              <a:srgbClr val="1B1C54"/>
            </a:solidFill>
          </p:spPr>
        </p:sp>
        <p:sp>
          <p:nvSpPr>
            <p:cNvPr name="TextBox 6" id="6"/>
            <p:cNvSpPr txBox="true"/>
            <p:nvPr/>
          </p:nvSpPr>
          <p:spPr>
            <a:xfrm>
              <a:off x="0" y="-47625"/>
              <a:ext cx="4014920" cy="213418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3" id="13"/>
          <p:cNvSpPr txBox="true"/>
          <p:nvPr/>
        </p:nvSpPr>
        <p:spPr>
          <a:xfrm rot="0">
            <a:off x="1042093" y="1381211"/>
            <a:ext cx="7658158" cy="2267805"/>
          </a:xfrm>
          <a:prstGeom prst="rect">
            <a:avLst/>
          </a:prstGeom>
        </p:spPr>
        <p:txBody>
          <a:bodyPr anchor="t" rtlCol="false" tIns="0" lIns="0" bIns="0" rIns="0">
            <a:spAutoFit/>
          </a:bodyPr>
          <a:lstStyle/>
          <a:p>
            <a:pPr algn="l">
              <a:lnSpc>
                <a:spcPts val="3009"/>
              </a:lnSpc>
            </a:pPr>
            <a:r>
              <a:rPr lang="en-US" sz="2149" b="true">
                <a:solidFill>
                  <a:srgbClr val="FFFFFF"/>
                </a:solidFill>
                <a:latin typeface="Be Vietnam Ultra-Bold"/>
                <a:ea typeface="Be Vietnam Ultra-Bold"/>
                <a:cs typeface="Be Vietnam Ultra-Bold"/>
                <a:sym typeface="Be Vietnam Ultra-Bold"/>
              </a:rPr>
              <a:t>11/ Xác định phủ tối thiểu của các tập phụ thuộc hàm sau: </a:t>
            </a:r>
          </a:p>
          <a:p>
            <a:pPr algn="l">
              <a:lnSpc>
                <a:spcPts val="3009"/>
              </a:lnSpc>
            </a:pPr>
            <a:r>
              <a:rPr lang="en-US" sz="2149" b="true">
                <a:solidFill>
                  <a:srgbClr val="FFFFFF"/>
                </a:solidFill>
                <a:latin typeface="Be Vietnam Ultra-Bold"/>
                <a:ea typeface="Be Vietnam Ultra-Bold"/>
                <a:cs typeface="Be Vietnam Ultra-Bold"/>
                <a:sym typeface="Be Vietnam Ultra-Bold"/>
              </a:rPr>
              <a:t>a) Q1(ABCDEGH) </a:t>
            </a:r>
          </a:p>
          <a:p>
            <a:pPr algn="l">
              <a:lnSpc>
                <a:spcPts val="3009"/>
              </a:lnSpc>
            </a:pPr>
            <a:r>
              <a:rPr lang="en-US" sz="2149" b="true">
                <a:solidFill>
                  <a:srgbClr val="FFFFFF"/>
                </a:solidFill>
                <a:latin typeface="Be Vietnam Ultra-Bold"/>
                <a:ea typeface="Be Vietnam Ultra-Bold"/>
                <a:cs typeface="Be Vietnam Ultra-Bold"/>
                <a:sym typeface="Be Vietnam Ultra-Bold"/>
              </a:rPr>
              <a:t>F1={A→ H,AB→C,BC→D;G→B} </a:t>
            </a:r>
          </a:p>
          <a:p>
            <a:pPr algn="l">
              <a:lnSpc>
                <a:spcPts val="3009"/>
              </a:lnSpc>
            </a:pPr>
            <a:r>
              <a:rPr lang="en-US" sz="2149" b="true">
                <a:solidFill>
                  <a:srgbClr val="FFFFFF"/>
                </a:solidFill>
                <a:latin typeface="Be Vietnam Ultra-Bold"/>
                <a:ea typeface="Be Vietnam Ultra-Bold"/>
                <a:cs typeface="Be Vietnam Ultra-Bold"/>
                <a:sym typeface="Be Vietnam Ultra-Bold"/>
              </a:rPr>
              <a:t>b) Q2(ABCSXYZ) </a:t>
            </a:r>
          </a:p>
          <a:p>
            <a:pPr algn="l">
              <a:lnSpc>
                <a:spcPts val="3009"/>
              </a:lnSpc>
            </a:pPr>
            <a:r>
              <a:rPr lang="en-US" sz="2149" b="true">
                <a:solidFill>
                  <a:srgbClr val="FFFFFF"/>
                </a:solidFill>
                <a:latin typeface="Be Vietnam Ultra-Bold"/>
                <a:ea typeface="Be Vietnam Ultra-Bold"/>
                <a:cs typeface="Be Vietnam Ultra-Bold"/>
                <a:sym typeface="Be Vietnam Ultra-Bold"/>
              </a:rPr>
              <a:t>F2={S→A;AX→B;S→B;BY→C;CZ→X} </a:t>
            </a:r>
          </a:p>
          <a:p>
            <a:pPr algn="l">
              <a:lnSpc>
                <a:spcPts val="3009"/>
              </a:lnSpc>
            </a:pPr>
          </a:p>
        </p:txBody>
      </p:sp>
      <p:sp>
        <p:nvSpPr>
          <p:cNvPr name="TextBox 14" id="14"/>
          <p:cNvSpPr txBox="true"/>
          <p:nvPr/>
        </p:nvSpPr>
        <p:spPr>
          <a:xfrm rot="0">
            <a:off x="7360987" y="1843926"/>
            <a:ext cx="7164340" cy="1887127"/>
          </a:xfrm>
          <a:prstGeom prst="rect">
            <a:avLst/>
          </a:prstGeom>
        </p:spPr>
        <p:txBody>
          <a:bodyPr anchor="t" rtlCol="false" tIns="0" lIns="0" bIns="0" rIns="0">
            <a:spAutoFit/>
          </a:bodyPr>
          <a:lstStyle/>
          <a:p>
            <a:pPr algn="l">
              <a:lnSpc>
                <a:spcPts val="3006"/>
              </a:lnSpc>
              <a:spcBef>
                <a:spcPct val="0"/>
              </a:spcBef>
            </a:pPr>
            <a:r>
              <a:rPr lang="en-US" b="true" sz="2147">
                <a:solidFill>
                  <a:srgbClr val="FFFFFF"/>
                </a:solidFill>
                <a:latin typeface="Be Vietnam Ultra-Bold"/>
                <a:ea typeface="Be Vietnam Ultra-Bold"/>
                <a:cs typeface="Be Vietnam Ultra-Bold"/>
                <a:sym typeface="Be Vietnam Ultra-Bold"/>
              </a:rPr>
              <a:t>c) Q3(ABCDEGHIJ) </a:t>
            </a:r>
          </a:p>
          <a:p>
            <a:pPr algn="l">
              <a:lnSpc>
                <a:spcPts val="3006"/>
              </a:lnSpc>
              <a:spcBef>
                <a:spcPct val="0"/>
              </a:spcBef>
            </a:pPr>
            <a:r>
              <a:rPr lang="en-US" b="true" sz="2147">
                <a:solidFill>
                  <a:srgbClr val="FFFFFF"/>
                </a:solidFill>
                <a:latin typeface="Be Vietnam Ultra-Bold"/>
                <a:ea typeface="Be Vietnam Ultra-Bold"/>
                <a:cs typeface="Be Vietnam Ultra-Bold"/>
                <a:sym typeface="Be Vietnam Ultra-Bold"/>
              </a:rPr>
              <a:t>F3={BG→D;G→J;AI→C;CE→H;BD→G;JH→A; D→I } </a:t>
            </a:r>
          </a:p>
          <a:p>
            <a:pPr algn="l">
              <a:lnSpc>
                <a:spcPts val="3006"/>
              </a:lnSpc>
              <a:spcBef>
                <a:spcPct val="0"/>
              </a:spcBef>
            </a:pPr>
            <a:r>
              <a:rPr lang="en-US" b="true" sz="2147">
                <a:solidFill>
                  <a:srgbClr val="FFFFFF"/>
                </a:solidFill>
                <a:latin typeface="Be Vietnam Ultra-Bold"/>
                <a:ea typeface="Be Vietnam Ultra-Bold"/>
                <a:cs typeface="Be Vietnam Ultra-Bold"/>
                <a:sym typeface="Be Vietnam Ultra-Bold"/>
              </a:rPr>
              <a:t>d) Q4(ABCDEGHIJ) </a:t>
            </a:r>
          </a:p>
          <a:p>
            <a:pPr algn="l">
              <a:lnSpc>
                <a:spcPts val="3006"/>
              </a:lnSpc>
              <a:spcBef>
                <a:spcPct val="0"/>
              </a:spcBef>
            </a:pPr>
            <a:r>
              <a:rPr lang="en-US" b="true" sz="2147">
                <a:solidFill>
                  <a:srgbClr val="FFFFFF"/>
                </a:solidFill>
                <a:latin typeface="Be Vietnam Ultra-Bold"/>
                <a:ea typeface="Be Vietnam Ultra-Bold"/>
                <a:cs typeface="Be Vietnam Ultra-Bold"/>
                <a:sym typeface="Be Vietnam Ultra-Bold"/>
              </a:rPr>
              <a:t>F4={BH→I;GC→A;I→J;AE→G;D→B;I→H} </a:t>
            </a:r>
          </a:p>
          <a:p>
            <a:pPr algn="l">
              <a:lnSpc>
                <a:spcPts val="3006"/>
              </a:lnSpc>
              <a:spcBef>
                <a:spcPct val="0"/>
              </a:spcBef>
            </a:pPr>
          </a:p>
        </p:txBody>
      </p:sp>
      <p:sp>
        <p:nvSpPr>
          <p:cNvPr name="TextBox 15" id="15"/>
          <p:cNvSpPr txBox="true"/>
          <p:nvPr/>
        </p:nvSpPr>
        <p:spPr>
          <a:xfrm rot="0">
            <a:off x="1042093" y="3368322"/>
            <a:ext cx="6508155" cy="5541830"/>
          </a:xfrm>
          <a:prstGeom prst="rect">
            <a:avLst/>
          </a:prstGeom>
        </p:spPr>
        <p:txBody>
          <a:bodyPr anchor="t" rtlCol="false" tIns="0" lIns="0" bIns="0" rIns="0">
            <a:spAutoFit/>
          </a:bodyPr>
          <a:lstStyle/>
          <a:p>
            <a:pPr algn="l">
              <a:lnSpc>
                <a:spcPts val="2916"/>
              </a:lnSpc>
            </a:pPr>
            <a:r>
              <a:rPr lang="en-US" sz="2083">
                <a:solidFill>
                  <a:srgbClr val="FFFFFF"/>
                </a:solidFill>
                <a:latin typeface="Be Vietnam"/>
                <a:ea typeface="Be Vietnam"/>
                <a:cs typeface="Be Vietnam"/>
                <a:sym typeface="Be Vietnam"/>
              </a:rPr>
              <a:t>d) </a:t>
            </a:r>
          </a:p>
          <a:p>
            <a:pPr algn="l">
              <a:lnSpc>
                <a:spcPts val="2916"/>
              </a:lnSpc>
            </a:pPr>
            <a:r>
              <a:rPr lang="en-US" sz="2083">
                <a:solidFill>
                  <a:srgbClr val="FFFFFF"/>
                </a:solidFill>
                <a:latin typeface="Be Vietnam"/>
                <a:ea typeface="Be Vietnam"/>
                <a:cs typeface="Be Vietnam"/>
                <a:sym typeface="Be Vietnam"/>
              </a:rPr>
              <a:t>Bước </a:t>
            </a:r>
            <a:r>
              <a:rPr lang="en-US" sz="2083">
                <a:solidFill>
                  <a:srgbClr val="FFFFFF"/>
                </a:solidFill>
                <a:latin typeface="Be Vietnam"/>
                <a:ea typeface="Be Vietnam"/>
                <a:cs typeface="Be Vietnam"/>
                <a:sym typeface="Be Vietnam"/>
              </a:rPr>
              <a:t>1: Phân rã </a:t>
            </a:r>
          </a:p>
          <a:p>
            <a:pPr algn="l">
              <a:lnSpc>
                <a:spcPts val="2916"/>
              </a:lnSpc>
            </a:pPr>
            <a:r>
              <a:rPr lang="en-US" sz="2083">
                <a:solidFill>
                  <a:srgbClr val="FFFFFF"/>
                </a:solidFill>
                <a:latin typeface="Be Vietnam"/>
                <a:ea typeface="Be Vietnam"/>
                <a:cs typeface="Be Vietnam"/>
                <a:sym typeface="Be Vietnam"/>
              </a:rPr>
              <a:t>F1 = {BH→I, GC→A, I→J, AE→G, D→B, I→H} </a:t>
            </a:r>
          </a:p>
          <a:p>
            <a:pPr algn="l">
              <a:lnSpc>
                <a:spcPts val="2916"/>
              </a:lnSpc>
            </a:pPr>
            <a:r>
              <a:rPr lang="en-US" sz="2083">
                <a:solidFill>
                  <a:srgbClr val="FFFFFF"/>
                </a:solidFill>
                <a:latin typeface="Be Vietnam"/>
                <a:ea typeface="Be Vietnam"/>
                <a:cs typeface="Be Vietnam"/>
                <a:sym typeface="Be Vietnam"/>
              </a:rPr>
              <a:t>Bước 2: Loại bỏ vế trái dư thừa: </a:t>
            </a:r>
          </a:p>
          <a:p>
            <a:pPr algn="l">
              <a:lnSpc>
                <a:spcPts val="2916"/>
              </a:lnSpc>
            </a:pPr>
            <a:r>
              <a:rPr lang="en-US" sz="2083">
                <a:solidFill>
                  <a:srgbClr val="FFFFFF"/>
                </a:solidFill>
                <a:latin typeface="Be Vietnam"/>
                <a:ea typeface="Be Vietnam"/>
                <a:cs typeface="Be Vietnam"/>
                <a:sym typeface="Be Vietnam"/>
              </a:rPr>
              <a:t>- Xét: BH→I: </a:t>
            </a:r>
          </a:p>
          <a:p>
            <a:pPr algn="l">
              <a:lnSpc>
                <a:spcPts val="2916"/>
              </a:lnSpc>
            </a:pPr>
            <a:r>
              <a:rPr lang="en-US" sz="2083">
                <a:solidFill>
                  <a:srgbClr val="FFFFFF"/>
                </a:solidFill>
                <a:latin typeface="Be Vietnam"/>
                <a:ea typeface="Be Vietnam"/>
                <a:cs typeface="Be Vietnam"/>
                <a:sym typeface="Be Vietnam"/>
              </a:rPr>
              <a:t>Nếu bỏ B: {H}</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H không chứa I =&gt; B dư thừa </a:t>
            </a:r>
          </a:p>
          <a:p>
            <a:pPr algn="l">
              <a:lnSpc>
                <a:spcPts val="2916"/>
              </a:lnSpc>
            </a:pPr>
            <a:r>
              <a:rPr lang="en-US" sz="2083">
                <a:solidFill>
                  <a:srgbClr val="FFFFFF"/>
                </a:solidFill>
                <a:latin typeface="Be Vietnam"/>
                <a:ea typeface="Be Vietnam"/>
                <a:cs typeface="Be Vietnam"/>
                <a:sym typeface="Be Vietnam"/>
              </a:rPr>
              <a:t>Nếu bỏ H: {B}</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B không chứa I =&gt; H dư thừa </a:t>
            </a:r>
          </a:p>
          <a:p>
            <a:pPr algn="l">
              <a:lnSpc>
                <a:spcPts val="2916"/>
              </a:lnSpc>
            </a:pPr>
            <a:r>
              <a:rPr lang="en-US" sz="2083">
                <a:solidFill>
                  <a:srgbClr val="FFFFFF"/>
                </a:solidFill>
                <a:latin typeface="Be Vietnam"/>
                <a:ea typeface="Be Vietnam"/>
                <a:cs typeface="Be Vietnam"/>
                <a:sym typeface="Be Vietnam"/>
              </a:rPr>
              <a:t>- Xét: GC→A: </a:t>
            </a:r>
          </a:p>
          <a:p>
            <a:pPr algn="l">
              <a:lnSpc>
                <a:spcPts val="2916"/>
              </a:lnSpc>
            </a:pPr>
            <a:r>
              <a:rPr lang="en-US" sz="2083">
                <a:solidFill>
                  <a:srgbClr val="FFFFFF"/>
                </a:solidFill>
                <a:latin typeface="Be Vietnam"/>
                <a:ea typeface="Be Vietnam"/>
                <a:cs typeface="Be Vietnam"/>
                <a:sym typeface="Be Vietnam"/>
              </a:rPr>
              <a:t>Nếu bỏ G: {C}</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C không chứa A =&gt; G dư thừa </a:t>
            </a:r>
          </a:p>
          <a:p>
            <a:pPr algn="l">
              <a:lnSpc>
                <a:spcPts val="2916"/>
              </a:lnSpc>
            </a:pPr>
            <a:r>
              <a:rPr lang="en-US" sz="2083">
                <a:solidFill>
                  <a:srgbClr val="FFFFFF"/>
                </a:solidFill>
                <a:latin typeface="Be Vietnam"/>
                <a:ea typeface="Be Vietnam"/>
                <a:cs typeface="Be Vietnam"/>
                <a:sym typeface="Be Vietnam"/>
              </a:rPr>
              <a:t>Nếu bỏ C: {G}</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G không chứa A =&gt; C dư thừa </a:t>
            </a:r>
          </a:p>
          <a:p>
            <a:pPr algn="l">
              <a:lnSpc>
                <a:spcPts val="2916"/>
              </a:lnSpc>
            </a:pPr>
            <a:r>
              <a:rPr lang="en-US" sz="2083">
                <a:solidFill>
                  <a:srgbClr val="FFFFFF"/>
                </a:solidFill>
                <a:latin typeface="Be Vietnam"/>
                <a:ea typeface="Be Vietnam"/>
                <a:cs typeface="Be Vietnam"/>
                <a:sym typeface="Be Vietnam"/>
              </a:rPr>
              <a:t>- Xét: AE→G: </a:t>
            </a:r>
          </a:p>
          <a:p>
            <a:pPr algn="l">
              <a:lnSpc>
                <a:spcPts val="2916"/>
              </a:lnSpc>
            </a:pPr>
            <a:r>
              <a:rPr lang="en-US" sz="2083">
                <a:solidFill>
                  <a:srgbClr val="FFFFFF"/>
                </a:solidFill>
                <a:latin typeface="Be Vietnam"/>
                <a:ea typeface="Be Vietnam"/>
                <a:cs typeface="Be Vietnam"/>
                <a:sym typeface="Be Vietnam"/>
              </a:rPr>
              <a:t>Nếu bỏ A: {E}</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E không chứa G =&gt; A dư thừa </a:t>
            </a:r>
          </a:p>
          <a:p>
            <a:pPr algn="l">
              <a:lnSpc>
                <a:spcPts val="2916"/>
              </a:lnSpc>
            </a:pPr>
            <a:r>
              <a:rPr lang="en-US" sz="2083">
                <a:solidFill>
                  <a:srgbClr val="FFFFFF"/>
                </a:solidFill>
                <a:latin typeface="Be Vietnam"/>
                <a:ea typeface="Be Vietnam"/>
                <a:cs typeface="Be Vietnam"/>
                <a:sym typeface="Be Vietnam"/>
              </a:rPr>
              <a:t>Nếu bỏ E: {A}</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A không chứa G =&gt; E dư thừa </a:t>
            </a:r>
          </a:p>
          <a:p>
            <a:pPr algn="l">
              <a:lnSpc>
                <a:spcPts val="2916"/>
              </a:lnSpc>
            </a:pPr>
            <a:r>
              <a:rPr lang="en-US" sz="2083">
                <a:solidFill>
                  <a:srgbClr val="FFFFFF"/>
                </a:solidFill>
                <a:latin typeface="Be Vietnam"/>
                <a:ea typeface="Be Vietnam"/>
                <a:cs typeface="Be Vietnam"/>
                <a:sym typeface="Be Vietnam"/>
              </a:rPr>
              <a:t>Vậy F2 = {BH→I, GC→A, I→J, AE→G, D→B, I→H} </a:t>
            </a:r>
          </a:p>
          <a:p>
            <a:pPr algn="l">
              <a:lnSpc>
                <a:spcPts val="2916"/>
              </a:lnSpc>
            </a:pPr>
          </a:p>
        </p:txBody>
      </p:sp>
      <p:sp>
        <p:nvSpPr>
          <p:cNvPr name="TextBox 16" id="16"/>
          <p:cNvSpPr txBox="true"/>
          <p:nvPr/>
        </p:nvSpPr>
        <p:spPr>
          <a:xfrm rot="0">
            <a:off x="8052465" y="3699949"/>
            <a:ext cx="7848703" cy="5541830"/>
          </a:xfrm>
          <a:prstGeom prst="rect">
            <a:avLst/>
          </a:prstGeom>
        </p:spPr>
        <p:txBody>
          <a:bodyPr anchor="t" rtlCol="false" tIns="0" lIns="0" bIns="0" rIns="0">
            <a:spAutoFit/>
          </a:bodyPr>
          <a:lstStyle/>
          <a:p>
            <a:pPr algn="l">
              <a:lnSpc>
                <a:spcPts val="2916"/>
              </a:lnSpc>
            </a:pPr>
            <a:r>
              <a:rPr lang="en-US" sz="2083">
                <a:solidFill>
                  <a:srgbClr val="FFFFFF"/>
                </a:solidFill>
                <a:latin typeface="Be Vietnam"/>
                <a:ea typeface="Be Vietnam"/>
                <a:cs typeface="Be Vietnam"/>
                <a:sym typeface="Be Vietnam"/>
              </a:rPr>
              <a:t>Bước 3: Loại bỏ PTH dư thừa: </a:t>
            </a:r>
          </a:p>
          <a:p>
            <a:pPr algn="l">
              <a:lnSpc>
                <a:spcPts val="2916"/>
              </a:lnSpc>
            </a:pPr>
            <a:r>
              <a:rPr lang="en-US" sz="2083">
                <a:solidFill>
                  <a:srgbClr val="FFFFFF"/>
                </a:solidFill>
                <a:latin typeface="Be Vietnam"/>
                <a:ea typeface="Be Vietnam"/>
                <a:cs typeface="Be Vietnam"/>
                <a:sym typeface="Be Vietnam"/>
              </a:rPr>
              <a:t>Nếu xóa BH→I khỏi F2 thì: </a:t>
            </a:r>
          </a:p>
          <a:p>
            <a:pPr algn="l">
              <a:lnSpc>
                <a:spcPts val="2916"/>
              </a:lnSpc>
            </a:pPr>
            <a:r>
              <a:rPr lang="en-US" sz="2083">
                <a:solidFill>
                  <a:srgbClr val="FFFFFF"/>
                </a:solidFill>
                <a:latin typeface="Be Vietnam"/>
                <a:ea typeface="Be Vietnam"/>
                <a:cs typeface="Be Vietnam"/>
                <a:sym typeface="Be Vietnam"/>
              </a:rPr>
              <a:t>{BH}+ = BH không chứa I =&gt; BH→I không dư thừa </a:t>
            </a:r>
          </a:p>
          <a:p>
            <a:pPr algn="l">
              <a:lnSpc>
                <a:spcPts val="2916"/>
              </a:lnSpc>
            </a:pPr>
            <a:r>
              <a:rPr lang="en-US" sz="2083">
                <a:solidFill>
                  <a:srgbClr val="FFFFFF"/>
                </a:solidFill>
                <a:latin typeface="Be Vietnam"/>
                <a:ea typeface="Be Vietnam"/>
                <a:cs typeface="Be Vietnam"/>
                <a:sym typeface="Be Vietnam"/>
              </a:rPr>
              <a:t>Nếu xóa GC→A khỏi F2 thì: </a:t>
            </a:r>
          </a:p>
          <a:p>
            <a:pPr algn="l">
              <a:lnSpc>
                <a:spcPts val="2916"/>
              </a:lnSpc>
            </a:pPr>
            <a:r>
              <a:rPr lang="en-US" sz="2083">
                <a:solidFill>
                  <a:srgbClr val="FFFFFF"/>
                </a:solidFill>
                <a:latin typeface="Be Vietnam"/>
                <a:ea typeface="Be Vietnam"/>
                <a:cs typeface="Be Vietnam"/>
                <a:sym typeface="Be Vietnam"/>
              </a:rPr>
              <a:t>{GC}</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GC không chứa A =&gt; GC→A không dư thừa </a:t>
            </a:r>
          </a:p>
          <a:p>
            <a:pPr algn="l">
              <a:lnSpc>
                <a:spcPts val="2916"/>
              </a:lnSpc>
            </a:pPr>
            <a:r>
              <a:rPr lang="en-US" sz="2083">
                <a:solidFill>
                  <a:srgbClr val="FFFFFF"/>
                </a:solidFill>
                <a:latin typeface="Be Vietnam"/>
                <a:ea typeface="Be Vietnam"/>
                <a:cs typeface="Be Vietnam"/>
                <a:sym typeface="Be Vietnam"/>
              </a:rPr>
              <a:t>Nếu xóa I→J khỏi F2 thì: </a:t>
            </a:r>
          </a:p>
          <a:p>
            <a:pPr algn="l">
              <a:lnSpc>
                <a:spcPts val="2916"/>
              </a:lnSpc>
            </a:pPr>
            <a:r>
              <a:rPr lang="en-US" sz="2083">
                <a:solidFill>
                  <a:srgbClr val="FFFFFF"/>
                </a:solidFill>
                <a:latin typeface="Be Vietnam"/>
                <a:ea typeface="Be Vietnam"/>
                <a:cs typeface="Be Vietnam"/>
                <a:sym typeface="Be Vietnam"/>
              </a:rPr>
              <a:t>{I}</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IH không chứa J =&gt; I→J không dư thừa </a:t>
            </a:r>
          </a:p>
          <a:p>
            <a:pPr algn="l">
              <a:lnSpc>
                <a:spcPts val="2916"/>
              </a:lnSpc>
            </a:pPr>
            <a:r>
              <a:rPr lang="en-US" sz="2083">
                <a:solidFill>
                  <a:srgbClr val="FFFFFF"/>
                </a:solidFill>
                <a:latin typeface="Be Vietnam"/>
                <a:ea typeface="Be Vietnam"/>
                <a:cs typeface="Be Vietnam"/>
                <a:sym typeface="Be Vietnam"/>
              </a:rPr>
              <a:t>Nếu xóa AE→G khỏi F2 thì: </a:t>
            </a:r>
          </a:p>
          <a:p>
            <a:pPr algn="l">
              <a:lnSpc>
                <a:spcPts val="2916"/>
              </a:lnSpc>
            </a:pPr>
            <a:r>
              <a:rPr lang="en-US" sz="2083">
                <a:solidFill>
                  <a:srgbClr val="FFFFFF"/>
                </a:solidFill>
                <a:latin typeface="Be Vietnam"/>
                <a:ea typeface="Be Vietnam"/>
                <a:cs typeface="Be Vietnam"/>
                <a:sym typeface="Be Vietnam"/>
              </a:rPr>
              <a:t>{AE}</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AE không chứa G =&gt; AE→G không dư thừa </a:t>
            </a:r>
          </a:p>
          <a:p>
            <a:pPr algn="l">
              <a:lnSpc>
                <a:spcPts val="2916"/>
              </a:lnSpc>
            </a:pPr>
            <a:r>
              <a:rPr lang="en-US" sz="2083">
                <a:solidFill>
                  <a:srgbClr val="FFFFFF"/>
                </a:solidFill>
                <a:latin typeface="Be Vietnam"/>
                <a:ea typeface="Be Vietnam"/>
                <a:cs typeface="Be Vietnam"/>
                <a:sym typeface="Be Vietnam"/>
              </a:rPr>
              <a:t>Nếu xóa D→B khỏi F2 thì: </a:t>
            </a:r>
          </a:p>
          <a:p>
            <a:pPr algn="l">
              <a:lnSpc>
                <a:spcPts val="2916"/>
              </a:lnSpc>
            </a:pPr>
            <a:r>
              <a:rPr lang="en-US" sz="2083">
                <a:solidFill>
                  <a:srgbClr val="FFFFFF"/>
                </a:solidFill>
                <a:latin typeface="Be Vietnam"/>
                <a:ea typeface="Be Vietnam"/>
                <a:cs typeface="Be Vietnam"/>
                <a:sym typeface="Be Vietnam"/>
              </a:rPr>
              <a:t>{D}</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D không chứa B =&gt; D→B không dư thừa </a:t>
            </a:r>
          </a:p>
          <a:p>
            <a:pPr algn="l">
              <a:lnSpc>
                <a:spcPts val="2916"/>
              </a:lnSpc>
            </a:pPr>
            <a:r>
              <a:rPr lang="en-US" sz="2083">
                <a:solidFill>
                  <a:srgbClr val="FFFFFF"/>
                </a:solidFill>
                <a:latin typeface="Be Vietnam"/>
                <a:ea typeface="Be Vietnam"/>
                <a:cs typeface="Be Vietnam"/>
                <a:sym typeface="Be Vietnam"/>
              </a:rPr>
              <a:t>Nếu xóa I→H khỏi F2 thì: </a:t>
            </a:r>
          </a:p>
          <a:p>
            <a:pPr algn="l">
              <a:lnSpc>
                <a:spcPts val="2916"/>
              </a:lnSpc>
            </a:pPr>
            <a:r>
              <a:rPr lang="en-US" sz="2083">
                <a:solidFill>
                  <a:srgbClr val="FFFFFF"/>
                </a:solidFill>
                <a:latin typeface="Be Vietnam"/>
                <a:ea typeface="Be Vietnam"/>
                <a:cs typeface="Be Vietnam"/>
                <a:sym typeface="Be Vietnam"/>
              </a:rPr>
              <a:t>{I}</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IJ không chứa H =&gt; I→H không dư thừa </a:t>
            </a:r>
          </a:p>
          <a:p>
            <a:pPr algn="l">
              <a:lnSpc>
                <a:spcPts val="2916"/>
              </a:lnSpc>
            </a:pPr>
            <a:r>
              <a:rPr lang="en-US" sz="2083">
                <a:solidFill>
                  <a:srgbClr val="FFFFFF"/>
                </a:solidFill>
                <a:latin typeface="Be Vietnam"/>
                <a:ea typeface="Be Vietnam"/>
                <a:cs typeface="Be Vietnam"/>
                <a:sym typeface="Be Vietnam"/>
              </a:rPr>
              <a:t>Kết luận: F tối thiểu = { BH→I, GC→A, I→J, AE→G, D→B, I→H }</a:t>
            </a:r>
          </a:p>
          <a:p>
            <a:pPr algn="l">
              <a:lnSpc>
                <a:spcPts val="2916"/>
              </a:lnSpc>
            </a:pPr>
          </a:p>
        </p:txBody>
      </p:sp>
      <p:sp>
        <p:nvSpPr>
          <p:cNvPr name="AutoShape 17" id="17"/>
          <p:cNvSpPr/>
          <p:nvPr/>
        </p:nvSpPr>
        <p:spPr>
          <a:xfrm flipH="true">
            <a:off x="7569298" y="3731053"/>
            <a:ext cx="0" cy="4980483"/>
          </a:xfrm>
          <a:prstGeom prst="line">
            <a:avLst/>
          </a:prstGeom>
          <a:ln cap="flat" w="38100">
            <a:solidFill>
              <a:srgbClr val="FFFFFF"/>
            </a:solidFill>
            <a:prstDash val="solid"/>
            <a:headEnd type="none" len="sm" w="sm"/>
            <a:tailEnd type="none" len="sm" w="sm"/>
          </a:ln>
        </p:spPr>
      </p:sp>
      <p:sp>
        <p:nvSpPr>
          <p:cNvPr name="TextBox 18" id="18"/>
          <p:cNvSpPr txBox="true"/>
          <p:nvPr/>
        </p:nvSpPr>
        <p:spPr>
          <a:xfrm rot="0">
            <a:off x="2477370" y="68089"/>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a:t>
            </a:r>
            <a:r>
              <a:rPr lang="en-US" b="true" sz="3950">
                <a:solidFill>
                  <a:srgbClr val="1B1C54"/>
                </a:solidFill>
                <a:latin typeface="Be Vietnam Ultra-Bold"/>
                <a:ea typeface="Be Vietnam Ultra-Bold"/>
                <a:cs typeface="Be Vietnam Ultra-Bold"/>
                <a:sym typeface="Be Vietnam Ultra-Bold"/>
              </a:rPr>
              <a:t> HỬU THẠCH</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477370" y="724484"/>
            <a:ext cx="5653015" cy="976900"/>
          </a:xfrm>
          <a:prstGeom prst="rect">
            <a:avLst/>
          </a:prstGeom>
        </p:spPr>
        <p:txBody>
          <a:bodyPr anchor="t" rtlCol="false" tIns="0" lIns="0" bIns="0" rIns="0">
            <a:spAutoFit/>
          </a:bodyPr>
          <a:lstStyle/>
          <a:p>
            <a:pPr algn="l">
              <a:lnSpc>
                <a:spcPts val="3903"/>
              </a:lnSpc>
            </a:pPr>
            <a:r>
              <a:rPr lang="en-US" sz="2787" b="true">
                <a:solidFill>
                  <a:srgbClr val="1B1C54"/>
                </a:solidFill>
                <a:latin typeface="Be Vietnam Ultra-Bold"/>
                <a:ea typeface="Be Vietnam Ultra-Bold"/>
                <a:cs typeface="Be Vietnam Ultra-Bold"/>
                <a:sym typeface="Be Vietnam Ultra-Bold"/>
              </a:rPr>
              <a:t>Bài tập tổng hợp</a:t>
            </a:r>
          </a:p>
          <a:p>
            <a:pPr algn="l" marL="0" indent="0" lvl="0">
              <a:lnSpc>
                <a:spcPts val="3903"/>
              </a:lnSpc>
              <a:spcBef>
                <a:spcPct val="0"/>
              </a:spcBef>
            </a:pPr>
          </a:p>
        </p:txBody>
      </p:sp>
      <p:grpSp>
        <p:nvGrpSpPr>
          <p:cNvPr name="Group 4" id="4"/>
          <p:cNvGrpSpPr/>
          <p:nvPr/>
        </p:nvGrpSpPr>
        <p:grpSpPr>
          <a:xfrm rot="0">
            <a:off x="820188" y="1335891"/>
            <a:ext cx="15244148" cy="7922409"/>
            <a:chOff x="0" y="0"/>
            <a:chExt cx="4014920" cy="2086560"/>
          </a:xfrm>
        </p:grpSpPr>
        <p:sp>
          <p:nvSpPr>
            <p:cNvPr name="Freeform 5" id="5"/>
            <p:cNvSpPr/>
            <p:nvPr/>
          </p:nvSpPr>
          <p:spPr>
            <a:xfrm flipH="false" flipV="false" rot="0">
              <a:off x="0" y="0"/>
              <a:ext cx="4014920" cy="2086560"/>
            </a:xfrm>
            <a:custGeom>
              <a:avLst/>
              <a:gdLst/>
              <a:ahLst/>
              <a:cxnLst/>
              <a:rect r="r" b="b" t="t" l="l"/>
              <a:pathLst>
                <a:path h="2086560" w="4014920">
                  <a:moveTo>
                    <a:pt x="17267" y="0"/>
                  </a:moveTo>
                  <a:lnTo>
                    <a:pt x="3997652" y="0"/>
                  </a:lnTo>
                  <a:cubicBezTo>
                    <a:pt x="4002232" y="0"/>
                    <a:pt x="4006624" y="1819"/>
                    <a:pt x="4009862" y="5057"/>
                  </a:cubicBezTo>
                  <a:cubicBezTo>
                    <a:pt x="4013100" y="8296"/>
                    <a:pt x="4014920" y="12688"/>
                    <a:pt x="4014920" y="17267"/>
                  </a:cubicBezTo>
                  <a:lnTo>
                    <a:pt x="4014920" y="2069293"/>
                  </a:lnTo>
                  <a:cubicBezTo>
                    <a:pt x="4014920" y="2073872"/>
                    <a:pt x="4013100" y="2078265"/>
                    <a:pt x="4009862" y="2081503"/>
                  </a:cubicBezTo>
                  <a:cubicBezTo>
                    <a:pt x="4006624" y="2084741"/>
                    <a:pt x="4002232" y="2086560"/>
                    <a:pt x="3997652" y="2086560"/>
                  </a:cubicBezTo>
                  <a:lnTo>
                    <a:pt x="17267" y="2086560"/>
                  </a:lnTo>
                  <a:cubicBezTo>
                    <a:pt x="12688" y="2086560"/>
                    <a:pt x="8296" y="2084741"/>
                    <a:pt x="5057" y="2081503"/>
                  </a:cubicBezTo>
                  <a:cubicBezTo>
                    <a:pt x="1819" y="2078265"/>
                    <a:pt x="0" y="2073872"/>
                    <a:pt x="0" y="2069293"/>
                  </a:cubicBezTo>
                  <a:lnTo>
                    <a:pt x="0" y="17267"/>
                  </a:lnTo>
                  <a:cubicBezTo>
                    <a:pt x="0" y="12688"/>
                    <a:pt x="1819" y="8296"/>
                    <a:pt x="5057" y="5057"/>
                  </a:cubicBezTo>
                  <a:cubicBezTo>
                    <a:pt x="8296" y="1819"/>
                    <a:pt x="12688" y="0"/>
                    <a:pt x="17267" y="0"/>
                  </a:cubicBezTo>
                  <a:close/>
                </a:path>
              </a:pathLst>
            </a:custGeom>
            <a:solidFill>
              <a:srgbClr val="1B1C54"/>
            </a:solidFill>
          </p:spPr>
        </p:sp>
        <p:sp>
          <p:nvSpPr>
            <p:cNvPr name="TextBox 6" id="6"/>
            <p:cNvSpPr txBox="true"/>
            <p:nvPr/>
          </p:nvSpPr>
          <p:spPr>
            <a:xfrm>
              <a:off x="0" y="-47625"/>
              <a:ext cx="4014920" cy="213418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AutoShape 13" id="13"/>
          <p:cNvSpPr/>
          <p:nvPr/>
        </p:nvSpPr>
        <p:spPr>
          <a:xfrm flipH="true">
            <a:off x="6495662" y="3747574"/>
            <a:ext cx="0" cy="4980483"/>
          </a:xfrm>
          <a:prstGeom prst="line">
            <a:avLst/>
          </a:prstGeom>
          <a:ln cap="flat" w="38100">
            <a:solidFill>
              <a:srgbClr val="FFFFFF"/>
            </a:solidFill>
            <a:prstDash val="solid"/>
            <a:headEnd type="none" len="sm" w="sm"/>
            <a:tailEnd type="none" len="sm" w="sm"/>
          </a:ln>
        </p:spPr>
      </p:sp>
      <p:graphicFrame>
        <p:nvGraphicFramePr>
          <p:cNvPr name="Table 14" id="14"/>
          <p:cNvGraphicFramePr>
            <a:graphicFrameLocks noGrp="true"/>
          </p:cNvGraphicFramePr>
          <p:nvPr/>
        </p:nvGraphicFramePr>
        <p:xfrm>
          <a:off x="7078240" y="4934390"/>
          <a:ext cx="5741455" cy="2141930"/>
        </p:xfrm>
        <a:graphic>
          <a:graphicData uri="http://schemas.openxmlformats.org/drawingml/2006/table">
            <a:tbl>
              <a:tblPr/>
              <a:tblGrid>
                <a:gridCol w="902027"/>
                <a:gridCol w="1110346"/>
                <a:gridCol w="1308718"/>
                <a:gridCol w="1341442"/>
                <a:gridCol w="1078922"/>
              </a:tblGrid>
              <a:tr h="713977">
                <a:tc>
                  <a:txBody>
                    <a:bodyPr anchor="t" rtlCol="false"/>
                    <a:lstStyle/>
                    <a:p>
                      <a:pPr algn="ctr">
                        <a:lnSpc>
                          <a:spcPts val="1953"/>
                        </a:lnSpc>
                        <a:defRPr/>
                      </a:pPr>
                      <a:endParaRPr lang="en-US" sz="1100"/>
                    </a:p>
                    <a:p>
                      <a:pPr algn="ctr">
                        <a:lnSpc>
                          <a:spcPts val="1953"/>
                        </a:lnSpc>
                      </a:pPr>
                      <a:r>
                        <a:rPr lang="en-US" sz="1395" b="true">
                          <a:solidFill>
                            <a:srgbClr val="FFFFFF"/>
                          </a:solidFill>
                          <a:latin typeface="Be Vietnam Ultra-Bold"/>
                          <a:ea typeface="Be Vietnam Ultra-Bold"/>
                          <a:cs typeface="Be Vietnam Ultra-Bold"/>
                          <a:sym typeface="Be Vietnam Ultra-Bold"/>
                        </a:rPr>
                        <a:t>  Xi</a:t>
                      </a:r>
                    </a:p>
                    <a:p>
                      <a:pPr algn="ctr">
                        <a:lnSpc>
                          <a:spcPts val="1953"/>
                        </a:lnSpc>
                      </a:pPr>
                      <a:r>
                        <a:rPr lang="en-US" sz="1395" b="true">
                          <a:solidFill>
                            <a:srgbClr val="FFFFFF"/>
                          </a:solidFill>
                          <a:latin typeface="Be Vietnam Ultra-Bold"/>
                          <a:ea typeface="Be Vietnam Ultra-Bold"/>
                          <a:cs typeface="Be Vietnam Ultra-Bold"/>
                          <a:sym typeface="Be Vietnam Ultra-Bold"/>
                        </a:rPr>
                        <a:t>  </a:t>
                      </a:r>
                    </a:p>
                  </a:txBody>
                  <a:tcPr marL="127618" marR="127618" marT="127618" marB="127618" anchor="ctr">
                    <a:lnL cmpd="sng" algn="ctr" cap="flat" w="17098">
                      <a:solidFill>
                        <a:srgbClr val="FFFFFF"/>
                      </a:solidFill>
                      <a:prstDash val="solid"/>
                      <a:round/>
                      <a:headEnd type="none" w="med" len="med"/>
                      <a:tailEnd type="none" w="med" len="med"/>
                    </a:lnL>
                    <a:lnR cmpd="sng" algn="ctr" cap="flat" w="17098">
                      <a:solidFill>
                        <a:srgbClr val="FFFFFF"/>
                      </a:solidFill>
                      <a:prstDash val="solid"/>
                      <a:round/>
                      <a:headEnd type="none" w="med" len="med"/>
                      <a:tailEnd type="none" w="med" len="med"/>
                    </a:lnR>
                    <a:lnT cmpd="sng" algn="ctr" cap="flat" w="17098">
                      <a:solidFill>
                        <a:srgbClr val="FFFFFF"/>
                      </a:solidFill>
                      <a:prstDash val="solid"/>
                      <a:round/>
                      <a:headEnd type="none" w="med" len="med"/>
                      <a:tailEnd type="none" w="med" len="med"/>
                    </a:lnT>
                    <a:lnB cmpd="sng" algn="ctr" cap="flat" w="17098">
                      <a:solidFill>
                        <a:srgbClr val="FFFFFF"/>
                      </a:solidFill>
                      <a:prstDash val="solid"/>
                      <a:round/>
                      <a:headEnd type="none" w="med" len="med"/>
                      <a:tailEnd type="none" w="med" len="med"/>
                    </a:lnB>
                  </a:tcPr>
                </a:tc>
                <a:tc>
                  <a:txBody>
                    <a:bodyPr anchor="t" rtlCol="false"/>
                    <a:lstStyle/>
                    <a:p>
                      <a:pPr algn="ctr">
                        <a:lnSpc>
                          <a:spcPts val="1953"/>
                        </a:lnSpc>
                        <a:defRPr/>
                      </a:pPr>
                      <a:endParaRPr lang="en-US" sz="1100"/>
                    </a:p>
                    <a:p>
                      <a:pPr algn="ctr">
                        <a:lnSpc>
                          <a:spcPts val="1953"/>
                        </a:lnSpc>
                      </a:pPr>
                      <a:r>
                        <a:rPr lang="en-US" sz="1395" b="true">
                          <a:solidFill>
                            <a:srgbClr val="FFFFFF"/>
                          </a:solidFill>
                          <a:latin typeface="Be Vietnam Ultra-Bold"/>
                          <a:ea typeface="Be Vietnam Ultra-Bold"/>
                          <a:cs typeface="Be Vietnam Ultra-Bold"/>
                          <a:sym typeface="Be Vietnam Ultra-Bold"/>
                        </a:rPr>
                        <a:t>  TN  Xi</a:t>
                      </a:r>
                    </a:p>
                    <a:p>
                      <a:pPr algn="ctr">
                        <a:lnSpc>
                          <a:spcPts val="1953"/>
                        </a:lnSpc>
                      </a:pPr>
                      <a:r>
                        <a:rPr lang="en-US" sz="1395" b="true">
                          <a:solidFill>
                            <a:srgbClr val="FFFFFF"/>
                          </a:solidFill>
                          <a:latin typeface="Be Vietnam Ultra-Bold"/>
                          <a:ea typeface="Be Vietnam Ultra-Bold"/>
                          <a:cs typeface="Be Vietnam Ultra-Bold"/>
                          <a:sym typeface="Be Vietnam Ultra-Bold"/>
                        </a:rPr>
                        <a:t>  </a:t>
                      </a:r>
                    </a:p>
                  </a:txBody>
                  <a:tcPr marL="127618" marR="127618" marT="127618" marB="127618" anchor="ctr">
                    <a:lnL cmpd="sng" algn="ctr" cap="flat" w="17098">
                      <a:solidFill>
                        <a:srgbClr val="FFFFFF"/>
                      </a:solidFill>
                      <a:prstDash val="solid"/>
                      <a:round/>
                      <a:headEnd type="none" w="med" len="med"/>
                      <a:tailEnd type="none" w="med" len="med"/>
                    </a:lnL>
                    <a:lnR cmpd="sng" algn="ctr" cap="flat" w="17098">
                      <a:solidFill>
                        <a:srgbClr val="FFFFFF"/>
                      </a:solidFill>
                      <a:prstDash val="solid"/>
                      <a:round/>
                      <a:headEnd type="none" w="med" len="med"/>
                      <a:tailEnd type="none" w="med" len="med"/>
                    </a:lnR>
                    <a:lnT cmpd="sng" algn="ctr" cap="flat" w="17098">
                      <a:solidFill>
                        <a:srgbClr val="FFFFFF"/>
                      </a:solidFill>
                      <a:prstDash val="solid"/>
                      <a:round/>
                      <a:headEnd type="none" w="med" len="med"/>
                      <a:tailEnd type="none" w="med" len="med"/>
                    </a:lnT>
                    <a:lnB cmpd="sng" algn="ctr" cap="flat" w="17098">
                      <a:solidFill>
                        <a:srgbClr val="FFFFFF"/>
                      </a:solidFill>
                      <a:prstDash val="solid"/>
                      <a:round/>
                      <a:headEnd type="none" w="med" len="med"/>
                      <a:tailEnd type="none" w="med" len="med"/>
                    </a:lnB>
                  </a:tcPr>
                </a:tc>
                <a:tc>
                  <a:txBody>
                    <a:bodyPr anchor="t" rtlCol="false"/>
                    <a:lstStyle/>
                    <a:p>
                      <a:pPr algn="ctr">
                        <a:lnSpc>
                          <a:spcPts val="1953"/>
                        </a:lnSpc>
                        <a:defRPr/>
                      </a:pPr>
                      <a:endParaRPr lang="en-US" sz="1100"/>
                    </a:p>
                    <a:p>
                      <a:pPr algn="ctr">
                        <a:lnSpc>
                          <a:spcPts val="1953"/>
                        </a:lnSpc>
                      </a:pPr>
                      <a:r>
                        <a:rPr lang="en-US" sz="1395" b="true">
                          <a:solidFill>
                            <a:srgbClr val="FFFFFF"/>
                          </a:solidFill>
                          <a:latin typeface="Be Vietnam Ultra-Bold"/>
                          <a:ea typeface="Be Vietnam Ultra-Bold"/>
                          <a:cs typeface="Be Vietnam Ultra-Bold"/>
                          <a:sym typeface="Be Vietnam Ultra-Bold"/>
                        </a:rPr>
                        <a:t>  (TN  Xi)+</a:t>
                      </a:r>
                    </a:p>
                    <a:p>
                      <a:pPr algn="ctr">
                        <a:lnSpc>
                          <a:spcPts val="1953"/>
                        </a:lnSpc>
                      </a:pPr>
                      <a:r>
                        <a:rPr lang="en-US" sz="1395" b="true">
                          <a:solidFill>
                            <a:srgbClr val="FFFFFF"/>
                          </a:solidFill>
                          <a:latin typeface="Be Vietnam Ultra-Bold"/>
                          <a:ea typeface="Be Vietnam Ultra-Bold"/>
                          <a:cs typeface="Be Vietnam Ultra-Bold"/>
                          <a:sym typeface="Be Vietnam Ultra-Bold"/>
                        </a:rPr>
                        <a:t>  </a:t>
                      </a:r>
                    </a:p>
                  </a:txBody>
                  <a:tcPr marL="127618" marR="127618" marT="127618" marB="127618" anchor="ctr">
                    <a:lnL cmpd="sng" algn="ctr" cap="flat" w="17098">
                      <a:solidFill>
                        <a:srgbClr val="FFFFFF"/>
                      </a:solidFill>
                      <a:prstDash val="solid"/>
                      <a:round/>
                      <a:headEnd type="none" w="med" len="med"/>
                      <a:tailEnd type="none" w="med" len="med"/>
                    </a:lnL>
                    <a:lnR cmpd="sng" algn="ctr" cap="flat" w="17098">
                      <a:solidFill>
                        <a:srgbClr val="FFFFFF"/>
                      </a:solidFill>
                      <a:prstDash val="solid"/>
                      <a:round/>
                      <a:headEnd type="none" w="med" len="med"/>
                      <a:tailEnd type="none" w="med" len="med"/>
                    </a:lnR>
                    <a:lnT cmpd="sng" algn="ctr" cap="flat" w="17098">
                      <a:solidFill>
                        <a:srgbClr val="FFFFFF"/>
                      </a:solidFill>
                      <a:prstDash val="solid"/>
                      <a:round/>
                      <a:headEnd type="none" w="med" len="med"/>
                      <a:tailEnd type="none" w="med" len="med"/>
                    </a:lnT>
                    <a:lnB cmpd="sng" algn="ctr" cap="flat" w="17098">
                      <a:solidFill>
                        <a:srgbClr val="FFFFFF"/>
                      </a:solidFill>
                      <a:prstDash val="solid"/>
                      <a:round/>
                      <a:headEnd type="none" w="med" len="med"/>
                      <a:tailEnd type="none" w="med" len="med"/>
                    </a:lnB>
                  </a:tcPr>
                </a:tc>
                <a:tc>
                  <a:txBody>
                    <a:bodyPr anchor="t" rtlCol="false"/>
                    <a:lstStyle/>
                    <a:p>
                      <a:pPr algn="ctr">
                        <a:lnSpc>
                          <a:spcPts val="1953"/>
                        </a:lnSpc>
                        <a:defRPr/>
                      </a:pPr>
                      <a:endParaRPr lang="en-US" sz="1100"/>
                    </a:p>
                    <a:p>
                      <a:pPr algn="ctr">
                        <a:lnSpc>
                          <a:spcPts val="1953"/>
                        </a:lnSpc>
                      </a:pPr>
                      <a:r>
                        <a:rPr lang="en-US" sz="1395" b="true">
                          <a:solidFill>
                            <a:srgbClr val="FFFFFF"/>
                          </a:solidFill>
                          <a:latin typeface="Be Vietnam Ultra-Bold"/>
                          <a:ea typeface="Be Vietnam Ultra-Bold"/>
                          <a:cs typeface="Be Vietnam Ultra-Bold"/>
                          <a:sym typeface="Be Vietnam Ultra-Bold"/>
                        </a:rPr>
                        <a:t>  Siêu khóa</a:t>
                      </a:r>
                    </a:p>
                    <a:p>
                      <a:pPr algn="ctr">
                        <a:lnSpc>
                          <a:spcPts val="1953"/>
                        </a:lnSpc>
                      </a:pPr>
                      <a:r>
                        <a:rPr lang="en-US" sz="1395" b="true">
                          <a:solidFill>
                            <a:srgbClr val="FFFFFF"/>
                          </a:solidFill>
                          <a:latin typeface="Be Vietnam Ultra-Bold"/>
                          <a:ea typeface="Be Vietnam Ultra-Bold"/>
                          <a:cs typeface="Be Vietnam Ultra-Bold"/>
                          <a:sym typeface="Be Vietnam Ultra-Bold"/>
                        </a:rPr>
                        <a:t>  </a:t>
                      </a:r>
                    </a:p>
                  </a:txBody>
                  <a:tcPr marL="127618" marR="127618" marT="127618" marB="127618" anchor="ctr">
                    <a:lnL cmpd="sng" algn="ctr" cap="flat" w="17098">
                      <a:solidFill>
                        <a:srgbClr val="FFFFFF"/>
                      </a:solidFill>
                      <a:prstDash val="solid"/>
                      <a:round/>
                      <a:headEnd type="none" w="med" len="med"/>
                      <a:tailEnd type="none" w="med" len="med"/>
                    </a:lnL>
                    <a:lnR cmpd="sng" algn="ctr" cap="flat" w="17098">
                      <a:solidFill>
                        <a:srgbClr val="FFFFFF"/>
                      </a:solidFill>
                      <a:prstDash val="solid"/>
                      <a:round/>
                      <a:headEnd type="none" w="med" len="med"/>
                      <a:tailEnd type="none" w="med" len="med"/>
                    </a:lnR>
                    <a:lnT cmpd="sng" algn="ctr" cap="flat" w="17098">
                      <a:solidFill>
                        <a:srgbClr val="FFFFFF"/>
                      </a:solidFill>
                      <a:prstDash val="solid"/>
                      <a:round/>
                      <a:headEnd type="none" w="med" len="med"/>
                      <a:tailEnd type="none" w="med" len="med"/>
                    </a:lnT>
                    <a:lnB cmpd="sng" algn="ctr" cap="flat" w="17098">
                      <a:solidFill>
                        <a:srgbClr val="FFFFFF"/>
                      </a:solidFill>
                      <a:prstDash val="solid"/>
                      <a:round/>
                      <a:headEnd type="none" w="med" len="med"/>
                      <a:tailEnd type="none" w="med" len="med"/>
                    </a:lnB>
                  </a:tcPr>
                </a:tc>
                <a:tc>
                  <a:txBody>
                    <a:bodyPr anchor="t" rtlCol="false"/>
                    <a:lstStyle/>
                    <a:p>
                      <a:pPr algn="ctr">
                        <a:lnSpc>
                          <a:spcPts val="1953"/>
                        </a:lnSpc>
                        <a:defRPr/>
                      </a:pPr>
                      <a:endParaRPr lang="en-US" sz="1100"/>
                    </a:p>
                    <a:p>
                      <a:pPr algn="ctr">
                        <a:lnSpc>
                          <a:spcPts val="1953"/>
                        </a:lnSpc>
                      </a:pPr>
                      <a:r>
                        <a:rPr lang="en-US" sz="1395" b="true">
                          <a:solidFill>
                            <a:srgbClr val="FFFFFF"/>
                          </a:solidFill>
                          <a:latin typeface="Be Vietnam Ultra-Bold"/>
                          <a:ea typeface="Be Vietnam Ultra-Bold"/>
                          <a:cs typeface="Be Vietnam Ultra-Bold"/>
                          <a:sym typeface="Be Vietnam Ultra-Bold"/>
                        </a:rPr>
                        <a:t>  Khóa</a:t>
                      </a:r>
                    </a:p>
                    <a:p>
                      <a:pPr algn="ctr">
                        <a:lnSpc>
                          <a:spcPts val="1953"/>
                        </a:lnSpc>
                      </a:pPr>
                      <a:r>
                        <a:rPr lang="en-US" sz="1395" b="true">
                          <a:solidFill>
                            <a:srgbClr val="FFFFFF"/>
                          </a:solidFill>
                          <a:latin typeface="Be Vietnam Ultra-Bold"/>
                          <a:ea typeface="Be Vietnam Ultra-Bold"/>
                          <a:cs typeface="Be Vietnam Ultra-Bold"/>
                          <a:sym typeface="Be Vietnam Ultra-Bold"/>
                        </a:rPr>
                        <a:t>  </a:t>
                      </a:r>
                    </a:p>
                  </a:txBody>
                  <a:tcPr marL="127618" marR="127618" marT="127618" marB="127618" anchor="ctr">
                    <a:lnL cmpd="sng" algn="ctr" cap="flat" w="17098">
                      <a:solidFill>
                        <a:srgbClr val="FFFFFF"/>
                      </a:solidFill>
                      <a:prstDash val="solid"/>
                      <a:round/>
                      <a:headEnd type="none" w="med" len="med"/>
                      <a:tailEnd type="none" w="med" len="med"/>
                    </a:lnL>
                    <a:lnR cmpd="sng" algn="ctr" cap="flat" w="17098">
                      <a:solidFill>
                        <a:srgbClr val="FFFFFF"/>
                      </a:solidFill>
                      <a:prstDash val="solid"/>
                      <a:round/>
                      <a:headEnd type="none" w="med" len="med"/>
                      <a:tailEnd type="none" w="med" len="med"/>
                    </a:lnR>
                    <a:lnT cmpd="sng" algn="ctr" cap="flat" w="17098">
                      <a:solidFill>
                        <a:srgbClr val="FFFFFF"/>
                      </a:solidFill>
                      <a:prstDash val="solid"/>
                      <a:round/>
                      <a:headEnd type="none" w="med" len="med"/>
                      <a:tailEnd type="none" w="med" len="med"/>
                    </a:lnT>
                    <a:lnB cmpd="sng" algn="ctr" cap="flat" w="17098">
                      <a:solidFill>
                        <a:srgbClr val="FFFFFF"/>
                      </a:solidFill>
                      <a:prstDash val="solid"/>
                      <a:round/>
                      <a:headEnd type="none" w="med" len="med"/>
                      <a:tailEnd type="none" w="med" len="med"/>
                    </a:lnB>
                  </a:tcPr>
                </a:tc>
              </a:tr>
              <a:tr h="713977">
                <a:tc>
                  <a:txBody>
                    <a:bodyPr anchor="t" rtlCol="false"/>
                    <a:lstStyle/>
                    <a:p>
                      <a:pPr algn="ctr">
                        <a:lnSpc>
                          <a:spcPts val="1953"/>
                        </a:lnSpc>
                        <a:defRPr/>
                      </a:pPr>
                      <a:endParaRPr lang="en-US" sz="1100"/>
                    </a:p>
                    <a:p>
                      <a:pPr algn="ctr">
                        <a:lnSpc>
                          <a:spcPts val="1953"/>
                        </a:lnSpc>
                      </a:pPr>
                      <a:r>
                        <a:rPr lang="en-US" sz="1395">
                          <a:solidFill>
                            <a:srgbClr val="FFFFFF"/>
                          </a:solidFill>
                          <a:latin typeface="Be Vietnam"/>
                          <a:ea typeface="Be Vietnam"/>
                          <a:cs typeface="Be Vietnam"/>
                          <a:sym typeface="Be Vietnam"/>
                        </a:rPr>
                        <a:t>  Ø</a:t>
                      </a:r>
                    </a:p>
                    <a:p>
                      <a:pPr algn="ctr">
                        <a:lnSpc>
                          <a:spcPts val="1953"/>
                        </a:lnSpc>
                      </a:pPr>
                      <a:r>
                        <a:rPr lang="en-US" sz="1395">
                          <a:solidFill>
                            <a:srgbClr val="FFFFFF"/>
                          </a:solidFill>
                          <a:latin typeface="Be Vietnam"/>
                          <a:ea typeface="Be Vietnam"/>
                          <a:cs typeface="Be Vietnam"/>
                          <a:sym typeface="Be Vietnam"/>
                        </a:rPr>
                        <a:t>  </a:t>
                      </a:r>
                    </a:p>
                  </a:txBody>
                  <a:tcPr marL="127618" marR="127618" marT="127618" marB="127618" anchor="ctr">
                    <a:lnL cmpd="sng" algn="ctr" cap="flat" w="17098">
                      <a:solidFill>
                        <a:srgbClr val="FFFFFF"/>
                      </a:solidFill>
                      <a:prstDash val="solid"/>
                      <a:round/>
                      <a:headEnd type="none" w="med" len="med"/>
                      <a:tailEnd type="none" w="med" len="med"/>
                    </a:lnL>
                    <a:lnR cmpd="sng" algn="ctr" cap="flat" w="17098">
                      <a:solidFill>
                        <a:srgbClr val="FFFFFF"/>
                      </a:solidFill>
                      <a:prstDash val="solid"/>
                      <a:round/>
                      <a:headEnd type="none" w="med" len="med"/>
                      <a:tailEnd type="none" w="med" len="med"/>
                    </a:lnR>
                    <a:lnT cmpd="sng" algn="ctr" cap="flat" w="17098">
                      <a:solidFill>
                        <a:srgbClr val="FFFFFF"/>
                      </a:solidFill>
                      <a:prstDash val="solid"/>
                      <a:round/>
                      <a:headEnd type="none" w="med" len="med"/>
                      <a:tailEnd type="none" w="med" len="med"/>
                    </a:lnT>
                    <a:lnB cmpd="sng" algn="ctr" cap="flat" w="17098">
                      <a:solidFill>
                        <a:srgbClr val="FFFFFF"/>
                      </a:solidFill>
                      <a:prstDash val="solid"/>
                      <a:round/>
                      <a:headEnd type="none" w="med" len="med"/>
                      <a:tailEnd type="none" w="med" len="med"/>
                    </a:lnB>
                  </a:tcPr>
                </a:tc>
                <a:tc>
                  <a:txBody>
                    <a:bodyPr anchor="t" rtlCol="false"/>
                    <a:lstStyle/>
                    <a:p>
                      <a:pPr algn="ctr">
                        <a:lnSpc>
                          <a:spcPts val="1953"/>
                        </a:lnSpc>
                        <a:defRPr/>
                      </a:pPr>
                      <a:endParaRPr lang="en-US" sz="1100"/>
                    </a:p>
                    <a:p>
                      <a:pPr algn="ctr">
                        <a:lnSpc>
                          <a:spcPts val="1953"/>
                        </a:lnSpc>
                      </a:pPr>
                      <a:r>
                        <a:rPr lang="en-US" sz="1395">
                          <a:solidFill>
                            <a:srgbClr val="FFFFFF"/>
                          </a:solidFill>
                          <a:latin typeface="Be Vietnam"/>
                          <a:ea typeface="Be Vietnam"/>
                          <a:cs typeface="Be Vietnam"/>
                          <a:sym typeface="Be Vietnam"/>
                        </a:rPr>
                        <a:t>  SI</a:t>
                      </a:r>
                    </a:p>
                    <a:p>
                      <a:pPr algn="ctr">
                        <a:lnSpc>
                          <a:spcPts val="1953"/>
                        </a:lnSpc>
                      </a:pPr>
                      <a:r>
                        <a:rPr lang="en-US" sz="1395">
                          <a:solidFill>
                            <a:srgbClr val="FFFFFF"/>
                          </a:solidFill>
                          <a:latin typeface="Be Vietnam"/>
                          <a:ea typeface="Be Vietnam"/>
                          <a:cs typeface="Be Vietnam"/>
                          <a:sym typeface="Be Vietnam"/>
                        </a:rPr>
                        <a:t>  </a:t>
                      </a:r>
                    </a:p>
                  </a:txBody>
                  <a:tcPr marL="127618" marR="127618" marT="127618" marB="127618" anchor="ctr">
                    <a:lnL cmpd="sng" algn="ctr" cap="flat" w="17098">
                      <a:solidFill>
                        <a:srgbClr val="FFFFFF"/>
                      </a:solidFill>
                      <a:prstDash val="solid"/>
                      <a:round/>
                      <a:headEnd type="none" w="med" len="med"/>
                      <a:tailEnd type="none" w="med" len="med"/>
                    </a:lnL>
                    <a:lnR cmpd="sng" algn="ctr" cap="flat" w="17098">
                      <a:solidFill>
                        <a:srgbClr val="FFFFFF"/>
                      </a:solidFill>
                      <a:prstDash val="solid"/>
                      <a:round/>
                      <a:headEnd type="none" w="med" len="med"/>
                      <a:tailEnd type="none" w="med" len="med"/>
                    </a:lnR>
                    <a:lnT cmpd="sng" algn="ctr" cap="flat" w="17098">
                      <a:solidFill>
                        <a:srgbClr val="FFFFFF"/>
                      </a:solidFill>
                      <a:prstDash val="solid"/>
                      <a:round/>
                      <a:headEnd type="none" w="med" len="med"/>
                      <a:tailEnd type="none" w="med" len="med"/>
                    </a:lnT>
                    <a:lnB cmpd="sng" algn="ctr" cap="flat" w="17098">
                      <a:solidFill>
                        <a:srgbClr val="FFFFFF"/>
                      </a:solidFill>
                      <a:prstDash val="solid"/>
                      <a:round/>
                      <a:headEnd type="none" w="med" len="med"/>
                      <a:tailEnd type="none" w="med" len="med"/>
                    </a:lnB>
                  </a:tcPr>
                </a:tc>
                <a:tc>
                  <a:txBody>
                    <a:bodyPr anchor="t" rtlCol="false"/>
                    <a:lstStyle/>
                    <a:p>
                      <a:pPr algn="ctr">
                        <a:lnSpc>
                          <a:spcPts val="1953"/>
                        </a:lnSpc>
                        <a:defRPr/>
                      </a:pPr>
                      <a:endParaRPr lang="en-US" sz="1100"/>
                    </a:p>
                    <a:p>
                      <a:pPr algn="ctr">
                        <a:lnSpc>
                          <a:spcPts val="1953"/>
                        </a:lnSpc>
                      </a:pPr>
                      <a:r>
                        <a:rPr lang="en-US" sz="1395">
                          <a:solidFill>
                            <a:srgbClr val="FFFFFF"/>
                          </a:solidFill>
                          <a:latin typeface="Be Vietnam"/>
                          <a:ea typeface="Be Vietnam"/>
                          <a:cs typeface="Be Vietnam"/>
                          <a:sym typeface="Be Vietnam"/>
                        </a:rPr>
                        <a:t>  SIDM = Q</a:t>
                      </a:r>
                    </a:p>
                    <a:p>
                      <a:pPr algn="ctr">
                        <a:lnSpc>
                          <a:spcPts val="1953"/>
                        </a:lnSpc>
                      </a:pPr>
                      <a:r>
                        <a:rPr lang="en-US" sz="1395">
                          <a:solidFill>
                            <a:srgbClr val="FFFFFF"/>
                          </a:solidFill>
                          <a:latin typeface="Be Vietnam"/>
                          <a:ea typeface="Be Vietnam"/>
                          <a:cs typeface="Be Vietnam"/>
                          <a:sym typeface="Be Vietnam"/>
                        </a:rPr>
                        <a:t>  </a:t>
                      </a:r>
                    </a:p>
                  </a:txBody>
                  <a:tcPr marL="127618" marR="127618" marT="127618" marB="127618" anchor="ctr">
                    <a:lnL cmpd="sng" algn="ctr" cap="flat" w="17098">
                      <a:solidFill>
                        <a:srgbClr val="FFFFFF"/>
                      </a:solidFill>
                      <a:prstDash val="solid"/>
                      <a:round/>
                      <a:headEnd type="none" w="med" len="med"/>
                      <a:tailEnd type="none" w="med" len="med"/>
                    </a:lnL>
                    <a:lnR cmpd="sng" algn="ctr" cap="flat" w="17098">
                      <a:solidFill>
                        <a:srgbClr val="FFFFFF"/>
                      </a:solidFill>
                      <a:prstDash val="solid"/>
                      <a:round/>
                      <a:headEnd type="none" w="med" len="med"/>
                      <a:tailEnd type="none" w="med" len="med"/>
                    </a:lnR>
                    <a:lnT cmpd="sng" algn="ctr" cap="flat" w="17098">
                      <a:solidFill>
                        <a:srgbClr val="FFFFFF"/>
                      </a:solidFill>
                      <a:prstDash val="solid"/>
                      <a:round/>
                      <a:headEnd type="none" w="med" len="med"/>
                      <a:tailEnd type="none" w="med" len="med"/>
                    </a:lnT>
                    <a:lnB cmpd="sng" algn="ctr" cap="flat" w="17098">
                      <a:solidFill>
                        <a:srgbClr val="FFFFFF"/>
                      </a:solidFill>
                      <a:prstDash val="solid"/>
                      <a:round/>
                      <a:headEnd type="none" w="med" len="med"/>
                      <a:tailEnd type="none" w="med" len="med"/>
                    </a:lnB>
                  </a:tcPr>
                </a:tc>
                <a:tc>
                  <a:txBody>
                    <a:bodyPr anchor="t" rtlCol="false"/>
                    <a:lstStyle/>
                    <a:p>
                      <a:pPr algn="ctr">
                        <a:lnSpc>
                          <a:spcPts val="1953"/>
                        </a:lnSpc>
                        <a:defRPr/>
                      </a:pPr>
                      <a:endParaRPr lang="en-US" sz="1100"/>
                    </a:p>
                    <a:p>
                      <a:pPr algn="ctr">
                        <a:lnSpc>
                          <a:spcPts val="1953"/>
                        </a:lnSpc>
                      </a:pPr>
                      <a:r>
                        <a:rPr lang="en-US" sz="1395">
                          <a:solidFill>
                            <a:srgbClr val="FFFFFF"/>
                          </a:solidFill>
                          <a:latin typeface="Be Vietnam"/>
                          <a:ea typeface="Be Vietnam"/>
                          <a:cs typeface="Be Vietnam"/>
                          <a:sym typeface="Be Vietnam"/>
                        </a:rPr>
                        <a:t>  SI</a:t>
                      </a:r>
                    </a:p>
                    <a:p>
                      <a:pPr algn="ctr">
                        <a:lnSpc>
                          <a:spcPts val="1953"/>
                        </a:lnSpc>
                      </a:pPr>
                      <a:r>
                        <a:rPr lang="en-US" sz="1395">
                          <a:solidFill>
                            <a:srgbClr val="FFFFFF"/>
                          </a:solidFill>
                          <a:latin typeface="Be Vietnam"/>
                          <a:ea typeface="Be Vietnam"/>
                          <a:cs typeface="Be Vietnam"/>
                          <a:sym typeface="Be Vietnam"/>
                        </a:rPr>
                        <a:t>  </a:t>
                      </a:r>
                    </a:p>
                  </a:txBody>
                  <a:tcPr marL="127618" marR="127618" marT="127618" marB="127618" anchor="ctr">
                    <a:lnL cmpd="sng" algn="ctr" cap="flat" w="17098">
                      <a:solidFill>
                        <a:srgbClr val="FFFFFF"/>
                      </a:solidFill>
                      <a:prstDash val="solid"/>
                      <a:round/>
                      <a:headEnd type="none" w="med" len="med"/>
                      <a:tailEnd type="none" w="med" len="med"/>
                    </a:lnL>
                    <a:lnR cmpd="sng" algn="ctr" cap="flat" w="17098">
                      <a:solidFill>
                        <a:srgbClr val="FFFFFF"/>
                      </a:solidFill>
                      <a:prstDash val="solid"/>
                      <a:round/>
                      <a:headEnd type="none" w="med" len="med"/>
                      <a:tailEnd type="none" w="med" len="med"/>
                    </a:lnR>
                    <a:lnT cmpd="sng" algn="ctr" cap="flat" w="17098">
                      <a:solidFill>
                        <a:srgbClr val="FFFFFF"/>
                      </a:solidFill>
                      <a:prstDash val="solid"/>
                      <a:round/>
                      <a:headEnd type="none" w="med" len="med"/>
                      <a:tailEnd type="none" w="med" len="med"/>
                    </a:lnT>
                    <a:lnB cmpd="sng" algn="ctr" cap="flat" w="17098">
                      <a:solidFill>
                        <a:srgbClr val="FFFFFF"/>
                      </a:solidFill>
                      <a:prstDash val="solid"/>
                      <a:round/>
                      <a:headEnd type="none" w="med" len="med"/>
                      <a:tailEnd type="none" w="med" len="med"/>
                    </a:lnB>
                  </a:tcPr>
                </a:tc>
                <a:tc>
                  <a:txBody>
                    <a:bodyPr anchor="t" rtlCol="false"/>
                    <a:lstStyle/>
                    <a:p>
                      <a:pPr algn="ctr">
                        <a:lnSpc>
                          <a:spcPts val="1953"/>
                        </a:lnSpc>
                        <a:defRPr/>
                      </a:pPr>
                      <a:endParaRPr lang="en-US" sz="1100"/>
                    </a:p>
                    <a:p>
                      <a:pPr algn="ctr">
                        <a:lnSpc>
                          <a:spcPts val="1953"/>
                        </a:lnSpc>
                      </a:pPr>
                      <a:r>
                        <a:rPr lang="en-US" sz="1395">
                          <a:solidFill>
                            <a:srgbClr val="FFFFFF"/>
                          </a:solidFill>
                          <a:latin typeface="Be Vietnam"/>
                          <a:ea typeface="Be Vietnam"/>
                          <a:cs typeface="Be Vietnam"/>
                          <a:sym typeface="Be Vietnam"/>
                        </a:rPr>
                        <a:t>  SI</a:t>
                      </a:r>
                    </a:p>
                    <a:p>
                      <a:pPr algn="ctr">
                        <a:lnSpc>
                          <a:spcPts val="1953"/>
                        </a:lnSpc>
                      </a:pPr>
                      <a:r>
                        <a:rPr lang="en-US" sz="1395">
                          <a:solidFill>
                            <a:srgbClr val="FFFFFF"/>
                          </a:solidFill>
                          <a:latin typeface="Be Vietnam"/>
                          <a:ea typeface="Be Vietnam"/>
                          <a:cs typeface="Be Vietnam"/>
                          <a:sym typeface="Be Vietnam"/>
                        </a:rPr>
                        <a:t>  </a:t>
                      </a:r>
                    </a:p>
                  </a:txBody>
                  <a:tcPr marL="127618" marR="127618" marT="127618" marB="127618" anchor="ctr">
                    <a:lnL cmpd="sng" algn="ctr" cap="flat" w="17098">
                      <a:solidFill>
                        <a:srgbClr val="FFFFFF"/>
                      </a:solidFill>
                      <a:prstDash val="solid"/>
                      <a:round/>
                      <a:headEnd type="none" w="med" len="med"/>
                      <a:tailEnd type="none" w="med" len="med"/>
                    </a:lnL>
                    <a:lnR cmpd="sng" algn="ctr" cap="flat" w="17098">
                      <a:solidFill>
                        <a:srgbClr val="FFFFFF"/>
                      </a:solidFill>
                      <a:prstDash val="solid"/>
                      <a:round/>
                      <a:headEnd type="none" w="med" len="med"/>
                      <a:tailEnd type="none" w="med" len="med"/>
                    </a:lnR>
                    <a:lnT cmpd="sng" algn="ctr" cap="flat" w="17098">
                      <a:solidFill>
                        <a:srgbClr val="FFFFFF"/>
                      </a:solidFill>
                      <a:prstDash val="solid"/>
                      <a:round/>
                      <a:headEnd type="none" w="med" len="med"/>
                      <a:tailEnd type="none" w="med" len="med"/>
                    </a:lnT>
                    <a:lnB cmpd="sng" algn="ctr" cap="flat" w="17098">
                      <a:solidFill>
                        <a:srgbClr val="FFFFFF"/>
                      </a:solidFill>
                      <a:prstDash val="solid"/>
                      <a:round/>
                      <a:headEnd type="none" w="med" len="med"/>
                      <a:tailEnd type="none" w="med" len="med"/>
                    </a:lnB>
                  </a:tcPr>
                </a:tc>
              </a:tr>
              <a:tr h="713977">
                <a:tc>
                  <a:txBody>
                    <a:bodyPr anchor="t" rtlCol="false"/>
                    <a:lstStyle/>
                    <a:p>
                      <a:pPr algn="ctr">
                        <a:lnSpc>
                          <a:spcPts val="1953"/>
                        </a:lnSpc>
                        <a:defRPr/>
                      </a:pPr>
                      <a:endParaRPr lang="en-US" sz="1100"/>
                    </a:p>
                    <a:p>
                      <a:pPr algn="ctr">
                        <a:lnSpc>
                          <a:spcPts val="1953"/>
                        </a:lnSpc>
                      </a:pPr>
                      <a:r>
                        <a:rPr lang="en-US" sz="1395">
                          <a:solidFill>
                            <a:srgbClr val="FFFFFF"/>
                          </a:solidFill>
                          <a:latin typeface="Be Vietnam"/>
                          <a:ea typeface="Be Vietnam"/>
                          <a:cs typeface="Be Vietnam"/>
                          <a:sym typeface="Be Vietnam"/>
                        </a:rPr>
                        <a:t>  D</a:t>
                      </a:r>
                    </a:p>
                    <a:p>
                      <a:pPr algn="ctr">
                        <a:lnSpc>
                          <a:spcPts val="1953"/>
                        </a:lnSpc>
                      </a:pPr>
                      <a:r>
                        <a:rPr lang="en-US" sz="1395">
                          <a:solidFill>
                            <a:srgbClr val="FFFFFF"/>
                          </a:solidFill>
                          <a:latin typeface="Be Vietnam"/>
                          <a:ea typeface="Be Vietnam"/>
                          <a:cs typeface="Be Vietnam"/>
                          <a:sym typeface="Be Vietnam"/>
                        </a:rPr>
                        <a:t>  </a:t>
                      </a:r>
                    </a:p>
                  </a:txBody>
                  <a:tcPr marL="127618" marR="127618" marT="127618" marB="127618" anchor="ctr">
                    <a:lnL cmpd="sng" algn="ctr" cap="flat" w="17098">
                      <a:solidFill>
                        <a:srgbClr val="FFFFFF"/>
                      </a:solidFill>
                      <a:prstDash val="solid"/>
                      <a:round/>
                      <a:headEnd type="none" w="med" len="med"/>
                      <a:tailEnd type="none" w="med" len="med"/>
                    </a:lnL>
                    <a:lnR cmpd="sng" algn="ctr" cap="flat" w="17098">
                      <a:solidFill>
                        <a:srgbClr val="FFFFFF"/>
                      </a:solidFill>
                      <a:prstDash val="solid"/>
                      <a:round/>
                      <a:headEnd type="none" w="med" len="med"/>
                      <a:tailEnd type="none" w="med" len="med"/>
                    </a:lnR>
                    <a:lnT cmpd="sng" algn="ctr" cap="flat" w="17098">
                      <a:solidFill>
                        <a:srgbClr val="FFFFFF"/>
                      </a:solidFill>
                      <a:prstDash val="solid"/>
                      <a:round/>
                      <a:headEnd type="none" w="med" len="med"/>
                      <a:tailEnd type="none" w="med" len="med"/>
                    </a:lnT>
                    <a:lnB cmpd="sng" algn="ctr" cap="flat" w="17098">
                      <a:solidFill>
                        <a:srgbClr val="FFFFFF"/>
                      </a:solidFill>
                      <a:prstDash val="solid"/>
                      <a:round/>
                      <a:headEnd type="none" w="med" len="med"/>
                      <a:tailEnd type="none" w="med" len="med"/>
                    </a:lnB>
                  </a:tcPr>
                </a:tc>
                <a:tc>
                  <a:txBody>
                    <a:bodyPr anchor="t" rtlCol="false"/>
                    <a:lstStyle/>
                    <a:p>
                      <a:pPr algn="ctr">
                        <a:lnSpc>
                          <a:spcPts val="1953"/>
                        </a:lnSpc>
                        <a:defRPr/>
                      </a:pPr>
                      <a:endParaRPr lang="en-US" sz="1100"/>
                    </a:p>
                    <a:p>
                      <a:pPr algn="ctr">
                        <a:lnSpc>
                          <a:spcPts val="1953"/>
                        </a:lnSpc>
                      </a:pPr>
                      <a:r>
                        <a:rPr lang="en-US" sz="1395">
                          <a:solidFill>
                            <a:srgbClr val="FFFFFF"/>
                          </a:solidFill>
                          <a:latin typeface="Be Vietnam"/>
                          <a:ea typeface="Be Vietnam"/>
                          <a:cs typeface="Be Vietnam"/>
                          <a:sym typeface="Be Vietnam"/>
                        </a:rPr>
                        <a:t>  DSI</a:t>
                      </a:r>
                    </a:p>
                    <a:p>
                      <a:pPr algn="ctr">
                        <a:lnSpc>
                          <a:spcPts val="1953"/>
                        </a:lnSpc>
                      </a:pPr>
                      <a:r>
                        <a:rPr lang="en-US" sz="1395">
                          <a:solidFill>
                            <a:srgbClr val="FFFFFF"/>
                          </a:solidFill>
                          <a:latin typeface="Be Vietnam"/>
                          <a:ea typeface="Be Vietnam"/>
                          <a:cs typeface="Be Vietnam"/>
                          <a:sym typeface="Be Vietnam"/>
                        </a:rPr>
                        <a:t>  </a:t>
                      </a:r>
                    </a:p>
                  </a:txBody>
                  <a:tcPr marL="127618" marR="127618" marT="127618" marB="127618" anchor="ctr">
                    <a:lnL cmpd="sng" algn="ctr" cap="flat" w="17098">
                      <a:solidFill>
                        <a:srgbClr val="FFFFFF"/>
                      </a:solidFill>
                      <a:prstDash val="solid"/>
                      <a:round/>
                      <a:headEnd type="none" w="med" len="med"/>
                      <a:tailEnd type="none" w="med" len="med"/>
                    </a:lnL>
                    <a:lnR cmpd="sng" algn="ctr" cap="flat" w="17098">
                      <a:solidFill>
                        <a:srgbClr val="FFFFFF"/>
                      </a:solidFill>
                      <a:prstDash val="solid"/>
                      <a:round/>
                      <a:headEnd type="none" w="med" len="med"/>
                      <a:tailEnd type="none" w="med" len="med"/>
                    </a:lnR>
                    <a:lnT cmpd="sng" algn="ctr" cap="flat" w="17098">
                      <a:solidFill>
                        <a:srgbClr val="FFFFFF"/>
                      </a:solidFill>
                      <a:prstDash val="solid"/>
                      <a:round/>
                      <a:headEnd type="none" w="med" len="med"/>
                      <a:tailEnd type="none" w="med" len="med"/>
                    </a:lnT>
                    <a:lnB cmpd="sng" algn="ctr" cap="flat" w="17098">
                      <a:solidFill>
                        <a:srgbClr val="FFFFFF"/>
                      </a:solidFill>
                      <a:prstDash val="solid"/>
                      <a:round/>
                      <a:headEnd type="none" w="med" len="med"/>
                      <a:tailEnd type="none" w="med" len="med"/>
                    </a:lnB>
                  </a:tcPr>
                </a:tc>
                <a:tc>
                  <a:txBody>
                    <a:bodyPr anchor="t" rtlCol="false"/>
                    <a:lstStyle/>
                    <a:p>
                      <a:pPr algn="ctr">
                        <a:lnSpc>
                          <a:spcPts val="1953"/>
                        </a:lnSpc>
                        <a:defRPr/>
                      </a:pPr>
                      <a:endParaRPr lang="en-US" sz="1100"/>
                    </a:p>
                    <a:p>
                      <a:pPr algn="ctr">
                        <a:lnSpc>
                          <a:spcPts val="1953"/>
                        </a:lnSpc>
                      </a:pPr>
                      <a:r>
                        <a:rPr lang="en-US" sz="1395">
                          <a:solidFill>
                            <a:srgbClr val="FFFFFF"/>
                          </a:solidFill>
                          <a:latin typeface="Be Vietnam"/>
                          <a:ea typeface="Be Vietnam"/>
                          <a:cs typeface="Be Vietnam"/>
                          <a:sym typeface="Be Vietnam"/>
                        </a:rPr>
                        <a:t>  SIDM = Q</a:t>
                      </a:r>
                    </a:p>
                    <a:p>
                      <a:pPr algn="ctr">
                        <a:lnSpc>
                          <a:spcPts val="1953"/>
                        </a:lnSpc>
                      </a:pPr>
                      <a:r>
                        <a:rPr lang="en-US" sz="1395">
                          <a:solidFill>
                            <a:srgbClr val="FFFFFF"/>
                          </a:solidFill>
                          <a:latin typeface="Be Vietnam"/>
                          <a:ea typeface="Be Vietnam"/>
                          <a:cs typeface="Be Vietnam"/>
                          <a:sym typeface="Be Vietnam"/>
                        </a:rPr>
                        <a:t>  </a:t>
                      </a:r>
                    </a:p>
                  </a:txBody>
                  <a:tcPr marL="127618" marR="127618" marT="127618" marB="127618" anchor="ctr">
                    <a:lnL cmpd="sng" algn="ctr" cap="flat" w="17098">
                      <a:solidFill>
                        <a:srgbClr val="FFFFFF"/>
                      </a:solidFill>
                      <a:prstDash val="solid"/>
                      <a:round/>
                      <a:headEnd type="none" w="med" len="med"/>
                      <a:tailEnd type="none" w="med" len="med"/>
                    </a:lnL>
                    <a:lnR cmpd="sng" algn="ctr" cap="flat" w="17098">
                      <a:solidFill>
                        <a:srgbClr val="FFFFFF"/>
                      </a:solidFill>
                      <a:prstDash val="solid"/>
                      <a:round/>
                      <a:headEnd type="none" w="med" len="med"/>
                      <a:tailEnd type="none" w="med" len="med"/>
                    </a:lnR>
                    <a:lnT cmpd="sng" algn="ctr" cap="flat" w="17098">
                      <a:solidFill>
                        <a:srgbClr val="FFFFFF"/>
                      </a:solidFill>
                      <a:prstDash val="solid"/>
                      <a:round/>
                      <a:headEnd type="none" w="med" len="med"/>
                      <a:tailEnd type="none" w="med" len="med"/>
                    </a:lnT>
                    <a:lnB cmpd="sng" algn="ctr" cap="flat" w="17098">
                      <a:solidFill>
                        <a:srgbClr val="FFFFFF"/>
                      </a:solidFill>
                      <a:prstDash val="solid"/>
                      <a:round/>
                      <a:headEnd type="none" w="med" len="med"/>
                      <a:tailEnd type="none" w="med" len="med"/>
                    </a:lnB>
                  </a:tcPr>
                </a:tc>
                <a:tc>
                  <a:txBody>
                    <a:bodyPr anchor="t" rtlCol="false"/>
                    <a:lstStyle/>
                    <a:p>
                      <a:pPr algn="ctr">
                        <a:lnSpc>
                          <a:spcPts val="1953"/>
                        </a:lnSpc>
                        <a:defRPr/>
                      </a:pPr>
                      <a:endParaRPr lang="en-US" sz="1100"/>
                    </a:p>
                    <a:p>
                      <a:pPr algn="ctr">
                        <a:lnSpc>
                          <a:spcPts val="1953"/>
                        </a:lnSpc>
                      </a:pPr>
                      <a:r>
                        <a:rPr lang="en-US" sz="1395">
                          <a:solidFill>
                            <a:srgbClr val="FFFFFF"/>
                          </a:solidFill>
                          <a:latin typeface="Be Vietnam"/>
                          <a:ea typeface="Be Vietnam"/>
                          <a:cs typeface="Be Vietnam"/>
                          <a:sym typeface="Be Vietnam"/>
                        </a:rPr>
                        <a:t>  DSI</a:t>
                      </a:r>
                    </a:p>
                    <a:p>
                      <a:pPr algn="ctr">
                        <a:lnSpc>
                          <a:spcPts val="1953"/>
                        </a:lnSpc>
                      </a:pPr>
                      <a:r>
                        <a:rPr lang="en-US" sz="1395">
                          <a:solidFill>
                            <a:srgbClr val="FFFFFF"/>
                          </a:solidFill>
                          <a:latin typeface="Be Vietnam"/>
                          <a:ea typeface="Be Vietnam"/>
                          <a:cs typeface="Be Vietnam"/>
                          <a:sym typeface="Be Vietnam"/>
                        </a:rPr>
                        <a:t>  </a:t>
                      </a:r>
                    </a:p>
                  </a:txBody>
                  <a:tcPr marL="127618" marR="127618" marT="127618" marB="127618" anchor="ctr">
                    <a:lnL cmpd="sng" algn="ctr" cap="flat" w="17098">
                      <a:solidFill>
                        <a:srgbClr val="FFFFFF"/>
                      </a:solidFill>
                      <a:prstDash val="solid"/>
                      <a:round/>
                      <a:headEnd type="none" w="med" len="med"/>
                      <a:tailEnd type="none" w="med" len="med"/>
                    </a:lnL>
                    <a:lnR cmpd="sng" algn="ctr" cap="flat" w="17098">
                      <a:solidFill>
                        <a:srgbClr val="FFFFFF"/>
                      </a:solidFill>
                      <a:prstDash val="solid"/>
                      <a:round/>
                      <a:headEnd type="none" w="med" len="med"/>
                      <a:tailEnd type="none" w="med" len="med"/>
                    </a:lnR>
                    <a:lnT cmpd="sng" algn="ctr" cap="flat" w="17098">
                      <a:solidFill>
                        <a:srgbClr val="FFFFFF"/>
                      </a:solidFill>
                      <a:prstDash val="solid"/>
                      <a:round/>
                      <a:headEnd type="none" w="med" len="med"/>
                      <a:tailEnd type="none" w="med" len="med"/>
                    </a:lnT>
                    <a:lnB cmpd="sng" algn="ctr" cap="flat" w="17098">
                      <a:solidFill>
                        <a:srgbClr val="FFFFFF"/>
                      </a:solidFill>
                      <a:prstDash val="solid"/>
                      <a:round/>
                      <a:headEnd type="none" w="med" len="med"/>
                      <a:tailEnd type="none" w="med" len="med"/>
                    </a:lnB>
                  </a:tcPr>
                </a:tc>
                <a:tc>
                  <a:txBody>
                    <a:bodyPr anchor="t" rtlCol="false"/>
                    <a:lstStyle/>
                    <a:p>
                      <a:pPr algn="ctr">
                        <a:lnSpc>
                          <a:spcPts val="1953"/>
                        </a:lnSpc>
                        <a:defRPr/>
                      </a:pPr>
                      <a:endParaRPr lang="en-US" sz="1100"/>
                    </a:p>
                    <a:p>
                      <a:pPr algn="ctr">
                        <a:lnSpc>
                          <a:spcPts val="1953"/>
                        </a:lnSpc>
                      </a:pPr>
                      <a:r>
                        <a:rPr lang="en-US" sz="1395">
                          <a:solidFill>
                            <a:srgbClr val="FFFFFF"/>
                          </a:solidFill>
                          <a:latin typeface="Be Vietnam"/>
                          <a:ea typeface="Be Vietnam"/>
                          <a:cs typeface="Be Vietnam"/>
                          <a:sym typeface="Be Vietnam"/>
                        </a:rPr>
                        <a:t>   </a:t>
                      </a:r>
                    </a:p>
                    <a:p>
                      <a:pPr algn="ctr">
                        <a:lnSpc>
                          <a:spcPts val="1953"/>
                        </a:lnSpc>
                      </a:pPr>
                      <a:r>
                        <a:rPr lang="en-US" sz="1395">
                          <a:solidFill>
                            <a:srgbClr val="FFFFFF"/>
                          </a:solidFill>
                          <a:latin typeface="Be Vietnam"/>
                          <a:ea typeface="Be Vietnam"/>
                          <a:cs typeface="Be Vietnam"/>
                          <a:sym typeface="Be Vietnam"/>
                        </a:rPr>
                        <a:t>  </a:t>
                      </a:r>
                    </a:p>
                  </a:txBody>
                  <a:tcPr marL="127618" marR="127618" marT="127618" marB="127618" anchor="ctr">
                    <a:lnL cmpd="sng" algn="ctr" cap="flat" w="17098">
                      <a:solidFill>
                        <a:srgbClr val="FFFFFF"/>
                      </a:solidFill>
                      <a:prstDash val="solid"/>
                      <a:round/>
                      <a:headEnd type="none" w="med" len="med"/>
                      <a:tailEnd type="none" w="med" len="med"/>
                    </a:lnL>
                    <a:lnR cmpd="sng" algn="ctr" cap="flat" w="17098">
                      <a:solidFill>
                        <a:srgbClr val="FFFFFF"/>
                      </a:solidFill>
                      <a:prstDash val="solid"/>
                      <a:round/>
                      <a:headEnd type="none" w="med" len="med"/>
                      <a:tailEnd type="none" w="med" len="med"/>
                    </a:lnR>
                    <a:lnT cmpd="sng" algn="ctr" cap="flat" w="17098">
                      <a:solidFill>
                        <a:srgbClr val="FFFFFF"/>
                      </a:solidFill>
                      <a:prstDash val="solid"/>
                      <a:round/>
                      <a:headEnd type="none" w="med" len="med"/>
                      <a:tailEnd type="none" w="med" len="med"/>
                    </a:lnT>
                    <a:lnB cmpd="sng" algn="ctr" cap="flat" w="17098">
                      <a:solidFill>
                        <a:srgbClr val="FFFFFF"/>
                      </a:solidFill>
                      <a:prstDash val="solid"/>
                      <a:round/>
                      <a:headEnd type="none" w="med" len="med"/>
                      <a:tailEnd type="none" w="med" len="med"/>
                    </a:lnB>
                  </a:tcPr>
                </a:tc>
              </a:tr>
            </a:tbl>
          </a:graphicData>
        </a:graphic>
      </p:graphicFrame>
      <p:sp>
        <p:nvSpPr>
          <p:cNvPr name="TextBox 15" id="15"/>
          <p:cNvSpPr txBox="true"/>
          <p:nvPr/>
        </p:nvSpPr>
        <p:spPr>
          <a:xfrm rot="0">
            <a:off x="1042093" y="1381211"/>
            <a:ext cx="7658158" cy="751289"/>
          </a:xfrm>
          <a:prstGeom prst="rect">
            <a:avLst/>
          </a:prstGeom>
        </p:spPr>
        <p:txBody>
          <a:bodyPr anchor="t" rtlCol="false" tIns="0" lIns="0" bIns="0" rIns="0">
            <a:spAutoFit/>
          </a:bodyPr>
          <a:lstStyle/>
          <a:p>
            <a:pPr algn="l">
              <a:lnSpc>
                <a:spcPts val="3009"/>
              </a:lnSpc>
            </a:pPr>
            <a:r>
              <a:rPr lang="en-US" sz="2149" b="true">
                <a:solidFill>
                  <a:srgbClr val="FFFFFF"/>
                </a:solidFill>
                <a:latin typeface="Be Vietnam Ultra-Bold"/>
                <a:ea typeface="Be Vietnam Ultra-Bold"/>
                <a:cs typeface="Be Vietnam Ultra-Bold"/>
                <a:sym typeface="Be Vietnam Ultra-Bold"/>
              </a:rPr>
              <a:t>6/ Cho lược đồ quan hệ Q(S,I,D,M) F = {f₁:SI → DM; f₂:SD→ M; f₃:D→ M}</a:t>
            </a:r>
          </a:p>
        </p:txBody>
      </p:sp>
      <p:sp>
        <p:nvSpPr>
          <p:cNvPr name="TextBox 16" id="16"/>
          <p:cNvSpPr txBox="true"/>
          <p:nvPr/>
        </p:nvSpPr>
        <p:spPr>
          <a:xfrm rot="0">
            <a:off x="1042093" y="3368322"/>
            <a:ext cx="6508155" cy="5911637"/>
          </a:xfrm>
          <a:prstGeom prst="rect">
            <a:avLst/>
          </a:prstGeom>
        </p:spPr>
        <p:txBody>
          <a:bodyPr anchor="t" rtlCol="false" tIns="0" lIns="0" bIns="0" rIns="0">
            <a:spAutoFit/>
          </a:bodyPr>
          <a:lstStyle/>
          <a:p>
            <a:pPr algn="l">
              <a:lnSpc>
                <a:spcPts val="2916"/>
              </a:lnSpc>
            </a:pPr>
            <a:r>
              <a:rPr lang="en-US" sz="2083">
                <a:solidFill>
                  <a:srgbClr val="FFFFFF"/>
                </a:solidFill>
                <a:latin typeface="Be Vietnam"/>
                <a:ea typeface="Be Vietnam"/>
                <a:cs typeface="Be Vietnam"/>
                <a:sym typeface="Be Vietnam"/>
              </a:rPr>
              <a:t>a) Tính</a:t>
            </a:r>
            <a:r>
              <a:rPr lang="en-US" sz="2083">
                <a:solidFill>
                  <a:srgbClr val="FFFFFF"/>
                </a:solidFill>
                <a:latin typeface="Be Vietnam"/>
                <a:ea typeface="Be Vietnam"/>
                <a:cs typeface="Be Vietnam"/>
                <a:sym typeface="Be Vietnam"/>
              </a:rPr>
              <a:t> bao</a:t>
            </a:r>
            <a:r>
              <a:rPr lang="en-US" sz="2083">
                <a:solidFill>
                  <a:srgbClr val="FFFFFF"/>
                </a:solidFill>
                <a:latin typeface="Be Vietnam"/>
                <a:ea typeface="Be Vietnam"/>
                <a:cs typeface="Be Vietnam"/>
                <a:sym typeface="Be Vietnam"/>
              </a:rPr>
              <a:t> đóng D⁺, SD⁺, SI⁺</a:t>
            </a:r>
          </a:p>
          <a:p>
            <a:pPr algn="l">
              <a:lnSpc>
                <a:spcPts val="2916"/>
              </a:lnSpc>
            </a:pPr>
            <a:r>
              <a:rPr lang="en-US" sz="2083">
                <a:solidFill>
                  <a:srgbClr val="FFFFFF"/>
                </a:solidFill>
                <a:latin typeface="Be Vietnam"/>
                <a:ea typeface="Be Vietnam"/>
                <a:cs typeface="Be Vietnam"/>
                <a:sym typeface="Be Vietnam"/>
              </a:rPr>
              <a:t>- Tìm bao đóng D</a:t>
            </a:r>
            <a:r>
              <a:rPr lang="en-US" sz="2083">
                <a:solidFill>
                  <a:srgbClr val="FFFFFF"/>
                </a:solidFill>
                <a:latin typeface="Be Vietnam"/>
                <a:ea typeface="Be Vietnam"/>
                <a:cs typeface="Be Vietnam"/>
                <a:sym typeface="Be Vietnam"/>
              </a:rPr>
              <a:t>+</a:t>
            </a:r>
          </a:p>
          <a:p>
            <a:pPr algn="l">
              <a:lnSpc>
                <a:spcPts val="2916"/>
              </a:lnSpc>
            </a:pPr>
            <a:r>
              <a:rPr lang="en-US" sz="2083">
                <a:solidFill>
                  <a:srgbClr val="FFFFFF"/>
                </a:solidFill>
                <a:latin typeface="Be Vietnam"/>
                <a:ea typeface="Be Vietnam"/>
                <a:cs typeface="Be Vietnam"/>
                <a:sym typeface="Be Vietnam"/>
              </a:rPr>
              <a:t>D</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{D}</a:t>
            </a:r>
          </a:p>
          <a:p>
            <a:pPr algn="l">
              <a:lnSpc>
                <a:spcPts val="2916"/>
              </a:lnSpc>
            </a:pPr>
            <a:r>
              <a:rPr lang="en-US" sz="2083">
                <a:solidFill>
                  <a:srgbClr val="FFFFFF"/>
                </a:solidFill>
                <a:latin typeface="Be Vietnam"/>
                <a:ea typeface="Be Vietnam"/>
                <a:cs typeface="Be Vietnam"/>
                <a:sym typeface="Be Vietnam"/>
              </a:rPr>
              <a:t>f₃: D → M ⇒ thêm M</a:t>
            </a:r>
          </a:p>
          <a:p>
            <a:pPr algn="l">
              <a:lnSpc>
                <a:spcPts val="2916"/>
              </a:lnSpc>
            </a:pPr>
            <a:r>
              <a:rPr lang="en-US" sz="2083">
                <a:solidFill>
                  <a:srgbClr val="FFFFFF"/>
                </a:solidFill>
                <a:latin typeface="Be Vietnam"/>
                <a:ea typeface="Be Vietnam"/>
                <a:cs typeface="Be Vietnam"/>
                <a:sym typeface="Be Vietnam"/>
              </a:rPr>
              <a:t>→ D</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{DM}</a:t>
            </a:r>
          </a:p>
          <a:p>
            <a:pPr algn="l">
              <a:lnSpc>
                <a:spcPts val="2916"/>
              </a:lnSpc>
            </a:pPr>
            <a:r>
              <a:rPr lang="en-US" sz="2083">
                <a:solidFill>
                  <a:srgbClr val="FFFFFF"/>
                </a:solidFill>
                <a:latin typeface="Be Vietnam"/>
                <a:ea typeface="Be Vietnam"/>
                <a:cs typeface="Be Vietnam"/>
                <a:sym typeface="Be Vietnam"/>
              </a:rPr>
              <a:t>- Tìm bao đóng SD</a:t>
            </a:r>
            <a:r>
              <a:rPr lang="en-US" sz="2083">
                <a:solidFill>
                  <a:srgbClr val="FFFFFF"/>
                </a:solidFill>
                <a:latin typeface="Be Vietnam"/>
                <a:ea typeface="Be Vietnam"/>
                <a:cs typeface="Be Vietnam"/>
                <a:sym typeface="Be Vietnam"/>
              </a:rPr>
              <a:t>+</a:t>
            </a:r>
          </a:p>
          <a:p>
            <a:pPr algn="l">
              <a:lnSpc>
                <a:spcPts val="2916"/>
              </a:lnSpc>
            </a:pPr>
            <a:r>
              <a:rPr lang="en-US" sz="2083">
                <a:solidFill>
                  <a:srgbClr val="FFFFFF"/>
                </a:solidFill>
                <a:latin typeface="Be Vietnam"/>
                <a:ea typeface="Be Vietnam"/>
                <a:cs typeface="Be Vietnam"/>
                <a:sym typeface="Be Vietnam"/>
              </a:rPr>
              <a:t>SD</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{SD}</a:t>
            </a:r>
          </a:p>
          <a:p>
            <a:pPr algn="l">
              <a:lnSpc>
                <a:spcPts val="2916"/>
              </a:lnSpc>
            </a:pPr>
            <a:r>
              <a:rPr lang="en-US" sz="2083">
                <a:solidFill>
                  <a:srgbClr val="FFFFFF"/>
                </a:solidFill>
                <a:latin typeface="Be Vietnam"/>
                <a:ea typeface="Be Vietnam"/>
                <a:cs typeface="Be Vietnam"/>
                <a:sym typeface="Be Vietnam"/>
              </a:rPr>
              <a:t>f₂: SD → M ⇒ thêm M</a:t>
            </a:r>
          </a:p>
          <a:p>
            <a:pPr algn="l">
              <a:lnSpc>
                <a:spcPts val="2916"/>
              </a:lnSpc>
            </a:pPr>
            <a:r>
              <a:rPr lang="en-US" sz="2083">
                <a:solidFill>
                  <a:srgbClr val="FFFFFF"/>
                </a:solidFill>
                <a:latin typeface="Be Vietnam"/>
                <a:ea typeface="Be Vietnam"/>
                <a:cs typeface="Be Vietnam"/>
                <a:sym typeface="Be Vietnam"/>
              </a:rPr>
              <a:t>f₃: D → M ⇒ đã có rồi ⇒ không thêm gì nữa</a:t>
            </a:r>
          </a:p>
          <a:p>
            <a:pPr algn="l">
              <a:lnSpc>
                <a:spcPts val="2916"/>
              </a:lnSpc>
            </a:pPr>
            <a:r>
              <a:rPr lang="en-US" sz="2083">
                <a:solidFill>
                  <a:srgbClr val="FFFFFF"/>
                </a:solidFill>
                <a:latin typeface="Be Vietnam"/>
                <a:ea typeface="Be Vietnam"/>
                <a:cs typeface="Be Vietnam"/>
                <a:sym typeface="Be Vietnam"/>
              </a:rPr>
              <a:t>→ SD</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{SDM}</a:t>
            </a:r>
          </a:p>
          <a:p>
            <a:pPr algn="l">
              <a:lnSpc>
                <a:spcPts val="2916"/>
              </a:lnSpc>
            </a:pPr>
            <a:r>
              <a:rPr lang="en-US" sz="2083">
                <a:solidFill>
                  <a:srgbClr val="FFFFFF"/>
                </a:solidFill>
                <a:latin typeface="Be Vietnam"/>
                <a:ea typeface="Be Vietnam"/>
                <a:cs typeface="Be Vietnam"/>
                <a:sym typeface="Be Vietnam"/>
              </a:rPr>
              <a:t>- Tìm bao đóng SI</a:t>
            </a:r>
            <a:r>
              <a:rPr lang="en-US" sz="2083">
                <a:solidFill>
                  <a:srgbClr val="FFFFFF"/>
                </a:solidFill>
                <a:latin typeface="Be Vietnam"/>
                <a:ea typeface="Be Vietnam"/>
                <a:cs typeface="Be Vietnam"/>
                <a:sym typeface="Be Vietnam"/>
              </a:rPr>
              <a:t>+</a:t>
            </a:r>
          </a:p>
          <a:p>
            <a:pPr algn="l">
              <a:lnSpc>
                <a:spcPts val="2916"/>
              </a:lnSpc>
            </a:pPr>
            <a:r>
              <a:rPr lang="en-US" sz="2083">
                <a:solidFill>
                  <a:srgbClr val="FFFFFF"/>
                </a:solidFill>
                <a:latin typeface="Be Vietnam"/>
                <a:ea typeface="Be Vietnam"/>
                <a:cs typeface="Be Vietnam"/>
                <a:sym typeface="Be Vietnam"/>
              </a:rPr>
              <a:t>SI</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{SI}</a:t>
            </a:r>
          </a:p>
          <a:p>
            <a:pPr algn="l">
              <a:lnSpc>
                <a:spcPts val="2916"/>
              </a:lnSpc>
            </a:pPr>
            <a:r>
              <a:rPr lang="en-US" sz="2083">
                <a:solidFill>
                  <a:srgbClr val="FFFFFF"/>
                </a:solidFill>
                <a:latin typeface="Be Vietnam"/>
                <a:ea typeface="Be Vietnam"/>
                <a:cs typeface="Be Vietnam"/>
                <a:sym typeface="Be Vietnam"/>
              </a:rPr>
              <a:t>f₁: SI → D, M ⇒ thêm D, M</a:t>
            </a:r>
          </a:p>
          <a:p>
            <a:pPr algn="l">
              <a:lnSpc>
                <a:spcPts val="2916"/>
              </a:lnSpc>
            </a:pPr>
            <a:r>
              <a:rPr lang="en-US" sz="2083">
                <a:solidFill>
                  <a:srgbClr val="FFFFFF"/>
                </a:solidFill>
                <a:latin typeface="Be Vietnam"/>
                <a:ea typeface="Be Vietnam"/>
                <a:cs typeface="Be Vietnam"/>
                <a:sym typeface="Be Vietnam"/>
              </a:rPr>
              <a:t>f₃: D → M ⇒ M đã có</a:t>
            </a:r>
          </a:p>
          <a:p>
            <a:pPr algn="l">
              <a:lnSpc>
                <a:spcPts val="2916"/>
              </a:lnSpc>
            </a:pPr>
            <a:r>
              <a:rPr lang="en-US" sz="2083">
                <a:solidFill>
                  <a:srgbClr val="FFFFFF"/>
                </a:solidFill>
                <a:latin typeface="Be Vietnam"/>
                <a:ea typeface="Be Vietnam"/>
                <a:cs typeface="Be Vietnam"/>
                <a:sym typeface="Be Vietnam"/>
              </a:rPr>
              <a:t>→ SI</a:t>
            </a:r>
            <a:r>
              <a:rPr lang="en-US" sz="2083">
                <a:solidFill>
                  <a:srgbClr val="FFFFFF"/>
                </a:solidFill>
                <a:latin typeface="Be Vietnam"/>
                <a:ea typeface="Be Vietnam"/>
                <a:cs typeface="Be Vietnam"/>
                <a:sym typeface="Be Vietnam"/>
              </a:rPr>
              <a:t>+</a:t>
            </a:r>
            <a:r>
              <a:rPr lang="en-US" sz="2083">
                <a:solidFill>
                  <a:srgbClr val="FFFFFF"/>
                </a:solidFill>
                <a:latin typeface="Be Vietnam"/>
                <a:ea typeface="Be Vietnam"/>
                <a:cs typeface="Be Vietnam"/>
                <a:sym typeface="Be Vietnam"/>
              </a:rPr>
              <a:t> = {SIDM}</a:t>
            </a:r>
          </a:p>
          <a:p>
            <a:pPr algn="l">
              <a:lnSpc>
                <a:spcPts val="2916"/>
              </a:lnSpc>
            </a:pPr>
          </a:p>
        </p:txBody>
      </p:sp>
      <p:sp>
        <p:nvSpPr>
          <p:cNvPr name="TextBox 17" id="17"/>
          <p:cNvSpPr txBox="true"/>
          <p:nvPr/>
        </p:nvSpPr>
        <p:spPr>
          <a:xfrm rot="0">
            <a:off x="7078240" y="3699949"/>
            <a:ext cx="7848703" cy="1473945"/>
          </a:xfrm>
          <a:prstGeom prst="rect">
            <a:avLst/>
          </a:prstGeom>
        </p:spPr>
        <p:txBody>
          <a:bodyPr anchor="t" rtlCol="false" tIns="0" lIns="0" bIns="0" rIns="0">
            <a:spAutoFit/>
          </a:bodyPr>
          <a:lstStyle/>
          <a:p>
            <a:pPr algn="l">
              <a:lnSpc>
                <a:spcPts val="2916"/>
              </a:lnSpc>
            </a:pPr>
            <a:r>
              <a:rPr lang="en-US" sz="2083">
                <a:solidFill>
                  <a:srgbClr val="FFFFFF"/>
                </a:solidFill>
                <a:latin typeface="Be Vietnam"/>
                <a:ea typeface="Be Vietnam"/>
                <a:cs typeface="Be Vietnam"/>
                <a:sym typeface="Be Vietnam"/>
              </a:rPr>
              <a:t>b) Tìm tất cả các khóa của Q</a:t>
            </a:r>
          </a:p>
          <a:p>
            <a:pPr algn="l">
              <a:lnSpc>
                <a:spcPts val="2916"/>
              </a:lnSpc>
            </a:pPr>
            <a:r>
              <a:rPr lang="en-US" sz="2083">
                <a:solidFill>
                  <a:srgbClr val="FFFFFF"/>
                </a:solidFill>
                <a:latin typeface="Be Vietnam"/>
                <a:ea typeface="Be Vietnam"/>
                <a:cs typeface="Be Vietnam"/>
                <a:sym typeface="Be Vietnam"/>
              </a:rPr>
              <a:t>TN = {SI}</a:t>
            </a:r>
          </a:p>
          <a:p>
            <a:pPr algn="l">
              <a:lnSpc>
                <a:spcPts val="2916"/>
              </a:lnSpc>
            </a:pPr>
            <a:r>
              <a:rPr lang="en-US" sz="2083">
                <a:solidFill>
                  <a:srgbClr val="FFFFFF"/>
                </a:solidFill>
                <a:latin typeface="Be Vietnam"/>
                <a:ea typeface="Be Vietnam"/>
                <a:cs typeface="Be Vietnam"/>
                <a:sym typeface="Be Vietnam"/>
              </a:rPr>
              <a:t>TG = {D}</a:t>
            </a:r>
          </a:p>
          <a:p>
            <a:pPr algn="l">
              <a:lnSpc>
                <a:spcPts val="2916"/>
              </a:lnSpc>
            </a:pPr>
          </a:p>
        </p:txBody>
      </p:sp>
      <p:sp>
        <p:nvSpPr>
          <p:cNvPr name="TextBox 18" id="18"/>
          <p:cNvSpPr txBox="true"/>
          <p:nvPr/>
        </p:nvSpPr>
        <p:spPr>
          <a:xfrm rot="0">
            <a:off x="7078240" y="8179363"/>
            <a:ext cx="7848703" cy="734330"/>
          </a:xfrm>
          <a:prstGeom prst="rect">
            <a:avLst/>
          </a:prstGeom>
        </p:spPr>
        <p:txBody>
          <a:bodyPr anchor="t" rtlCol="false" tIns="0" lIns="0" bIns="0" rIns="0">
            <a:spAutoFit/>
          </a:bodyPr>
          <a:lstStyle/>
          <a:p>
            <a:pPr algn="l">
              <a:lnSpc>
                <a:spcPts val="2916"/>
              </a:lnSpc>
            </a:pPr>
            <a:r>
              <a:rPr lang="en-US" sz="2083">
                <a:solidFill>
                  <a:srgbClr val="FFFFFF"/>
                </a:solidFill>
                <a:latin typeface="Be Vietnam"/>
                <a:ea typeface="Be Vietnam"/>
                <a:cs typeface="Be Vietnam"/>
                <a:sym typeface="Be Vietnam"/>
              </a:rPr>
              <a:t>Khóa: SI</a:t>
            </a:r>
          </a:p>
          <a:p>
            <a:pPr algn="l">
              <a:lnSpc>
                <a:spcPts val="2916"/>
              </a:lnSpc>
            </a:pPr>
          </a:p>
        </p:txBody>
      </p:sp>
      <p:sp>
        <p:nvSpPr>
          <p:cNvPr name="TextBox 19" id="19"/>
          <p:cNvSpPr txBox="true"/>
          <p:nvPr/>
        </p:nvSpPr>
        <p:spPr>
          <a:xfrm rot="0">
            <a:off x="2477370" y="68089"/>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a:t>
            </a:r>
            <a:r>
              <a:rPr lang="en-US" b="true" sz="3950">
                <a:solidFill>
                  <a:srgbClr val="1B1C54"/>
                </a:solidFill>
                <a:latin typeface="Be Vietnam Ultra-Bold"/>
                <a:ea typeface="Be Vietnam Ultra-Bold"/>
                <a:cs typeface="Be Vietnam Ultra-Bold"/>
                <a:sym typeface="Be Vietnam Ultra-Bold"/>
              </a:rPr>
              <a:t> HỬU THẠCH</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555290" y="68089"/>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LÊ THỊ CHUNG</a:t>
            </a:r>
          </a:p>
        </p:txBody>
      </p:sp>
      <p:sp>
        <p:nvSpPr>
          <p:cNvPr name="TextBox 4" id="4"/>
          <p:cNvSpPr txBox="true"/>
          <p:nvPr/>
        </p:nvSpPr>
        <p:spPr>
          <a:xfrm rot="0">
            <a:off x="2477370" y="724484"/>
            <a:ext cx="5653015" cy="974440"/>
          </a:xfrm>
          <a:prstGeom prst="rect">
            <a:avLst/>
          </a:prstGeom>
        </p:spPr>
        <p:txBody>
          <a:bodyPr anchor="t" rtlCol="false" tIns="0" lIns="0" bIns="0" rIns="0">
            <a:spAutoFit/>
          </a:bodyPr>
          <a:lstStyle/>
          <a:p>
            <a:pPr algn="l">
              <a:lnSpc>
                <a:spcPts val="3903"/>
              </a:lnSpc>
            </a:pPr>
            <a:r>
              <a:rPr lang="en-US" sz="2787" b="true">
                <a:solidFill>
                  <a:srgbClr val="1B1C54"/>
                </a:solidFill>
                <a:latin typeface="Be Vietnam Ultra-Bold"/>
                <a:ea typeface="Be Vietnam Ultra-Bold"/>
                <a:cs typeface="Be Vietnam Ultra-Bold"/>
                <a:sym typeface="Be Vietnam Ultra-Bold"/>
              </a:rPr>
              <a:t>CHUẨN HÓA DỮ LIỆU CÁ NHÂN </a:t>
            </a:r>
          </a:p>
          <a:p>
            <a:pPr algn="l" marL="0" indent="0" lvl="0">
              <a:lnSpc>
                <a:spcPts val="3903"/>
              </a:lnSpc>
              <a:spcBef>
                <a:spcPct val="0"/>
              </a:spcBef>
            </a:pPr>
          </a:p>
        </p:txBody>
      </p:sp>
      <p:grpSp>
        <p:nvGrpSpPr>
          <p:cNvPr name="Group 5" id="5"/>
          <p:cNvGrpSpPr/>
          <p:nvPr/>
        </p:nvGrpSpPr>
        <p:grpSpPr>
          <a:xfrm rot="0">
            <a:off x="1028700" y="1240279"/>
            <a:ext cx="15244148" cy="7922409"/>
            <a:chOff x="0" y="0"/>
            <a:chExt cx="4014920" cy="2086560"/>
          </a:xfrm>
        </p:grpSpPr>
        <p:sp>
          <p:nvSpPr>
            <p:cNvPr name="Freeform 6" id="6"/>
            <p:cNvSpPr/>
            <p:nvPr/>
          </p:nvSpPr>
          <p:spPr>
            <a:xfrm flipH="false" flipV="false" rot="0">
              <a:off x="0" y="0"/>
              <a:ext cx="4014920" cy="2086560"/>
            </a:xfrm>
            <a:custGeom>
              <a:avLst/>
              <a:gdLst/>
              <a:ahLst/>
              <a:cxnLst/>
              <a:rect r="r" b="b" t="t" l="l"/>
              <a:pathLst>
                <a:path h="2086560" w="4014920">
                  <a:moveTo>
                    <a:pt x="17267" y="0"/>
                  </a:moveTo>
                  <a:lnTo>
                    <a:pt x="3997652" y="0"/>
                  </a:lnTo>
                  <a:cubicBezTo>
                    <a:pt x="4002232" y="0"/>
                    <a:pt x="4006624" y="1819"/>
                    <a:pt x="4009862" y="5057"/>
                  </a:cubicBezTo>
                  <a:cubicBezTo>
                    <a:pt x="4013100" y="8296"/>
                    <a:pt x="4014920" y="12688"/>
                    <a:pt x="4014920" y="17267"/>
                  </a:cubicBezTo>
                  <a:lnTo>
                    <a:pt x="4014920" y="2069293"/>
                  </a:lnTo>
                  <a:cubicBezTo>
                    <a:pt x="4014920" y="2073872"/>
                    <a:pt x="4013100" y="2078265"/>
                    <a:pt x="4009862" y="2081503"/>
                  </a:cubicBezTo>
                  <a:cubicBezTo>
                    <a:pt x="4006624" y="2084741"/>
                    <a:pt x="4002232" y="2086560"/>
                    <a:pt x="3997652" y="2086560"/>
                  </a:cubicBezTo>
                  <a:lnTo>
                    <a:pt x="17267" y="2086560"/>
                  </a:lnTo>
                  <a:cubicBezTo>
                    <a:pt x="12688" y="2086560"/>
                    <a:pt x="8296" y="2084741"/>
                    <a:pt x="5057" y="2081503"/>
                  </a:cubicBezTo>
                  <a:cubicBezTo>
                    <a:pt x="1819" y="2078265"/>
                    <a:pt x="0" y="2073872"/>
                    <a:pt x="0" y="2069293"/>
                  </a:cubicBezTo>
                  <a:lnTo>
                    <a:pt x="0" y="17267"/>
                  </a:lnTo>
                  <a:cubicBezTo>
                    <a:pt x="0" y="12688"/>
                    <a:pt x="1819" y="8296"/>
                    <a:pt x="5057" y="5057"/>
                  </a:cubicBezTo>
                  <a:cubicBezTo>
                    <a:pt x="8296" y="1819"/>
                    <a:pt x="12688" y="0"/>
                    <a:pt x="17267" y="0"/>
                  </a:cubicBezTo>
                  <a:close/>
                </a:path>
              </a:pathLst>
            </a:custGeom>
            <a:solidFill>
              <a:srgbClr val="1B1C54"/>
            </a:solidFill>
          </p:spPr>
        </p:sp>
        <p:sp>
          <p:nvSpPr>
            <p:cNvPr name="TextBox 7" id="7"/>
            <p:cNvSpPr txBox="true"/>
            <p:nvPr/>
          </p:nvSpPr>
          <p:spPr>
            <a:xfrm>
              <a:off x="0" y="-47625"/>
              <a:ext cx="4014920" cy="2134185"/>
            </a:xfrm>
            <a:prstGeom prst="rect">
              <a:avLst/>
            </a:prstGeom>
          </p:spPr>
          <p:txBody>
            <a:bodyPr anchor="ctr" rtlCol="false" tIns="50800" lIns="50800" bIns="50800" rIns="50800"/>
            <a:lstStyle/>
            <a:p>
              <a:pPr algn="ctr">
                <a:lnSpc>
                  <a:spcPts val="3359"/>
                </a:lnSpc>
              </a:pPr>
              <a:r>
                <a:rPr lang="en-US" b="true" sz="2400">
                  <a:solidFill>
                    <a:srgbClr val="FFFFFF"/>
                  </a:solidFill>
                  <a:latin typeface="Be Vietnam Ultra-Bold"/>
                  <a:ea typeface="Be Vietnam Ultra-Bold"/>
                  <a:cs typeface="Be Vietnam Ultra-Bold"/>
                  <a:sym typeface="Be Vietnam Ultra-Bold"/>
                </a:rPr>
                <a:t>  </a:t>
              </a:r>
            </a:p>
          </p:txBody>
        </p:sp>
      </p:grpSp>
      <p:sp>
        <p:nvSpPr>
          <p:cNvPr name="Freeform 8" id="8"/>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9" id="9"/>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2" id="12"/>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3" id="13"/>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4" id="14"/>
          <p:cNvSpPr txBox="true"/>
          <p:nvPr/>
        </p:nvSpPr>
        <p:spPr>
          <a:xfrm rot="0">
            <a:off x="1028700" y="1362161"/>
            <a:ext cx="5835134" cy="2159941"/>
          </a:xfrm>
          <a:prstGeom prst="rect">
            <a:avLst/>
          </a:prstGeom>
        </p:spPr>
        <p:txBody>
          <a:bodyPr anchor="t" rtlCol="false" tIns="0" lIns="0" bIns="0" rIns="0">
            <a:spAutoFit/>
          </a:bodyPr>
          <a:lstStyle/>
          <a:p>
            <a:pPr algn="ctr">
              <a:lnSpc>
                <a:spcPts val="4323"/>
              </a:lnSpc>
            </a:pPr>
            <a:r>
              <a:rPr lang="en-US" sz="3087" b="true">
                <a:solidFill>
                  <a:srgbClr val="FFFFFF"/>
                </a:solidFill>
                <a:latin typeface="Be Vietnam Ultra-Bold"/>
                <a:ea typeface="Be Vietnam Ultra-Bold"/>
                <a:cs typeface="Be Vietnam Ultra-Bold"/>
                <a:sym typeface="Be Vietnam Ultra-Bold"/>
              </a:rPr>
              <a:t>8)Q(A,B,C,D)</a:t>
            </a:r>
          </a:p>
          <a:p>
            <a:pPr algn="ctr">
              <a:lnSpc>
                <a:spcPts val="4323"/>
              </a:lnSpc>
            </a:pPr>
            <a:r>
              <a:rPr lang="en-US" sz="3087" b="true">
                <a:solidFill>
                  <a:srgbClr val="FFFFFF"/>
                </a:solidFill>
                <a:latin typeface="Be Vietnam Ultra-Bold"/>
                <a:ea typeface="Be Vietnam Ultra-Bold"/>
                <a:cs typeface="Be Vietnam Ultra-Bold"/>
                <a:sym typeface="Be Vietnam Ultra-Bold"/>
              </a:rPr>
              <a:t>F={AB→C; D→B; C→ABD}</a:t>
            </a:r>
          </a:p>
          <a:p>
            <a:pPr algn="ctr">
              <a:lnSpc>
                <a:spcPts val="4323"/>
              </a:lnSpc>
            </a:pPr>
            <a:r>
              <a:rPr lang="en-US" sz="3087" b="true">
                <a:solidFill>
                  <a:srgbClr val="FFFFFF"/>
                </a:solidFill>
                <a:latin typeface="Be Vietnam Ultra-Bold"/>
                <a:ea typeface="Be Vietnam Ultra-Bold"/>
                <a:cs typeface="Be Vietnam Ultra-Bold"/>
                <a:sym typeface="Be Vietnam Ultra-Bold"/>
              </a:rPr>
              <a:t>Hãy tìm tất cả các khóa của Q</a:t>
            </a:r>
          </a:p>
          <a:p>
            <a:pPr algn="ctr">
              <a:lnSpc>
                <a:spcPts val="4323"/>
              </a:lnSpc>
              <a:spcBef>
                <a:spcPct val="0"/>
              </a:spcBef>
            </a:pPr>
          </a:p>
        </p:txBody>
      </p:sp>
      <p:sp>
        <p:nvSpPr>
          <p:cNvPr name="TextBox 15" id="15"/>
          <p:cNvSpPr txBox="true"/>
          <p:nvPr/>
        </p:nvSpPr>
        <p:spPr>
          <a:xfrm rot="0">
            <a:off x="1521875" y="3387372"/>
            <a:ext cx="11214954" cy="5417491"/>
          </a:xfrm>
          <a:prstGeom prst="rect">
            <a:avLst/>
          </a:prstGeom>
        </p:spPr>
        <p:txBody>
          <a:bodyPr anchor="t" rtlCol="false" tIns="0" lIns="0" bIns="0" rIns="0">
            <a:spAutoFit/>
          </a:bodyPr>
          <a:lstStyle/>
          <a:p>
            <a:pPr algn="ctr">
              <a:lnSpc>
                <a:spcPts val="4323"/>
              </a:lnSpc>
              <a:spcBef>
                <a:spcPct val="0"/>
              </a:spcBef>
            </a:pPr>
          </a:p>
          <a:p>
            <a:pPr algn="ctr">
              <a:lnSpc>
                <a:spcPts val="4323"/>
              </a:lnSpc>
              <a:spcBef>
                <a:spcPct val="0"/>
              </a:spcBef>
            </a:pPr>
            <a:r>
              <a:rPr lang="en-US" sz="3087">
                <a:solidFill>
                  <a:srgbClr val="FFFFFF"/>
                </a:solidFill>
                <a:latin typeface="Be Vietnam"/>
                <a:ea typeface="Be Vietnam"/>
                <a:cs typeface="Be Vietnam"/>
                <a:sym typeface="Be Vietnam"/>
              </a:rPr>
              <a:t>D→B </a:t>
            </a:r>
            <a:r>
              <a:rPr lang="en-US" b="true" sz="3087">
                <a:solidFill>
                  <a:srgbClr val="FFFFFF"/>
                </a:solidFill>
                <a:latin typeface="Be Vietnam Ultra-Bold"/>
                <a:ea typeface="Be Vietnam Ultra-Bold"/>
                <a:cs typeface="Be Vietnam Ultra-Bold"/>
                <a:sym typeface="Be Vietnam Ultra-Bold"/>
              </a:rPr>
              <a:t>                       </a:t>
            </a:r>
            <a:r>
              <a:rPr lang="en-US" sz="3087">
                <a:solidFill>
                  <a:srgbClr val="FFFFFF"/>
                </a:solidFill>
                <a:latin typeface="Be Vietnam"/>
                <a:ea typeface="Be Vietnam"/>
                <a:cs typeface="Be Vietnam"/>
                <a:sym typeface="Be Vietnam"/>
              </a:rPr>
              <a:t>     =&gt;F= {AB→ C ; D→B </a:t>
            </a:r>
          </a:p>
          <a:p>
            <a:pPr algn="ctr">
              <a:lnSpc>
                <a:spcPts val="4323"/>
              </a:lnSpc>
              <a:spcBef>
                <a:spcPct val="0"/>
              </a:spcBef>
            </a:pPr>
            <a:r>
              <a:rPr lang="en-US" sz="3087">
                <a:solidFill>
                  <a:srgbClr val="FFFFFF"/>
                </a:solidFill>
                <a:latin typeface="Be Vietnam"/>
                <a:ea typeface="Be Vietnam"/>
                <a:cs typeface="Be Vietnam"/>
                <a:sym typeface="Be Vietnam"/>
              </a:rPr>
              <a:t>C=&gt; A,B,D}                      C→A; C→B ;C→D} </a:t>
            </a:r>
          </a:p>
          <a:p>
            <a:pPr algn="ctr">
              <a:lnSpc>
                <a:spcPts val="4323"/>
              </a:lnSpc>
              <a:spcBef>
                <a:spcPct val="0"/>
              </a:spcBef>
            </a:pPr>
            <a:r>
              <a:rPr lang="en-US" sz="3087">
                <a:solidFill>
                  <a:srgbClr val="FFFFFF"/>
                </a:solidFill>
                <a:latin typeface="Be Vietnam"/>
                <a:ea typeface="Be Vietnam"/>
                <a:cs typeface="Be Vietnam"/>
                <a:sym typeface="Be Vietnam"/>
              </a:rPr>
              <a:t> </a:t>
            </a:r>
          </a:p>
          <a:p>
            <a:pPr algn="ctr">
              <a:lnSpc>
                <a:spcPts val="4323"/>
              </a:lnSpc>
              <a:spcBef>
                <a:spcPct val="0"/>
              </a:spcBef>
            </a:pPr>
            <a:r>
              <a:rPr lang="en-US" sz="3087">
                <a:solidFill>
                  <a:srgbClr val="FFFFFF"/>
                </a:solidFill>
                <a:latin typeface="Be Vietnam"/>
                <a:ea typeface="Be Vietnam"/>
                <a:cs typeface="Be Vietnam"/>
                <a:sym typeface="Be Vietnam"/>
              </a:rPr>
              <a:t>AB+= {A,B,C,D}=Q+ </a:t>
            </a:r>
          </a:p>
          <a:p>
            <a:pPr algn="ctr">
              <a:lnSpc>
                <a:spcPts val="4323"/>
              </a:lnSpc>
              <a:spcBef>
                <a:spcPct val="0"/>
              </a:spcBef>
            </a:pPr>
            <a:r>
              <a:rPr lang="en-US" sz="3087">
                <a:solidFill>
                  <a:srgbClr val="FFFFFF"/>
                </a:solidFill>
                <a:latin typeface="Be Vietnam"/>
                <a:ea typeface="Be Vietnam"/>
                <a:cs typeface="Be Vietnam"/>
                <a:sym typeface="Be Vietnam"/>
              </a:rPr>
              <a:t>A+={A} ≠ Q+ B+={B} ≠ Q+ </a:t>
            </a:r>
          </a:p>
          <a:p>
            <a:pPr algn="ctr">
              <a:lnSpc>
                <a:spcPts val="4323"/>
              </a:lnSpc>
              <a:spcBef>
                <a:spcPct val="0"/>
              </a:spcBef>
            </a:pPr>
            <a:r>
              <a:rPr lang="en-US" sz="3087">
                <a:solidFill>
                  <a:srgbClr val="FFFFFF"/>
                </a:solidFill>
                <a:latin typeface="Be Vietnam"/>
                <a:ea typeface="Be Vietnam"/>
                <a:cs typeface="Be Vietnam"/>
                <a:sym typeface="Be Vietnam"/>
              </a:rPr>
              <a:t>ð AB là khóa của Q </a:t>
            </a:r>
          </a:p>
          <a:p>
            <a:pPr algn="ctr">
              <a:lnSpc>
                <a:spcPts val="4323"/>
              </a:lnSpc>
              <a:spcBef>
                <a:spcPct val="0"/>
              </a:spcBef>
            </a:pPr>
            <a:r>
              <a:rPr lang="en-US" sz="3087">
                <a:solidFill>
                  <a:srgbClr val="FFFFFF"/>
                </a:solidFill>
                <a:latin typeface="Be Vietnam"/>
                <a:ea typeface="Be Vietnam"/>
                <a:cs typeface="Be Vietnam"/>
                <a:sym typeface="Be Vietnam"/>
              </a:rPr>
              <a:t>D+={D,B} ≠ Q+ không là khóa </a:t>
            </a:r>
          </a:p>
          <a:p>
            <a:pPr algn="ctr">
              <a:lnSpc>
                <a:spcPts val="4323"/>
              </a:lnSpc>
              <a:spcBef>
                <a:spcPct val="0"/>
              </a:spcBef>
            </a:pPr>
            <a:r>
              <a:rPr lang="en-US" sz="3087">
                <a:solidFill>
                  <a:srgbClr val="FFFFFF"/>
                </a:solidFill>
                <a:latin typeface="Be Vietnam"/>
                <a:ea typeface="Be Vietnam"/>
                <a:cs typeface="Be Vietnam"/>
                <a:sym typeface="Be Vietnam"/>
              </a:rPr>
              <a:t>C+ = { C,A,B,D} = Q+ → C là khóa của Q </a:t>
            </a:r>
          </a:p>
          <a:p>
            <a:pPr algn="ctr">
              <a:lnSpc>
                <a:spcPts val="4323"/>
              </a:lnSpc>
              <a:spcBef>
                <a:spcPct val="0"/>
              </a:spcBef>
            </a:pPr>
            <a:r>
              <a:rPr lang="en-US" sz="3087">
                <a:solidFill>
                  <a:srgbClr val="FFFFFF"/>
                </a:solidFill>
                <a:latin typeface="Be Vietnam"/>
                <a:ea typeface="Be Vietnam"/>
                <a:cs typeface="Be Vietnam"/>
                <a:sym typeface="Be Vietnam"/>
              </a:rPr>
              <a:t>Vậy có 2 khóa là AB và C</a:t>
            </a:r>
          </a:p>
        </p:txBody>
      </p:sp>
      <p:sp>
        <p:nvSpPr>
          <p:cNvPr name="TextBox 16" id="16"/>
          <p:cNvSpPr txBox="true"/>
          <p:nvPr/>
        </p:nvSpPr>
        <p:spPr>
          <a:xfrm rot="0">
            <a:off x="1184224" y="3358797"/>
            <a:ext cx="6352785" cy="521335"/>
          </a:xfrm>
          <a:prstGeom prst="rect">
            <a:avLst/>
          </a:prstGeom>
        </p:spPr>
        <p:txBody>
          <a:bodyPr anchor="t" rtlCol="false" tIns="0" lIns="0" bIns="0" rIns="0">
            <a:spAutoFit/>
          </a:bodyPr>
          <a:lstStyle/>
          <a:p>
            <a:pPr algn="ctr">
              <a:lnSpc>
                <a:spcPts val="4340"/>
              </a:lnSpc>
            </a:pPr>
            <a:r>
              <a:rPr lang="en-US" sz="3100">
                <a:solidFill>
                  <a:srgbClr val="FFFFFF"/>
                </a:solidFill>
                <a:latin typeface="Be Vietnam"/>
                <a:ea typeface="Be Vietnam"/>
                <a:cs typeface="Be Vietnam"/>
                <a:sym typeface="Be Vietnam"/>
              </a:rPr>
              <a:t>F={AB→C</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555290" y="68089"/>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LÊ THỊ CHUNG</a:t>
            </a:r>
          </a:p>
        </p:txBody>
      </p:sp>
      <p:sp>
        <p:nvSpPr>
          <p:cNvPr name="TextBox 4" id="4"/>
          <p:cNvSpPr txBox="true"/>
          <p:nvPr/>
        </p:nvSpPr>
        <p:spPr>
          <a:xfrm rot="0">
            <a:off x="2477370" y="724484"/>
            <a:ext cx="5653015" cy="974440"/>
          </a:xfrm>
          <a:prstGeom prst="rect">
            <a:avLst/>
          </a:prstGeom>
        </p:spPr>
        <p:txBody>
          <a:bodyPr anchor="t" rtlCol="false" tIns="0" lIns="0" bIns="0" rIns="0">
            <a:spAutoFit/>
          </a:bodyPr>
          <a:lstStyle/>
          <a:p>
            <a:pPr algn="l">
              <a:lnSpc>
                <a:spcPts val="3903"/>
              </a:lnSpc>
            </a:pPr>
            <a:r>
              <a:rPr lang="en-US" sz="2787" b="true">
                <a:solidFill>
                  <a:srgbClr val="1B1C54"/>
                </a:solidFill>
                <a:latin typeface="Be Vietnam Ultra-Bold"/>
                <a:ea typeface="Be Vietnam Ultra-Bold"/>
                <a:cs typeface="Be Vietnam Ultra-Bold"/>
                <a:sym typeface="Be Vietnam Ultra-Bold"/>
              </a:rPr>
              <a:t>CHUẨN HÓA DỮ LIỆU CÁ NHÂN </a:t>
            </a:r>
          </a:p>
          <a:p>
            <a:pPr algn="l" marL="0" indent="0" lvl="0">
              <a:lnSpc>
                <a:spcPts val="3903"/>
              </a:lnSpc>
              <a:spcBef>
                <a:spcPct val="0"/>
              </a:spcBef>
            </a:pPr>
          </a:p>
        </p:txBody>
      </p:sp>
      <p:grpSp>
        <p:nvGrpSpPr>
          <p:cNvPr name="Group 5" id="5"/>
          <p:cNvGrpSpPr/>
          <p:nvPr/>
        </p:nvGrpSpPr>
        <p:grpSpPr>
          <a:xfrm rot="0">
            <a:off x="1028700" y="1388279"/>
            <a:ext cx="15244148" cy="7922409"/>
            <a:chOff x="0" y="0"/>
            <a:chExt cx="4014920" cy="2086560"/>
          </a:xfrm>
        </p:grpSpPr>
        <p:sp>
          <p:nvSpPr>
            <p:cNvPr name="Freeform 6" id="6"/>
            <p:cNvSpPr/>
            <p:nvPr/>
          </p:nvSpPr>
          <p:spPr>
            <a:xfrm flipH="false" flipV="false" rot="0">
              <a:off x="0" y="0"/>
              <a:ext cx="4014920" cy="2086560"/>
            </a:xfrm>
            <a:custGeom>
              <a:avLst/>
              <a:gdLst/>
              <a:ahLst/>
              <a:cxnLst/>
              <a:rect r="r" b="b" t="t" l="l"/>
              <a:pathLst>
                <a:path h="2086560" w="4014920">
                  <a:moveTo>
                    <a:pt x="17267" y="0"/>
                  </a:moveTo>
                  <a:lnTo>
                    <a:pt x="3997652" y="0"/>
                  </a:lnTo>
                  <a:cubicBezTo>
                    <a:pt x="4002232" y="0"/>
                    <a:pt x="4006624" y="1819"/>
                    <a:pt x="4009862" y="5057"/>
                  </a:cubicBezTo>
                  <a:cubicBezTo>
                    <a:pt x="4013100" y="8296"/>
                    <a:pt x="4014920" y="12688"/>
                    <a:pt x="4014920" y="17267"/>
                  </a:cubicBezTo>
                  <a:lnTo>
                    <a:pt x="4014920" y="2069293"/>
                  </a:lnTo>
                  <a:cubicBezTo>
                    <a:pt x="4014920" y="2073872"/>
                    <a:pt x="4013100" y="2078265"/>
                    <a:pt x="4009862" y="2081503"/>
                  </a:cubicBezTo>
                  <a:cubicBezTo>
                    <a:pt x="4006624" y="2084741"/>
                    <a:pt x="4002232" y="2086560"/>
                    <a:pt x="3997652" y="2086560"/>
                  </a:cubicBezTo>
                  <a:lnTo>
                    <a:pt x="17267" y="2086560"/>
                  </a:lnTo>
                  <a:cubicBezTo>
                    <a:pt x="12688" y="2086560"/>
                    <a:pt x="8296" y="2084741"/>
                    <a:pt x="5057" y="2081503"/>
                  </a:cubicBezTo>
                  <a:cubicBezTo>
                    <a:pt x="1819" y="2078265"/>
                    <a:pt x="0" y="2073872"/>
                    <a:pt x="0" y="2069293"/>
                  </a:cubicBezTo>
                  <a:lnTo>
                    <a:pt x="0" y="17267"/>
                  </a:lnTo>
                  <a:cubicBezTo>
                    <a:pt x="0" y="12688"/>
                    <a:pt x="1819" y="8296"/>
                    <a:pt x="5057" y="5057"/>
                  </a:cubicBezTo>
                  <a:cubicBezTo>
                    <a:pt x="8296" y="1819"/>
                    <a:pt x="12688" y="0"/>
                    <a:pt x="17267" y="0"/>
                  </a:cubicBezTo>
                  <a:close/>
                </a:path>
              </a:pathLst>
            </a:custGeom>
            <a:solidFill>
              <a:srgbClr val="1B1C54"/>
            </a:solidFill>
          </p:spPr>
        </p:sp>
        <p:sp>
          <p:nvSpPr>
            <p:cNvPr name="TextBox 7" id="7"/>
            <p:cNvSpPr txBox="true"/>
            <p:nvPr/>
          </p:nvSpPr>
          <p:spPr>
            <a:xfrm>
              <a:off x="0" y="-47625"/>
              <a:ext cx="4014920" cy="2134185"/>
            </a:xfrm>
            <a:prstGeom prst="rect">
              <a:avLst/>
            </a:prstGeom>
          </p:spPr>
          <p:txBody>
            <a:bodyPr anchor="ctr" rtlCol="false" tIns="50800" lIns="50800" bIns="50800" rIns="50800"/>
            <a:lstStyle/>
            <a:p>
              <a:pPr algn="ctr">
                <a:lnSpc>
                  <a:spcPts val="3359"/>
                </a:lnSpc>
              </a:pPr>
            </a:p>
            <a:p>
              <a:pPr algn="ctr">
                <a:lnSpc>
                  <a:spcPts val="3359"/>
                </a:lnSpc>
              </a:pPr>
            </a:p>
            <a:p>
              <a:pPr algn="ctr">
                <a:lnSpc>
                  <a:spcPts val="3359"/>
                </a:lnSpc>
              </a:pPr>
            </a:p>
          </p:txBody>
        </p:sp>
      </p:grpSp>
      <p:sp>
        <p:nvSpPr>
          <p:cNvPr name="Freeform 8" id="8"/>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9" id="9"/>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2" id="12"/>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3" id="13"/>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4" id="14"/>
          <p:cNvSpPr txBox="true"/>
          <p:nvPr/>
        </p:nvSpPr>
        <p:spPr>
          <a:xfrm rot="0">
            <a:off x="1365129" y="1519326"/>
            <a:ext cx="8624650" cy="2389505"/>
          </a:xfrm>
          <a:prstGeom prst="rect">
            <a:avLst/>
          </a:prstGeom>
        </p:spPr>
        <p:txBody>
          <a:bodyPr anchor="t" rtlCol="false" tIns="0" lIns="0" bIns="0" rIns="0">
            <a:spAutoFit/>
          </a:bodyPr>
          <a:lstStyle/>
          <a:p>
            <a:pPr algn="ctr">
              <a:lnSpc>
                <a:spcPts val="3220"/>
              </a:lnSpc>
            </a:pPr>
            <a:r>
              <a:rPr lang="en-US" sz="2300" b="true">
                <a:solidFill>
                  <a:srgbClr val="FFFFFF"/>
                </a:solidFill>
                <a:latin typeface="Noto Sans Bold"/>
                <a:ea typeface="Noto Sans Bold"/>
                <a:cs typeface="Noto Sans Bold"/>
                <a:sym typeface="Noto Sans Bold"/>
              </a:rPr>
              <a:t>10) Xác định phủ tối thiểu của tập phụ thuộc hàm sau:</a:t>
            </a:r>
            <a:r>
              <a:rPr lang="en-US" sz="2300" b="true">
                <a:solidFill>
                  <a:srgbClr val="FFFFFF"/>
                </a:solidFill>
                <a:latin typeface="Noto Sans Bold"/>
                <a:ea typeface="Noto Sans Bold"/>
                <a:cs typeface="Noto Sans Bold"/>
                <a:sym typeface="Noto Sans Bold"/>
              </a:rPr>
              <a:t> </a:t>
            </a:r>
          </a:p>
          <a:p>
            <a:pPr algn="ctr">
              <a:lnSpc>
                <a:spcPts val="3220"/>
              </a:lnSpc>
            </a:pPr>
            <a:r>
              <a:rPr lang="en-US" sz="2300" b="true">
                <a:solidFill>
                  <a:srgbClr val="FFFFFF"/>
                </a:solidFill>
                <a:latin typeface="Noto Sans Bold"/>
                <a:ea typeface="Noto Sans Bold"/>
                <a:cs typeface="Noto Sans Bold"/>
                <a:sym typeface="Noto Sans Bold"/>
              </a:rPr>
              <a:t>a) Q(A,B,C,D,E,G), </a:t>
            </a:r>
          </a:p>
          <a:p>
            <a:pPr algn="ctr">
              <a:lnSpc>
                <a:spcPts val="3220"/>
              </a:lnSpc>
            </a:pPr>
            <a:r>
              <a:rPr lang="en-US" sz="2300" b="true">
                <a:solidFill>
                  <a:srgbClr val="FFFFFF"/>
                </a:solidFill>
                <a:latin typeface="Noto Sans Bold"/>
                <a:ea typeface="Noto Sans Bold"/>
                <a:cs typeface="Noto Sans Bold"/>
                <a:sym typeface="Noto Sans Bold"/>
              </a:rPr>
              <a:t>F={AB→C;C→A;BC→D;ACD→B;D→EG;BE→C;CG→BD;CE→AG} </a:t>
            </a:r>
          </a:p>
          <a:p>
            <a:pPr algn="ctr">
              <a:lnSpc>
                <a:spcPts val="3220"/>
              </a:lnSpc>
            </a:pPr>
            <a:r>
              <a:rPr lang="en-US" sz="2300" b="true">
                <a:solidFill>
                  <a:srgbClr val="FFFFFF"/>
                </a:solidFill>
                <a:latin typeface="Noto Sans Bold"/>
                <a:ea typeface="Noto Sans Bold"/>
                <a:cs typeface="Noto Sans Bold"/>
                <a:sym typeface="Noto Sans Bold"/>
              </a:rPr>
              <a:t>b) Q(A,B,C) </a:t>
            </a:r>
          </a:p>
          <a:p>
            <a:pPr algn="ctr">
              <a:lnSpc>
                <a:spcPts val="3220"/>
              </a:lnSpc>
            </a:pPr>
            <a:r>
              <a:rPr lang="en-US" sz="2300" b="true">
                <a:solidFill>
                  <a:srgbClr val="FFFFFF"/>
                </a:solidFill>
                <a:latin typeface="Noto Sans Bold"/>
                <a:ea typeface="Noto Sans Bold"/>
                <a:cs typeface="Noto Sans Bold"/>
                <a:sym typeface="Noto Sans Bold"/>
              </a:rPr>
              <a:t>F={A→B,A→C,B→A,C→A,B→C}</a:t>
            </a:r>
          </a:p>
          <a:p>
            <a:pPr algn="ctr">
              <a:lnSpc>
                <a:spcPts val="3220"/>
              </a:lnSpc>
            </a:pPr>
          </a:p>
        </p:txBody>
      </p:sp>
      <p:sp>
        <p:nvSpPr>
          <p:cNvPr name="TextBox 15" id="15"/>
          <p:cNvSpPr txBox="true"/>
          <p:nvPr/>
        </p:nvSpPr>
        <p:spPr>
          <a:xfrm rot="0">
            <a:off x="1177308" y="4125366"/>
            <a:ext cx="7473466" cy="5132351"/>
          </a:xfrm>
          <a:prstGeom prst="rect">
            <a:avLst/>
          </a:prstGeom>
        </p:spPr>
        <p:txBody>
          <a:bodyPr anchor="t" rtlCol="false" tIns="0" lIns="0" bIns="0" rIns="0">
            <a:spAutoFit/>
          </a:bodyPr>
          <a:lstStyle/>
          <a:p>
            <a:pPr algn="ctr">
              <a:lnSpc>
                <a:spcPts val="2714"/>
              </a:lnSpc>
            </a:pPr>
            <a:r>
              <a:rPr lang="en-US" sz="1938">
                <a:solidFill>
                  <a:srgbClr val="FFFFFF"/>
                </a:solidFill>
                <a:latin typeface="Be Vietnam"/>
                <a:ea typeface="Be Vietnam"/>
                <a:cs typeface="Be Vietnam"/>
                <a:sym typeface="Be Vietnam"/>
              </a:rPr>
              <a:t>a) Q(A,B,C,D,E,G), </a:t>
            </a:r>
          </a:p>
          <a:p>
            <a:pPr algn="ctr">
              <a:lnSpc>
                <a:spcPts val="2714"/>
              </a:lnSpc>
            </a:pPr>
            <a:r>
              <a:rPr lang="en-US" sz="1938">
                <a:solidFill>
                  <a:srgbClr val="FFFFFF"/>
                </a:solidFill>
                <a:latin typeface="Be Vietnam"/>
                <a:ea typeface="Be Vietnam"/>
                <a:cs typeface="Be Vietnam"/>
                <a:sym typeface="Be Vietnam"/>
              </a:rPr>
              <a:t>F={AB→C;C→A;BC→D;ACD→B;D→EG;BE→C;CG→BD;CE→AG} </a:t>
            </a:r>
          </a:p>
          <a:p>
            <a:pPr algn="ctr">
              <a:lnSpc>
                <a:spcPts val="2714"/>
              </a:lnSpc>
            </a:pPr>
            <a:r>
              <a:rPr lang="en-US" sz="1938" b="true">
                <a:solidFill>
                  <a:srgbClr val="FFFFFF"/>
                </a:solidFill>
                <a:latin typeface="Be Vietnam Ultra-Bold"/>
                <a:ea typeface="Be Vietnam Ultra-Bold"/>
                <a:cs typeface="Be Vietnam Ultra-Bold"/>
                <a:sym typeface="Be Vietnam Ultra-Bold"/>
              </a:rPr>
              <a:t>Phân rã vế phải:</a:t>
            </a:r>
          </a:p>
          <a:p>
            <a:pPr algn="ctr">
              <a:lnSpc>
                <a:spcPts val="2714"/>
              </a:lnSpc>
            </a:pPr>
            <a:r>
              <a:rPr lang="en-US" sz="1938">
                <a:solidFill>
                  <a:srgbClr val="FFFFFF"/>
                </a:solidFill>
                <a:latin typeface="Be Vietnam"/>
                <a:ea typeface="Be Vietnam"/>
                <a:cs typeface="Be Vietnam"/>
                <a:sym typeface="Be Vietnam"/>
              </a:rPr>
              <a:t>F1​={AB→C;C→A;BC→D;ACD→B;D→E;D→G;BE→C;CG→B;CG→D;CE→A;CE→G}</a:t>
            </a:r>
          </a:p>
          <a:p>
            <a:pPr algn="ctr">
              <a:lnSpc>
                <a:spcPts val="2714"/>
              </a:lnSpc>
            </a:pPr>
            <a:r>
              <a:rPr lang="en-US" sz="1938" b="true">
                <a:solidFill>
                  <a:srgbClr val="FFFFFF"/>
                </a:solidFill>
                <a:latin typeface="Be Vietnam Ultra-Bold"/>
                <a:ea typeface="Be Vietnam Ultra-Bold"/>
                <a:cs typeface="Be Vietnam Ultra-Bold"/>
                <a:sym typeface="Be Vietnam Ultra-Bold"/>
              </a:rPr>
              <a:t>Loại bỏ các phụ thuộc hàm dư thừa:</a:t>
            </a:r>
          </a:p>
          <a:p>
            <a:pPr algn="ctr" marL="418620" indent="-209310" lvl="1">
              <a:lnSpc>
                <a:spcPts val="2714"/>
              </a:lnSpc>
              <a:buFont typeface="Arial"/>
              <a:buChar char="•"/>
            </a:pPr>
            <a:r>
              <a:rPr lang="en-US" sz="1938">
                <a:solidFill>
                  <a:srgbClr val="FFFFFF"/>
                </a:solidFill>
                <a:latin typeface="Be Vietnam"/>
                <a:ea typeface="Be Vietnam"/>
                <a:cs typeface="Be Vietnam"/>
                <a:sym typeface="Be Vietnam"/>
              </a:rPr>
              <a:t>AB→C: (AB)+ dùng F1​∖{AB→C}={A,B}. Không suy ra C. Giữ lại.</a:t>
            </a:r>
          </a:p>
          <a:p>
            <a:pPr algn="ctr" marL="418620" indent="-209310" lvl="1">
              <a:lnSpc>
                <a:spcPts val="2714"/>
              </a:lnSpc>
              <a:buFont typeface="Arial"/>
              <a:buChar char="•"/>
            </a:pPr>
            <a:r>
              <a:rPr lang="en-US" sz="1938">
                <a:solidFill>
                  <a:srgbClr val="FFFFFF"/>
                </a:solidFill>
                <a:latin typeface="Be Vietnam"/>
                <a:ea typeface="Be Vietnam"/>
                <a:cs typeface="Be Vietnam"/>
                <a:sym typeface="Be Vietnam"/>
              </a:rPr>
              <a:t>C→A: C+ dùng F1​∖{C→A}={C}. Không suy ra A. Giữ lại.</a:t>
            </a:r>
          </a:p>
          <a:p>
            <a:pPr algn="ctr" marL="418620" indent="-209310" lvl="1">
              <a:lnSpc>
                <a:spcPts val="2714"/>
              </a:lnSpc>
              <a:buFont typeface="Arial"/>
              <a:buChar char="•"/>
            </a:pPr>
            <a:r>
              <a:rPr lang="en-US" sz="1938">
                <a:solidFill>
                  <a:srgbClr val="FFFFFF"/>
                </a:solidFill>
                <a:latin typeface="Be Vietnam"/>
                <a:ea typeface="Be Vietnam"/>
                <a:cs typeface="Be Vietnam"/>
                <a:sym typeface="Be Vietnam"/>
              </a:rPr>
              <a:t>BC→D: (BC)+ dùng F1​∖{BC→D}={B,C}∪{A}(C→A)={A,B,C}. Không suy ra D. Giữ lại.</a:t>
            </a:r>
          </a:p>
          <a:p>
            <a:pPr algn="ctr" marL="418620" indent="-209310" lvl="1">
              <a:lnSpc>
                <a:spcPts val="2714"/>
              </a:lnSpc>
              <a:buFont typeface="Arial"/>
              <a:buChar char="•"/>
            </a:pPr>
            <a:r>
              <a:rPr lang="en-US" sz="1938">
                <a:solidFill>
                  <a:srgbClr val="FFFFFF"/>
                </a:solidFill>
                <a:latin typeface="Be Vietnam"/>
                <a:ea typeface="Be Vietnam"/>
                <a:cs typeface="Be Vietnam"/>
                <a:sym typeface="Be Vietnam"/>
              </a:rPr>
              <a:t>ACD→B: (ACD)+ dùng F1​∖{ACD→B}={A,C,D}∪{E,G}(D→E,D→G)={A,C,D,E,G}. Không suy ra B. Giữ lại.</a:t>
            </a:r>
          </a:p>
          <a:p>
            <a:pPr algn="ctr">
              <a:lnSpc>
                <a:spcPts val="2714"/>
              </a:lnSpc>
            </a:pPr>
          </a:p>
        </p:txBody>
      </p:sp>
      <p:sp>
        <p:nvSpPr>
          <p:cNvPr name="AutoShape 16" id="16"/>
          <p:cNvSpPr/>
          <p:nvPr/>
        </p:nvSpPr>
        <p:spPr>
          <a:xfrm flipV="true">
            <a:off x="8669824" y="4470741"/>
            <a:ext cx="0" cy="4479702"/>
          </a:xfrm>
          <a:prstGeom prst="line">
            <a:avLst/>
          </a:prstGeom>
          <a:ln cap="flat" w="38100">
            <a:solidFill>
              <a:srgbClr val="FFFFFF"/>
            </a:solidFill>
            <a:prstDash val="solid"/>
            <a:headEnd type="none" len="sm" w="sm"/>
            <a:tailEnd type="none" len="sm" w="sm"/>
          </a:ln>
        </p:spPr>
      </p:sp>
      <p:sp>
        <p:nvSpPr>
          <p:cNvPr name="TextBox 17" id="17"/>
          <p:cNvSpPr txBox="true"/>
          <p:nvPr/>
        </p:nvSpPr>
        <p:spPr>
          <a:xfrm rot="0">
            <a:off x="8828859" y="4573651"/>
            <a:ext cx="7072309" cy="4446524"/>
          </a:xfrm>
          <a:prstGeom prst="rect">
            <a:avLst/>
          </a:prstGeom>
        </p:spPr>
        <p:txBody>
          <a:bodyPr anchor="t" rtlCol="false" tIns="0" lIns="0" bIns="0" rIns="0">
            <a:spAutoFit/>
          </a:bodyPr>
          <a:lstStyle/>
          <a:p>
            <a:pPr algn="ctr" marL="418847" indent="-209423" lvl="1">
              <a:lnSpc>
                <a:spcPts val="2716"/>
              </a:lnSpc>
              <a:buFont typeface="Arial"/>
              <a:buChar char="•"/>
            </a:pPr>
            <a:r>
              <a:rPr lang="en-US" sz="1940">
                <a:solidFill>
                  <a:srgbClr val="FFFFFF"/>
                </a:solidFill>
                <a:latin typeface="Be Vietnam"/>
                <a:ea typeface="Be Vietnam"/>
                <a:cs typeface="Be Vietnam"/>
                <a:sym typeface="Be Vietnam"/>
              </a:rPr>
              <a:t>D→E: D+ dùng F1​∖{D→E}={D}∪{G}(D→G)={D,G}. Không suy ra E. Giữ lại.</a:t>
            </a:r>
          </a:p>
          <a:p>
            <a:pPr algn="ctr" marL="418847" indent="-209423" lvl="1">
              <a:lnSpc>
                <a:spcPts val="2716"/>
              </a:lnSpc>
              <a:buFont typeface="Arial"/>
              <a:buChar char="•"/>
            </a:pPr>
            <a:r>
              <a:rPr lang="en-US" sz="1940">
                <a:solidFill>
                  <a:srgbClr val="FFFFFF"/>
                </a:solidFill>
                <a:latin typeface="Be Vietnam"/>
                <a:ea typeface="Be Vietnam"/>
                <a:cs typeface="Be Vietnam"/>
                <a:sym typeface="Be Vietnam"/>
              </a:rPr>
              <a:t>D→G: D+ dùng F1​∖{D→G}={D}∪{E}(D→E)={D,E}. Không suy ra G. Giữ lại.</a:t>
            </a:r>
          </a:p>
          <a:p>
            <a:pPr algn="ctr" marL="418847" indent="-209423" lvl="1">
              <a:lnSpc>
                <a:spcPts val="2716"/>
              </a:lnSpc>
              <a:buFont typeface="Arial"/>
              <a:buChar char="•"/>
            </a:pPr>
            <a:r>
              <a:rPr lang="en-US" sz="1940">
                <a:solidFill>
                  <a:srgbClr val="FFFFFF"/>
                </a:solidFill>
                <a:latin typeface="Be Vietnam"/>
                <a:ea typeface="Be Vietnam"/>
                <a:cs typeface="Be Vietnam"/>
                <a:sym typeface="Be Vietnam"/>
              </a:rPr>
              <a:t>BE→C: (BE)+ dùng F1​∖{BE→C}={B,E}. Không suy ra C. Giữ lại.</a:t>
            </a:r>
          </a:p>
          <a:p>
            <a:pPr algn="ctr" marL="418847" indent="-209423" lvl="1">
              <a:lnSpc>
                <a:spcPts val="2716"/>
              </a:lnSpc>
              <a:buFont typeface="Arial"/>
              <a:buChar char="•"/>
            </a:pPr>
            <a:r>
              <a:rPr lang="en-US" sz="1940">
                <a:solidFill>
                  <a:srgbClr val="FFFFFF"/>
                </a:solidFill>
                <a:latin typeface="Be Vietnam"/>
                <a:ea typeface="Be Vietnam"/>
                <a:cs typeface="Be Vietnam"/>
                <a:sym typeface="Be Vietnam"/>
              </a:rPr>
              <a:t>CG→B: (CG)+ dùng F1​∖{CG→B}={C,G}∪{A}(C→A)∪{D}(CG→D)∪{E,G}(D→E,D→G)={A,C,G,D,E}. Từ {A,C,D} có ACD→B. Suy ra B. Loại bỏ CG→B.</a:t>
            </a:r>
          </a:p>
          <a:p>
            <a:pPr algn="ctr" marL="418847" indent="-209423" lvl="1">
              <a:lnSpc>
                <a:spcPts val="2716"/>
              </a:lnSpc>
              <a:buFont typeface="Arial"/>
              <a:buChar char="•"/>
            </a:pPr>
            <a:r>
              <a:rPr lang="en-US" sz="1940">
                <a:solidFill>
                  <a:srgbClr val="FFFFFF"/>
                </a:solidFill>
                <a:latin typeface="Be Vietnam"/>
                <a:ea typeface="Be Vietnam"/>
                <a:cs typeface="Be Vietnam"/>
                <a:sym typeface="Be Vietnam"/>
              </a:rPr>
              <a:t>Tập hiện tại F′={AB→C;C→A;BC→D;ACD→B;D→E;D→G;BE→C;CG→D;CE→A;CE→G}.</a:t>
            </a:r>
          </a:p>
          <a:p>
            <a:pPr algn="ctr">
              <a:lnSpc>
                <a:spcPts val="2716"/>
              </a:lnSpc>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555290" y="68089"/>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LÊ THỊ CHUNG</a:t>
            </a:r>
          </a:p>
        </p:txBody>
      </p:sp>
      <p:sp>
        <p:nvSpPr>
          <p:cNvPr name="TextBox 4" id="4"/>
          <p:cNvSpPr txBox="true"/>
          <p:nvPr/>
        </p:nvSpPr>
        <p:spPr>
          <a:xfrm rot="0">
            <a:off x="2477370" y="724484"/>
            <a:ext cx="5653015" cy="974440"/>
          </a:xfrm>
          <a:prstGeom prst="rect">
            <a:avLst/>
          </a:prstGeom>
        </p:spPr>
        <p:txBody>
          <a:bodyPr anchor="t" rtlCol="false" tIns="0" lIns="0" bIns="0" rIns="0">
            <a:spAutoFit/>
          </a:bodyPr>
          <a:lstStyle/>
          <a:p>
            <a:pPr algn="l">
              <a:lnSpc>
                <a:spcPts val="3903"/>
              </a:lnSpc>
            </a:pPr>
            <a:r>
              <a:rPr lang="en-US" sz="2787" b="true">
                <a:solidFill>
                  <a:srgbClr val="1B1C54"/>
                </a:solidFill>
                <a:latin typeface="Be Vietnam Ultra-Bold"/>
                <a:ea typeface="Be Vietnam Ultra-Bold"/>
                <a:cs typeface="Be Vietnam Ultra-Bold"/>
                <a:sym typeface="Be Vietnam Ultra-Bold"/>
              </a:rPr>
              <a:t>CHUẨN HÓA DỮ LIỆU CÁ NHÂN </a:t>
            </a:r>
          </a:p>
          <a:p>
            <a:pPr algn="l" marL="0" indent="0" lvl="0">
              <a:lnSpc>
                <a:spcPts val="3903"/>
              </a:lnSpc>
              <a:spcBef>
                <a:spcPct val="0"/>
              </a:spcBef>
            </a:pPr>
          </a:p>
        </p:txBody>
      </p:sp>
      <p:grpSp>
        <p:nvGrpSpPr>
          <p:cNvPr name="Group 5" id="5"/>
          <p:cNvGrpSpPr/>
          <p:nvPr/>
        </p:nvGrpSpPr>
        <p:grpSpPr>
          <a:xfrm rot="0">
            <a:off x="1028700" y="1388279"/>
            <a:ext cx="15244148" cy="7922409"/>
            <a:chOff x="0" y="0"/>
            <a:chExt cx="4014920" cy="2086560"/>
          </a:xfrm>
        </p:grpSpPr>
        <p:sp>
          <p:nvSpPr>
            <p:cNvPr name="Freeform 6" id="6"/>
            <p:cNvSpPr/>
            <p:nvPr/>
          </p:nvSpPr>
          <p:spPr>
            <a:xfrm flipH="false" flipV="false" rot="0">
              <a:off x="0" y="0"/>
              <a:ext cx="4014920" cy="2086560"/>
            </a:xfrm>
            <a:custGeom>
              <a:avLst/>
              <a:gdLst/>
              <a:ahLst/>
              <a:cxnLst/>
              <a:rect r="r" b="b" t="t" l="l"/>
              <a:pathLst>
                <a:path h="2086560" w="4014920">
                  <a:moveTo>
                    <a:pt x="17267" y="0"/>
                  </a:moveTo>
                  <a:lnTo>
                    <a:pt x="3997652" y="0"/>
                  </a:lnTo>
                  <a:cubicBezTo>
                    <a:pt x="4002232" y="0"/>
                    <a:pt x="4006624" y="1819"/>
                    <a:pt x="4009862" y="5057"/>
                  </a:cubicBezTo>
                  <a:cubicBezTo>
                    <a:pt x="4013100" y="8296"/>
                    <a:pt x="4014920" y="12688"/>
                    <a:pt x="4014920" y="17267"/>
                  </a:cubicBezTo>
                  <a:lnTo>
                    <a:pt x="4014920" y="2069293"/>
                  </a:lnTo>
                  <a:cubicBezTo>
                    <a:pt x="4014920" y="2073872"/>
                    <a:pt x="4013100" y="2078265"/>
                    <a:pt x="4009862" y="2081503"/>
                  </a:cubicBezTo>
                  <a:cubicBezTo>
                    <a:pt x="4006624" y="2084741"/>
                    <a:pt x="4002232" y="2086560"/>
                    <a:pt x="3997652" y="2086560"/>
                  </a:cubicBezTo>
                  <a:lnTo>
                    <a:pt x="17267" y="2086560"/>
                  </a:lnTo>
                  <a:cubicBezTo>
                    <a:pt x="12688" y="2086560"/>
                    <a:pt x="8296" y="2084741"/>
                    <a:pt x="5057" y="2081503"/>
                  </a:cubicBezTo>
                  <a:cubicBezTo>
                    <a:pt x="1819" y="2078265"/>
                    <a:pt x="0" y="2073872"/>
                    <a:pt x="0" y="2069293"/>
                  </a:cubicBezTo>
                  <a:lnTo>
                    <a:pt x="0" y="17267"/>
                  </a:lnTo>
                  <a:cubicBezTo>
                    <a:pt x="0" y="12688"/>
                    <a:pt x="1819" y="8296"/>
                    <a:pt x="5057" y="5057"/>
                  </a:cubicBezTo>
                  <a:cubicBezTo>
                    <a:pt x="8296" y="1819"/>
                    <a:pt x="12688" y="0"/>
                    <a:pt x="17267" y="0"/>
                  </a:cubicBezTo>
                  <a:close/>
                </a:path>
              </a:pathLst>
            </a:custGeom>
            <a:solidFill>
              <a:srgbClr val="1B1C54"/>
            </a:solidFill>
          </p:spPr>
        </p:sp>
        <p:sp>
          <p:nvSpPr>
            <p:cNvPr name="TextBox 7" id="7"/>
            <p:cNvSpPr txBox="true"/>
            <p:nvPr/>
          </p:nvSpPr>
          <p:spPr>
            <a:xfrm>
              <a:off x="0" y="-47625"/>
              <a:ext cx="4014920" cy="2134185"/>
            </a:xfrm>
            <a:prstGeom prst="rect">
              <a:avLst/>
            </a:prstGeom>
          </p:spPr>
          <p:txBody>
            <a:bodyPr anchor="ctr" rtlCol="false" tIns="50800" lIns="50800" bIns="50800" rIns="50800"/>
            <a:lstStyle/>
            <a:p>
              <a:pPr algn="ctr">
                <a:lnSpc>
                  <a:spcPts val="3359"/>
                </a:lnSpc>
              </a:pPr>
            </a:p>
            <a:p>
              <a:pPr algn="ctr">
                <a:lnSpc>
                  <a:spcPts val="3359"/>
                </a:lnSpc>
              </a:pPr>
            </a:p>
            <a:p>
              <a:pPr algn="ctr">
                <a:lnSpc>
                  <a:spcPts val="3359"/>
                </a:lnSpc>
              </a:pPr>
            </a:p>
          </p:txBody>
        </p:sp>
      </p:grpSp>
      <p:sp>
        <p:nvSpPr>
          <p:cNvPr name="Freeform 8" id="8"/>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9" id="9"/>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2" id="12"/>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3" id="13"/>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4" id="14"/>
          <p:cNvSpPr txBox="true"/>
          <p:nvPr/>
        </p:nvSpPr>
        <p:spPr>
          <a:xfrm rot="0">
            <a:off x="1365129" y="1519326"/>
            <a:ext cx="8624650" cy="2389505"/>
          </a:xfrm>
          <a:prstGeom prst="rect">
            <a:avLst/>
          </a:prstGeom>
        </p:spPr>
        <p:txBody>
          <a:bodyPr anchor="t" rtlCol="false" tIns="0" lIns="0" bIns="0" rIns="0">
            <a:spAutoFit/>
          </a:bodyPr>
          <a:lstStyle/>
          <a:p>
            <a:pPr algn="ctr">
              <a:lnSpc>
                <a:spcPts val="3220"/>
              </a:lnSpc>
            </a:pPr>
            <a:r>
              <a:rPr lang="en-US" sz="2300" b="true">
                <a:solidFill>
                  <a:srgbClr val="FFFFFF"/>
                </a:solidFill>
                <a:latin typeface="Noto Sans Bold"/>
                <a:ea typeface="Noto Sans Bold"/>
                <a:cs typeface="Noto Sans Bold"/>
                <a:sym typeface="Noto Sans Bold"/>
              </a:rPr>
              <a:t>10) Xác định phủ tối thiểu của tập phụ thuộc hàm sau:</a:t>
            </a:r>
            <a:r>
              <a:rPr lang="en-US" sz="2300" b="true">
                <a:solidFill>
                  <a:srgbClr val="FFFFFF"/>
                </a:solidFill>
                <a:latin typeface="Noto Sans Bold"/>
                <a:ea typeface="Noto Sans Bold"/>
                <a:cs typeface="Noto Sans Bold"/>
                <a:sym typeface="Noto Sans Bold"/>
              </a:rPr>
              <a:t> </a:t>
            </a:r>
          </a:p>
          <a:p>
            <a:pPr algn="ctr">
              <a:lnSpc>
                <a:spcPts val="3220"/>
              </a:lnSpc>
            </a:pPr>
            <a:r>
              <a:rPr lang="en-US" sz="2300" b="true">
                <a:solidFill>
                  <a:srgbClr val="FFFFFF"/>
                </a:solidFill>
                <a:latin typeface="Noto Sans Bold"/>
                <a:ea typeface="Noto Sans Bold"/>
                <a:cs typeface="Noto Sans Bold"/>
                <a:sym typeface="Noto Sans Bold"/>
              </a:rPr>
              <a:t>a) Q(A,B,C,D,E,G), </a:t>
            </a:r>
          </a:p>
          <a:p>
            <a:pPr algn="ctr">
              <a:lnSpc>
                <a:spcPts val="3220"/>
              </a:lnSpc>
            </a:pPr>
            <a:r>
              <a:rPr lang="en-US" sz="2300" b="true">
                <a:solidFill>
                  <a:srgbClr val="FFFFFF"/>
                </a:solidFill>
                <a:latin typeface="Noto Sans Bold"/>
                <a:ea typeface="Noto Sans Bold"/>
                <a:cs typeface="Noto Sans Bold"/>
                <a:sym typeface="Noto Sans Bold"/>
              </a:rPr>
              <a:t>F={AB→C;C→A;BC→D;ACD→B;D→EG;BE→C;CG→BD;CE→AG} </a:t>
            </a:r>
          </a:p>
          <a:p>
            <a:pPr algn="ctr">
              <a:lnSpc>
                <a:spcPts val="3220"/>
              </a:lnSpc>
            </a:pPr>
            <a:r>
              <a:rPr lang="en-US" sz="2300" b="true">
                <a:solidFill>
                  <a:srgbClr val="FFFFFF"/>
                </a:solidFill>
                <a:latin typeface="Noto Sans Bold"/>
                <a:ea typeface="Noto Sans Bold"/>
                <a:cs typeface="Noto Sans Bold"/>
                <a:sym typeface="Noto Sans Bold"/>
              </a:rPr>
              <a:t>b) Q(A,B,C) </a:t>
            </a:r>
          </a:p>
          <a:p>
            <a:pPr algn="ctr">
              <a:lnSpc>
                <a:spcPts val="3220"/>
              </a:lnSpc>
            </a:pPr>
            <a:r>
              <a:rPr lang="en-US" sz="2300" b="true">
                <a:solidFill>
                  <a:srgbClr val="FFFFFF"/>
                </a:solidFill>
                <a:latin typeface="Noto Sans Bold"/>
                <a:ea typeface="Noto Sans Bold"/>
                <a:cs typeface="Noto Sans Bold"/>
                <a:sym typeface="Noto Sans Bold"/>
              </a:rPr>
              <a:t>F={A→B,A→C,B→A,C→A,B→C}</a:t>
            </a:r>
          </a:p>
          <a:p>
            <a:pPr algn="ctr">
              <a:lnSpc>
                <a:spcPts val="3220"/>
              </a:lnSpc>
            </a:pPr>
          </a:p>
        </p:txBody>
      </p:sp>
      <p:sp>
        <p:nvSpPr>
          <p:cNvPr name="AutoShape 15" id="15"/>
          <p:cNvSpPr/>
          <p:nvPr/>
        </p:nvSpPr>
        <p:spPr>
          <a:xfrm flipV="true">
            <a:off x="8669824" y="4470741"/>
            <a:ext cx="0" cy="4479702"/>
          </a:xfrm>
          <a:prstGeom prst="line">
            <a:avLst/>
          </a:prstGeom>
          <a:ln cap="flat" w="38100">
            <a:solidFill>
              <a:srgbClr val="FFFFFF"/>
            </a:solidFill>
            <a:prstDash val="solid"/>
            <a:headEnd type="none" len="sm" w="sm"/>
            <a:tailEnd type="none" len="sm" w="sm"/>
          </a:ln>
        </p:spPr>
      </p:sp>
      <p:sp>
        <p:nvSpPr>
          <p:cNvPr name="TextBox 16" id="16"/>
          <p:cNvSpPr txBox="true"/>
          <p:nvPr/>
        </p:nvSpPr>
        <p:spPr>
          <a:xfrm rot="0">
            <a:off x="8831749" y="4230751"/>
            <a:ext cx="7274900" cy="5132324"/>
          </a:xfrm>
          <a:prstGeom prst="rect">
            <a:avLst/>
          </a:prstGeom>
        </p:spPr>
        <p:txBody>
          <a:bodyPr anchor="t" rtlCol="false" tIns="0" lIns="0" bIns="0" rIns="0">
            <a:spAutoFit/>
          </a:bodyPr>
          <a:lstStyle/>
          <a:p>
            <a:pPr algn="ctr">
              <a:lnSpc>
                <a:spcPts val="2716"/>
              </a:lnSpc>
            </a:pPr>
            <a:r>
              <a:rPr lang="en-US" sz="1940" b="true">
                <a:solidFill>
                  <a:srgbClr val="FFFFFF"/>
                </a:solidFill>
                <a:latin typeface="Be Vietnam Ultra-Bold"/>
                <a:ea typeface="Be Vietnam Ultra-Bold"/>
                <a:cs typeface="Be Vietnam Ultra-Bold"/>
                <a:sym typeface="Be Vietnam Ultra-Bold"/>
              </a:rPr>
              <a:t>Tối thiểu hóa vế trái:</a:t>
            </a:r>
          </a:p>
          <a:p>
            <a:pPr algn="ctr">
              <a:lnSpc>
                <a:spcPts val="2716"/>
              </a:lnSpc>
            </a:pPr>
            <a:r>
              <a:rPr lang="en-US" sz="1940">
                <a:solidFill>
                  <a:srgbClr val="FFFFFF"/>
                </a:solidFill>
                <a:latin typeface="Be Vietnam"/>
                <a:ea typeface="Be Vietnam"/>
                <a:cs typeface="Be Vietnam"/>
                <a:sym typeface="Be Vietnam"/>
              </a:rPr>
              <a:t>AB→C: (A)F2​+​={A}, (B)F2​+​={B}. Không suy ra C. Vế trái AB là tối thiểu. </a:t>
            </a:r>
          </a:p>
          <a:p>
            <a:pPr algn="ctr">
              <a:lnSpc>
                <a:spcPts val="2716"/>
              </a:lnSpc>
            </a:pPr>
            <a:r>
              <a:rPr lang="en-US" sz="1940">
                <a:solidFill>
                  <a:srgbClr val="FFFFFF"/>
                </a:solidFill>
                <a:latin typeface="Be Vietnam"/>
                <a:ea typeface="Be Vietnam"/>
                <a:cs typeface="Be Vietnam"/>
                <a:sym typeface="Be Vietnam"/>
              </a:rPr>
              <a:t>BC→D: (B)F2​+​={B}, (C)F2​+​={A,C}. Không suy ra D. Vế trái BC là tối thiểu. </a:t>
            </a:r>
          </a:p>
          <a:p>
            <a:pPr algn="ctr">
              <a:lnSpc>
                <a:spcPts val="2716"/>
              </a:lnSpc>
            </a:pPr>
            <a:r>
              <a:rPr lang="en-US" sz="1940">
                <a:solidFill>
                  <a:srgbClr val="FFFFFF"/>
                </a:solidFill>
                <a:latin typeface="Be Vietnam"/>
                <a:ea typeface="Be Vietnam"/>
                <a:cs typeface="Be Vietnam"/>
                <a:sym typeface="Be Vietnam"/>
              </a:rPr>
              <a:t>ACD→B: </a:t>
            </a:r>
          </a:p>
          <a:p>
            <a:pPr algn="ctr" marL="418847" indent="-209423" lvl="1">
              <a:lnSpc>
                <a:spcPts val="2716"/>
              </a:lnSpc>
              <a:buFont typeface="Arial"/>
              <a:buChar char="•"/>
            </a:pPr>
            <a:r>
              <a:rPr lang="en-US" sz="1940">
                <a:solidFill>
                  <a:srgbClr val="FFFFFF"/>
                </a:solidFill>
                <a:latin typeface="Be Vietnam"/>
                <a:ea typeface="Be Vietnam"/>
                <a:cs typeface="Be Vietnam"/>
                <a:sym typeface="Be Vietnam"/>
              </a:rPr>
              <a:t>(CD)F2​+​={C,D}∪{A}(C→A)∪{E,G}(D→E,D→G)={A,C,D,E,G}. Từ {A,C,D} có ACD→B. Bao đóng của CD chứa B. Loại bỏ A khỏi vế trái ACD. Thay thế bằng CD→B.</a:t>
            </a:r>
          </a:p>
          <a:p>
            <a:pPr algn="ctr" marL="418847" indent="-209423" lvl="1">
              <a:lnSpc>
                <a:spcPts val="2716"/>
              </a:lnSpc>
              <a:buFont typeface="Arial"/>
              <a:buChar char="•"/>
            </a:pPr>
            <a:r>
              <a:rPr lang="en-US" sz="1940">
                <a:solidFill>
                  <a:srgbClr val="FFFFFF"/>
                </a:solidFill>
                <a:latin typeface="Be Vietnam"/>
                <a:ea typeface="Be Vietnam"/>
                <a:cs typeface="Be Vietnam"/>
                <a:sym typeface="Be Vietnam"/>
              </a:rPr>
              <a:t>(AD)F2​+​: Tính bao đóng của AD bằng tập F2​. {A,D}∪{E,G}(D→E,D→G)={A,D,E,G}. Không suy ra B.</a:t>
            </a:r>
          </a:p>
          <a:p>
            <a:pPr algn="ctr" marL="418847" indent="-209423" lvl="1">
              <a:lnSpc>
                <a:spcPts val="2716"/>
              </a:lnSpc>
              <a:buFont typeface="Arial"/>
              <a:buChar char="•"/>
            </a:pPr>
            <a:r>
              <a:rPr lang="en-US" sz="1940">
                <a:solidFill>
                  <a:srgbClr val="FFFFFF"/>
                </a:solidFill>
                <a:latin typeface="Be Vietnam"/>
                <a:ea typeface="Be Vietnam"/>
                <a:cs typeface="Be Vietnam"/>
                <a:sym typeface="Be Vietnam"/>
              </a:rPr>
              <a:t>(AC)F2​+​: Tính bao đóng của AC bằng tập F2​. {A,C}∪{A}(C→A)={A,C}. Không suy ra B. Kết quả tối thiểu hóa cho ACD→B là CD→B.</a:t>
            </a:r>
          </a:p>
          <a:p>
            <a:pPr algn="ctr">
              <a:lnSpc>
                <a:spcPts val="2716"/>
              </a:lnSpc>
            </a:pPr>
          </a:p>
        </p:txBody>
      </p:sp>
      <p:sp>
        <p:nvSpPr>
          <p:cNvPr name="TextBox 17" id="17"/>
          <p:cNvSpPr txBox="true"/>
          <p:nvPr/>
        </p:nvSpPr>
        <p:spPr>
          <a:xfrm rot="0">
            <a:off x="1028700" y="4178364"/>
            <a:ext cx="7479199" cy="5132324"/>
          </a:xfrm>
          <a:prstGeom prst="rect">
            <a:avLst/>
          </a:prstGeom>
        </p:spPr>
        <p:txBody>
          <a:bodyPr anchor="t" rtlCol="false" tIns="0" lIns="0" bIns="0" rIns="0">
            <a:spAutoFit/>
          </a:bodyPr>
          <a:lstStyle/>
          <a:p>
            <a:pPr algn="ctr" marL="418847" indent="-209423" lvl="1">
              <a:lnSpc>
                <a:spcPts val="2716"/>
              </a:lnSpc>
              <a:buFont typeface="Arial"/>
              <a:buChar char="•"/>
            </a:pPr>
            <a:r>
              <a:rPr lang="en-US" sz="1940">
                <a:solidFill>
                  <a:srgbClr val="FFFFFF"/>
                </a:solidFill>
                <a:latin typeface="Be Vietnam"/>
                <a:ea typeface="Be Vietnam"/>
                <a:cs typeface="Be Vietnam"/>
                <a:sym typeface="Be Vietnam"/>
              </a:rPr>
              <a:t>CG→D: (CG)+ dùng F′∖{CG→D}={C,G}∪{A}(C→A). Không suy ra D. Giữ lại.</a:t>
            </a:r>
          </a:p>
          <a:p>
            <a:pPr algn="ctr" marL="418847" indent="-209423" lvl="1">
              <a:lnSpc>
                <a:spcPts val="2716"/>
              </a:lnSpc>
              <a:buFont typeface="Arial"/>
              <a:buChar char="•"/>
            </a:pPr>
            <a:r>
              <a:rPr lang="en-US" sz="1940">
                <a:solidFill>
                  <a:srgbClr val="FFFFFF"/>
                </a:solidFill>
                <a:latin typeface="Be Vietnam"/>
                <a:ea typeface="Be Vietnam"/>
                <a:cs typeface="Be Vietnam"/>
                <a:sym typeface="Be Vietnam"/>
              </a:rPr>
              <a:t>Tập hiện tại F′′={AB→C;C→A;BC→D;ACD→B;D→E;D→G;BE→C;CG→D;CE→A;CE→G}.</a:t>
            </a:r>
          </a:p>
          <a:p>
            <a:pPr algn="ctr" marL="418847" indent="-209423" lvl="1">
              <a:lnSpc>
                <a:spcPts val="2716"/>
              </a:lnSpc>
              <a:buFont typeface="Arial"/>
              <a:buChar char="•"/>
            </a:pPr>
            <a:r>
              <a:rPr lang="en-US" sz="1940">
                <a:solidFill>
                  <a:srgbClr val="FFFFFF"/>
                </a:solidFill>
                <a:latin typeface="Be Vietnam"/>
                <a:ea typeface="Be Vietnam"/>
                <a:cs typeface="Be Vietnam"/>
                <a:sym typeface="Be Vietnam"/>
              </a:rPr>
              <a:t>CE→A: (CE)+ dùng F′′∖{CE→A}={C,E}∪{G}(CE→G)∪{A}(C→A). A có thể suy ra từ C. Loại bỏ CE→A.</a:t>
            </a:r>
          </a:p>
          <a:p>
            <a:pPr algn="ctr" marL="418847" indent="-209423" lvl="1">
              <a:lnSpc>
                <a:spcPts val="2716"/>
              </a:lnSpc>
              <a:buFont typeface="Arial"/>
              <a:buChar char="•"/>
            </a:pPr>
            <a:r>
              <a:rPr lang="en-US" sz="1940">
                <a:solidFill>
                  <a:srgbClr val="FFFFFF"/>
                </a:solidFill>
                <a:latin typeface="Be Vietnam"/>
                <a:ea typeface="Be Vietnam"/>
                <a:cs typeface="Be Vietnam"/>
                <a:sym typeface="Be Vietnam"/>
              </a:rPr>
              <a:t>Tập hiện tại F′′′={AB→C;C→A;BC→D;ACD→B;D→E;D→G;BE→C;CG→D;CE→G}.</a:t>
            </a:r>
          </a:p>
          <a:p>
            <a:pPr algn="ctr" marL="418847" indent="-209423" lvl="1">
              <a:lnSpc>
                <a:spcPts val="2716"/>
              </a:lnSpc>
              <a:buFont typeface="Arial"/>
              <a:buChar char="•"/>
            </a:pPr>
            <a:r>
              <a:rPr lang="en-US" sz="1940">
                <a:solidFill>
                  <a:srgbClr val="FFFFFF"/>
                </a:solidFill>
                <a:latin typeface="Be Vietnam"/>
                <a:ea typeface="Be Vietnam"/>
                <a:cs typeface="Be Vietnam"/>
                <a:sym typeface="Be Vietnam"/>
              </a:rPr>
              <a:t>CE→G: (CE)+ dùng F′′′∖{CE→G}={C,E}∪{A}(C→A). Không suy ra G. Giữ lại.</a:t>
            </a:r>
          </a:p>
          <a:p>
            <a:pPr algn="ctr">
              <a:lnSpc>
                <a:spcPts val="2716"/>
              </a:lnSpc>
            </a:pPr>
            <a:r>
              <a:rPr lang="en-US" sz="1940">
                <a:solidFill>
                  <a:srgbClr val="FFFFFF"/>
                </a:solidFill>
                <a:latin typeface="Be Vietnam"/>
                <a:ea typeface="Be Vietnam"/>
                <a:cs typeface="Be Vietnam"/>
                <a:sym typeface="Be Vietnam"/>
              </a:rPr>
              <a:t>Tập sau khi loại bỏ phụ thuộc hàm dư thừa: F2​={AB→C;C→A;BC→D;ACD→B;D→E;D→G;BE→C;CG→D;CE→G}</a:t>
            </a:r>
          </a:p>
          <a:p>
            <a:pPr algn="ctr">
              <a:lnSpc>
                <a:spcPts val="2716"/>
              </a:lnSpc>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555290" y="68089"/>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LÊ THỊ CHUNG</a:t>
            </a:r>
          </a:p>
        </p:txBody>
      </p:sp>
      <p:sp>
        <p:nvSpPr>
          <p:cNvPr name="TextBox 4" id="4"/>
          <p:cNvSpPr txBox="true"/>
          <p:nvPr/>
        </p:nvSpPr>
        <p:spPr>
          <a:xfrm rot="0">
            <a:off x="2477370" y="724484"/>
            <a:ext cx="5653015" cy="974440"/>
          </a:xfrm>
          <a:prstGeom prst="rect">
            <a:avLst/>
          </a:prstGeom>
        </p:spPr>
        <p:txBody>
          <a:bodyPr anchor="t" rtlCol="false" tIns="0" lIns="0" bIns="0" rIns="0">
            <a:spAutoFit/>
          </a:bodyPr>
          <a:lstStyle/>
          <a:p>
            <a:pPr algn="l">
              <a:lnSpc>
                <a:spcPts val="3903"/>
              </a:lnSpc>
            </a:pPr>
            <a:r>
              <a:rPr lang="en-US" sz="2787" b="true">
                <a:solidFill>
                  <a:srgbClr val="1B1C54"/>
                </a:solidFill>
                <a:latin typeface="Be Vietnam Ultra-Bold"/>
                <a:ea typeface="Be Vietnam Ultra-Bold"/>
                <a:cs typeface="Be Vietnam Ultra-Bold"/>
                <a:sym typeface="Be Vietnam Ultra-Bold"/>
              </a:rPr>
              <a:t>CHUẨN HÓA DỮ LIỆU CÁ NHÂN </a:t>
            </a:r>
          </a:p>
          <a:p>
            <a:pPr algn="l" marL="0" indent="0" lvl="0">
              <a:lnSpc>
                <a:spcPts val="3903"/>
              </a:lnSpc>
              <a:spcBef>
                <a:spcPct val="0"/>
              </a:spcBef>
            </a:pPr>
          </a:p>
        </p:txBody>
      </p:sp>
      <p:grpSp>
        <p:nvGrpSpPr>
          <p:cNvPr name="Group 5" id="5"/>
          <p:cNvGrpSpPr/>
          <p:nvPr/>
        </p:nvGrpSpPr>
        <p:grpSpPr>
          <a:xfrm rot="0">
            <a:off x="1028700" y="1240279"/>
            <a:ext cx="15244148" cy="7922409"/>
            <a:chOff x="0" y="0"/>
            <a:chExt cx="4014920" cy="2086560"/>
          </a:xfrm>
        </p:grpSpPr>
        <p:sp>
          <p:nvSpPr>
            <p:cNvPr name="Freeform 6" id="6"/>
            <p:cNvSpPr/>
            <p:nvPr/>
          </p:nvSpPr>
          <p:spPr>
            <a:xfrm flipH="false" flipV="false" rot="0">
              <a:off x="0" y="0"/>
              <a:ext cx="4014920" cy="2086560"/>
            </a:xfrm>
            <a:custGeom>
              <a:avLst/>
              <a:gdLst/>
              <a:ahLst/>
              <a:cxnLst/>
              <a:rect r="r" b="b" t="t" l="l"/>
              <a:pathLst>
                <a:path h="2086560" w="4014920">
                  <a:moveTo>
                    <a:pt x="17267" y="0"/>
                  </a:moveTo>
                  <a:lnTo>
                    <a:pt x="3997652" y="0"/>
                  </a:lnTo>
                  <a:cubicBezTo>
                    <a:pt x="4002232" y="0"/>
                    <a:pt x="4006624" y="1819"/>
                    <a:pt x="4009862" y="5057"/>
                  </a:cubicBezTo>
                  <a:cubicBezTo>
                    <a:pt x="4013100" y="8296"/>
                    <a:pt x="4014920" y="12688"/>
                    <a:pt x="4014920" y="17267"/>
                  </a:cubicBezTo>
                  <a:lnTo>
                    <a:pt x="4014920" y="2069293"/>
                  </a:lnTo>
                  <a:cubicBezTo>
                    <a:pt x="4014920" y="2073872"/>
                    <a:pt x="4013100" y="2078265"/>
                    <a:pt x="4009862" y="2081503"/>
                  </a:cubicBezTo>
                  <a:cubicBezTo>
                    <a:pt x="4006624" y="2084741"/>
                    <a:pt x="4002232" y="2086560"/>
                    <a:pt x="3997652" y="2086560"/>
                  </a:cubicBezTo>
                  <a:lnTo>
                    <a:pt x="17267" y="2086560"/>
                  </a:lnTo>
                  <a:cubicBezTo>
                    <a:pt x="12688" y="2086560"/>
                    <a:pt x="8296" y="2084741"/>
                    <a:pt x="5057" y="2081503"/>
                  </a:cubicBezTo>
                  <a:cubicBezTo>
                    <a:pt x="1819" y="2078265"/>
                    <a:pt x="0" y="2073872"/>
                    <a:pt x="0" y="2069293"/>
                  </a:cubicBezTo>
                  <a:lnTo>
                    <a:pt x="0" y="17267"/>
                  </a:lnTo>
                  <a:cubicBezTo>
                    <a:pt x="0" y="12688"/>
                    <a:pt x="1819" y="8296"/>
                    <a:pt x="5057" y="5057"/>
                  </a:cubicBezTo>
                  <a:cubicBezTo>
                    <a:pt x="8296" y="1819"/>
                    <a:pt x="12688" y="0"/>
                    <a:pt x="17267" y="0"/>
                  </a:cubicBezTo>
                  <a:close/>
                </a:path>
              </a:pathLst>
            </a:custGeom>
            <a:solidFill>
              <a:srgbClr val="1B1C54"/>
            </a:solidFill>
          </p:spPr>
        </p:sp>
        <p:sp>
          <p:nvSpPr>
            <p:cNvPr name="TextBox 7" id="7"/>
            <p:cNvSpPr txBox="true"/>
            <p:nvPr/>
          </p:nvSpPr>
          <p:spPr>
            <a:xfrm>
              <a:off x="0" y="-47625"/>
              <a:ext cx="4014920" cy="2134185"/>
            </a:xfrm>
            <a:prstGeom prst="rect">
              <a:avLst/>
            </a:prstGeom>
          </p:spPr>
          <p:txBody>
            <a:bodyPr anchor="ctr" rtlCol="false" tIns="50800" lIns="50800" bIns="50800" rIns="50800"/>
            <a:lstStyle/>
            <a:p>
              <a:pPr algn="ctr">
                <a:lnSpc>
                  <a:spcPts val="3359"/>
                </a:lnSpc>
              </a:pPr>
            </a:p>
            <a:p>
              <a:pPr algn="ctr">
                <a:lnSpc>
                  <a:spcPts val="3359"/>
                </a:lnSpc>
              </a:pPr>
            </a:p>
            <a:p>
              <a:pPr algn="ctr">
                <a:lnSpc>
                  <a:spcPts val="3359"/>
                </a:lnSpc>
              </a:pPr>
            </a:p>
          </p:txBody>
        </p:sp>
      </p:grpSp>
      <p:sp>
        <p:nvSpPr>
          <p:cNvPr name="Freeform 8" id="8"/>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9" id="9"/>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2" id="12"/>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3" id="13"/>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4" id="14"/>
          <p:cNvSpPr txBox="true"/>
          <p:nvPr/>
        </p:nvSpPr>
        <p:spPr>
          <a:xfrm rot="0">
            <a:off x="1365129" y="1519326"/>
            <a:ext cx="8624650" cy="2389505"/>
          </a:xfrm>
          <a:prstGeom prst="rect">
            <a:avLst/>
          </a:prstGeom>
        </p:spPr>
        <p:txBody>
          <a:bodyPr anchor="t" rtlCol="false" tIns="0" lIns="0" bIns="0" rIns="0">
            <a:spAutoFit/>
          </a:bodyPr>
          <a:lstStyle/>
          <a:p>
            <a:pPr algn="ctr">
              <a:lnSpc>
                <a:spcPts val="3220"/>
              </a:lnSpc>
            </a:pPr>
            <a:r>
              <a:rPr lang="en-US" sz="2300" b="true">
                <a:solidFill>
                  <a:srgbClr val="FFFFFF"/>
                </a:solidFill>
                <a:latin typeface="Noto Sans Bold"/>
                <a:ea typeface="Noto Sans Bold"/>
                <a:cs typeface="Noto Sans Bold"/>
                <a:sym typeface="Noto Sans Bold"/>
              </a:rPr>
              <a:t>10) Xác định phủ tối thiểu của tập phụ thuộc hàm sau:</a:t>
            </a:r>
            <a:r>
              <a:rPr lang="en-US" sz="2300" b="true">
                <a:solidFill>
                  <a:srgbClr val="FFFFFF"/>
                </a:solidFill>
                <a:latin typeface="Noto Sans Bold"/>
                <a:ea typeface="Noto Sans Bold"/>
                <a:cs typeface="Noto Sans Bold"/>
                <a:sym typeface="Noto Sans Bold"/>
              </a:rPr>
              <a:t> </a:t>
            </a:r>
          </a:p>
          <a:p>
            <a:pPr algn="ctr">
              <a:lnSpc>
                <a:spcPts val="3220"/>
              </a:lnSpc>
            </a:pPr>
            <a:r>
              <a:rPr lang="en-US" sz="2300" b="true">
                <a:solidFill>
                  <a:srgbClr val="FFFFFF"/>
                </a:solidFill>
                <a:latin typeface="Noto Sans Bold"/>
                <a:ea typeface="Noto Sans Bold"/>
                <a:cs typeface="Noto Sans Bold"/>
                <a:sym typeface="Noto Sans Bold"/>
              </a:rPr>
              <a:t>a) Q(A,B,C,D,E,G), </a:t>
            </a:r>
          </a:p>
          <a:p>
            <a:pPr algn="ctr">
              <a:lnSpc>
                <a:spcPts val="3220"/>
              </a:lnSpc>
            </a:pPr>
            <a:r>
              <a:rPr lang="en-US" sz="2300" b="true">
                <a:solidFill>
                  <a:srgbClr val="FFFFFF"/>
                </a:solidFill>
                <a:latin typeface="Noto Sans Bold"/>
                <a:ea typeface="Noto Sans Bold"/>
                <a:cs typeface="Noto Sans Bold"/>
                <a:sym typeface="Noto Sans Bold"/>
              </a:rPr>
              <a:t>F={AB→C;C→A;BC→D;ACD→B;D→EG;BE→C;CG→BD;CE→AG} </a:t>
            </a:r>
          </a:p>
          <a:p>
            <a:pPr algn="ctr">
              <a:lnSpc>
                <a:spcPts val="3220"/>
              </a:lnSpc>
            </a:pPr>
            <a:r>
              <a:rPr lang="en-US" sz="2300" b="true">
                <a:solidFill>
                  <a:srgbClr val="FFFFFF"/>
                </a:solidFill>
                <a:latin typeface="Noto Sans Bold"/>
                <a:ea typeface="Noto Sans Bold"/>
                <a:cs typeface="Noto Sans Bold"/>
                <a:sym typeface="Noto Sans Bold"/>
              </a:rPr>
              <a:t>b) Q(A,B,C) </a:t>
            </a:r>
          </a:p>
          <a:p>
            <a:pPr algn="ctr">
              <a:lnSpc>
                <a:spcPts val="3220"/>
              </a:lnSpc>
            </a:pPr>
            <a:r>
              <a:rPr lang="en-US" sz="2300" b="true">
                <a:solidFill>
                  <a:srgbClr val="FFFFFF"/>
                </a:solidFill>
                <a:latin typeface="Noto Sans Bold"/>
                <a:ea typeface="Noto Sans Bold"/>
                <a:cs typeface="Noto Sans Bold"/>
                <a:sym typeface="Noto Sans Bold"/>
              </a:rPr>
              <a:t>F={A→B,A→C,B→A,C→A,B→C}</a:t>
            </a:r>
          </a:p>
          <a:p>
            <a:pPr algn="ctr">
              <a:lnSpc>
                <a:spcPts val="3220"/>
              </a:lnSpc>
            </a:pPr>
          </a:p>
        </p:txBody>
      </p:sp>
      <p:sp>
        <p:nvSpPr>
          <p:cNvPr name="AutoShape 15" id="15"/>
          <p:cNvSpPr/>
          <p:nvPr/>
        </p:nvSpPr>
        <p:spPr>
          <a:xfrm flipV="true">
            <a:off x="8669824" y="4470741"/>
            <a:ext cx="0" cy="4479702"/>
          </a:xfrm>
          <a:prstGeom prst="line">
            <a:avLst/>
          </a:prstGeom>
          <a:ln cap="flat" w="38100">
            <a:solidFill>
              <a:srgbClr val="FFFFFF"/>
            </a:solidFill>
            <a:prstDash val="solid"/>
            <a:headEnd type="none" len="sm" w="sm"/>
            <a:tailEnd type="none" len="sm" w="sm"/>
          </a:ln>
        </p:spPr>
      </p:sp>
      <p:sp>
        <p:nvSpPr>
          <p:cNvPr name="TextBox 16" id="16"/>
          <p:cNvSpPr txBox="true"/>
          <p:nvPr/>
        </p:nvSpPr>
        <p:spPr>
          <a:xfrm rot="0">
            <a:off x="8650774" y="4432641"/>
            <a:ext cx="7441099" cy="4547237"/>
          </a:xfrm>
          <a:prstGeom prst="rect">
            <a:avLst/>
          </a:prstGeom>
        </p:spPr>
        <p:txBody>
          <a:bodyPr anchor="t" rtlCol="false" tIns="0" lIns="0" bIns="0" rIns="0">
            <a:spAutoFit/>
          </a:bodyPr>
          <a:lstStyle/>
          <a:p>
            <a:pPr algn="ctr">
              <a:lnSpc>
                <a:spcPts val="2778"/>
              </a:lnSpc>
            </a:pPr>
            <a:r>
              <a:rPr lang="en-US" sz="1984">
                <a:solidFill>
                  <a:srgbClr val="FFFFFF"/>
                </a:solidFill>
                <a:latin typeface="Be Vietnam"/>
                <a:ea typeface="Be Vietnam"/>
                <a:cs typeface="Be Vietnam"/>
                <a:sym typeface="Be Vietnam"/>
              </a:rPr>
              <a:t>b) Q(A,B,C), F={A→B,A→C,B→A,C→A,B→C}</a:t>
            </a:r>
          </a:p>
          <a:p>
            <a:pPr algn="ctr">
              <a:lnSpc>
                <a:spcPts val="2778"/>
              </a:lnSpc>
            </a:pPr>
            <a:r>
              <a:rPr lang="en-US" sz="1984" b="true">
                <a:solidFill>
                  <a:srgbClr val="FFFFFF"/>
                </a:solidFill>
                <a:latin typeface="Be Vietnam Ultra-Bold"/>
                <a:ea typeface="Be Vietnam Ultra-Bold"/>
                <a:cs typeface="Be Vietnam Ultra-Bold"/>
                <a:sym typeface="Be Vietnam Ultra-Bold"/>
              </a:rPr>
              <a:t>Phân rã vế phải</a:t>
            </a:r>
            <a:r>
              <a:rPr lang="en-US" sz="1984">
                <a:solidFill>
                  <a:srgbClr val="FFFFFF"/>
                </a:solidFill>
                <a:latin typeface="Be Vietnam"/>
                <a:ea typeface="Be Vietnam"/>
                <a:cs typeface="Be Vietnam"/>
                <a:sym typeface="Be Vietnam"/>
              </a:rPr>
              <a:t>: Tất cả các phụ thuộc hàm đã có vế phải chỉ gồm một thuộc tính. F1​={A→B,A→C,B→A,C→A,B→C}</a:t>
            </a:r>
          </a:p>
          <a:p>
            <a:pPr algn="ctr">
              <a:lnSpc>
                <a:spcPts val="2778"/>
              </a:lnSpc>
            </a:pPr>
            <a:r>
              <a:rPr lang="en-US" sz="1984" b="true">
                <a:solidFill>
                  <a:srgbClr val="FFFFFF"/>
                </a:solidFill>
                <a:latin typeface="Be Vietnam Ultra-Bold"/>
                <a:ea typeface="Be Vietnam Ultra-Bold"/>
                <a:cs typeface="Be Vietnam Ultra-Bold"/>
                <a:sym typeface="Be Vietnam Ultra-Bold"/>
              </a:rPr>
              <a:t>Loại bỏ các phụ thuộc hàm dư thừa:</a:t>
            </a:r>
          </a:p>
          <a:p>
            <a:pPr algn="ctr" marL="428415" indent="-214208" lvl="1">
              <a:lnSpc>
                <a:spcPts val="2778"/>
              </a:lnSpc>
              <a:buFont typeface="Arial"/>
              <a:buChar char="•"/>
            </a:pPr>
            <a:r>
              <a:rPr lang="en-US" sz="1984">
                <a:solidFill>
                  <a:srgbClr val="FFFFFF"/>
                </a:solidFill>
                <a:latin typeface="Be Vietnam"/>
                <a:ea typeface="Be Vietnam"/>
                <a:cs typeface="Be Vietnam"/>
                <a:sym typeface="Be Vietnam"/>
              </a:rPr>
              <a:t>A→B: A+ dùng F1​∖{A→B}={A}∪{C}(A→C)∪{A}(C→A)∪{B}(B→A)∪{C}(B→C). Không suy ra B. Giữ lại.</a:t>
            </a:r>
          </a:p>
          <a:p>
            <a:pPr algn="ctr" marL="428415" indent="-214208" lvl="1">
              <a:lnSpc>
                <a:spcPts val="2778"/>
              </a:lnSpc>
              <a:buFont typeface="Arial"/>
              <a:buChar char="•"/>
            </a:pPr>
            <a:r>
              <a:rPr lang="en-US" sz="1984">
                <a:solidFill>
                  <a:srgbClr val="FFFFFF"/>
                </a:solidFill>
                <a:latin typeface="Be Vietnam"/>
                <a:ea typeface="Be Vietnam"/>
                <a:cs typeface="Be Vietnam"/>
                <a:sym typeface="Be Vietnam"/>
              </a:rPr>
              <a:t>A→C: A+ dùng F1​∖{A→C}={A}∪{B}(A→B)∪{A}(B→A)∪{A}(C→A)∪{C}(B→C). Từ {A,B} có B→C. Suy ra C. Loại bỏ A→C.</a:t>
            </a:r>
          </a:p>
          <a:p>
            <a:pPr algn="ctr" marL="428415" indent="-214208" lvl="1">
              <a:lnSpc>
                <a:spcPts val="2778"/>
              </a:lnSpc>
              <a:buFont typeface="Arial"/>
              <a:buChar char="•"/>
            </a:pPr>
            <a:r>
              <a:rPr lang="en-US" sz="1984">
                <a:solidFill>
                  <a:srgbClr val="FFFFFF"/>
                </a:solidFill>
                <a:latin typeface="Be Vietnam"/>
                <a:ea typeface="Be Vietnam"/>
                <a:cs typeface="Be Vietnam"/>
                <a:sym typeface="Be Vietnam"/>
              </a:rPr>
              <a:t>Tập hiện tại F′={A→B,B→A,C→A,B→C}.</a:t>
            </a:r>
          </a:p>
          <a:p>
            <a:pPr algn="ctr" marL="428415" indent="-214208" lvl="1">
              <a:lnSpc>
                <a:spcPts val="2778"/>
              </a:lnSpc>
              <a:buFont typeface="Arial"/>
              <a:buChar char="•"/>
            </a:pPr>
            <a:r>
              <a:rPr lang="en-US" sz="1984">
                <a:solidFill>
                  <a:srgbClr val="FFFFFF"/>
                </a:solidFill>
                <a:latin typeface="Be Vietnam"/>
                <a:ea typeface="Be Vietnam"/>
                <a:cs typeface="Be Vietnam"/>
                <a:sym typeface="Be Vietnam"/>
              </a:rPr>
              <a:t>B→A: B+ dùng F′∖{B→A}={B}∪{C}(B→C)∪{A}(C→A). Suy ra A. Loại bỏ B→A.</a:t>
            </a:r>
          </a:p>
          <a:p>
            <a:pPr algn="ctr">
              <a:lnSpc>
                <a:spcPts val="2778"/>
              </a:lnSpc>
            </a:pPr>
          </a:p>
        </p:txBody>
      </p:sp>
      <p:sp>
        <p:nvSpPr>
          <p:cNvPr name="TextBox 17" id="17"/>
          <p:cNvSpPr txBox="true"/>
          <p:nvPr/>
        </p:nvSpPr>
        <p:spPr>
          <a:xfrm rot="0">
            <a:off x="1028700" y="3687464"/>
            <a:ext cx="7479199" cy="5475224"/>
          </a:xfrm>
          <a:prstGeom prst="rect">
            <a:avLst/>
          </a:prstGeom>
        </p:spPr>
        <p:txBody>
          <a:bodyPr anchor="t" rtlCol="false" tIns="0" lIns="0" bIns="0" rIns="0">
            <a:spAutoFit/>
          </a:bodyPr>
          <a:lstStyle/>
          <a:p>
            <a:pPr algn="ctr">
              <a:lnSpc>
                <a:spcPts val="2716"/>
              </a:lnSpc>
            </a:pPr>
            <a:r>
              <a:rPr lang="en-US" sz="1940">
                <a:solidFill>
                  <a:srgbClr val="FFFFFF"/>
                </a:solidFill>
                <a:latin typeface="Be Vietnam"/>
                <a:ea typeface="Be Vietnam"/>
                <a:cs typeface="Be Vietnam"/>
                <a:sym typeface="Be Vietnam"/>
              </a:rPr>
              <a:t>Tập hiện tại F3​={AB→C;C→A;BC→D;CD→B;D→E;D→G;BE→C;CG→D;CE→G}</a:t>
            </a:r>
          </a:p>
          <a:p>
            <a:pPr algn="ctr" marL="418847" indent="-209423" lvl="1">
              <a:lnSpc>
                <a:spcPts val="2716"/>
              </a:lnSpc>
              <a:buFont typeface="Arial"/>
              <a:buChar char="•"/>
            </a:pPr>
            <a:r>
              <a:rPr lang="en-US" sz="1940">
                <a:solidFill>
                  <a:srgbClr val="FFFFFF"/>
                </a:solidFill>
                <a:latin typeface="Be Vietnam"/>
                <a:ea typeface="Be Vietnam"/>
                <a:cs typeface="Be Vietnam"/>
                <a:sym typeface="Be Vietnam"/>
              </a:rPr>
              <a:t>BE→C: (B)F3​+​={B}, (E)F3​+​={E}. Không suy ra C. Vế trái BE là tối thiểu. </a:t>
            </a:r>
          </a:p>
          <a:p>
            <a:pPr algn="ctr" marL="418847" indent="-209423" lvl="1">
              <a:lnSpc>
                <a:spcPts val="2716"/>
              </a:lnSpc>
              <a:buFont typeface="Arial"/>
              <a:buChar char="•"/>
            </a:pPr>
            <a:r>
              <a:rPr lang="en-US" sz="1940">
                <a:solidFill>
                  <a:srgbClr val="FFFFFF"/>
                </a:solidFill>
                <a:latin typeface="Be Vietnam"/>
                <a:ea typeface="Be Vietnam"/>
                <a:cs typeface="Be Vietnam"/>
                <a:sym typeface="Be Vietnam"/>
              </a:rPr>
              <a:t>CG→D: (C)F3​+​={A,C}, (G)F3​+​={G}. Không suy ra D. Vế trái CG là tối thiểu. </a:t>
            </a:r>
          </a:p>
          <a:p>
            <a:pPr algn="ctr" marL="418847" indent="-209423" lvl="1">
              <a:lnSpc>
                <a:spcPts val="2716"/>
              </a:lnSpc>
              <a:buFont typeface="Arial"/>
              <a:buChar char="•"/>
            </a:pPr>
            <a:r>
              <a:rPr lang="en-US" sz="1940">
                <a:solidFill>
                  <a:srgbClr val="FFFFFF"/>
                </a:solidFill>
                <a:latin typeface="Be Vietnam"/>
                <a:ea typeface="Be Vietnam"/>
                <a:cs typeface="Be Vietnam"/>
                <a:sym typeface="Be Vietnam"/>
              </a:rPr>
              <a:t>    CE→G: (C)F3​+​={A,C}, (E)F3​+​={E}. Không suy ra G. Vế trái CE là tối thiểu.</a:t>
            </a:r>
          </a:p>
          <a:p>
            <a:pPr algn="ctr">
              <a:lnSpc>
                <a:spcPts val="2716"/>
              </a:lnSpc>
            </a:pPr>
            <a:r>
              <a:rPr lang="en-US" sz="1940">
                <a:solidFill>
                  <a:srgbClr val="FFFFFF"/>
                </a:solidFill>
                <a:latin typeface="Be Vietnam"/>
                <a:ea typeface="Be Vietnam"/>
                <a:cs typeface="Be Vietnam"/>
                <a:sym typeface="Be Vietnam"/>
              </a:rPr>
              <a:t>Tập sau khi tối thiểu hóa vế trái: F4​={AB→C;C→A;BC→D;CD→B;D→E;D→G;BE→C;CG→D;CE→G}.</a:t>
            </a:r>
          </a:p>
          <a:p>
            <a:pPr algn="ctr">
              <a:lnSpc>
                <a:spcPts val="2716"/>
              </a:lnSpc>
            </a:pPr>
            <a:r>
              <a:rPr lang="en-US" sz="1940">
                <a:solidFill>
                  <a:srgbClr val="FFFFFF"/>
                </a:solidFill>
                <a:latin typeface="Be Vietnam"/>
                <a:ea typeface="Be Vietnam"/>
                <a:cs typeface="Be Vietnam"/>
                <a:sym typeface="Be Vietnam"/>
              </a:rPr>
              <a:t>Xét từng FD trong F4​, kiểm tra vế phải có suy ra từ vế trái bằng các FD còn lại trong F4​. Sau khi kiểm tra cẩn thận, không có FD nào trong F4​ là dư thừa.</a:t>
            </a:r>
          </a:p>
          <a:p>
            <a:pPr algn="ctr">
              <a:lnSpc>
                <a:spcPts val="2716"/>
              </a:lnSpc>
            </a:pPr>
            <a:r>
              <a:rPr lang="en-US" sz="1940">
                <a:solidFill>
                  <a:srgbClr val="FFFFFF"/>
                </a:solidFill>
                <a:latin typeface="Be Vietnam"/>
                <a:ea typeface="Be Vietnam"/>
                <a:cs typeface="Be Vietnam"/>
                <a:sym typeface="Be Vietnam"/>
              </a:rPr>
              <a:t>Phủ tối thiểu của tập phụ thuộc hàm a là: {AB→C; C→A; BC→D; CD→B; D→E; D→G; BE→C; CG→D; CE→G}</a:t>
            </a:r>
          </a:p>
          <a:p>
            <a:pPr algn="ctr">
              <a:lnSpc>
                <a:spcPts val="2716"/>
              </a:lnSpc>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555290" y="68089"/>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LÊ THỊ CHUNG</a:t>
            </a:r>
          </a:p>
        </p:txBody>
      </p:sp>
      <p:sp>
        <p:nvSpPr>
          <p:cNvPr name="TextBox 4" id="4"/>
          <p:cNvSpPr txBox="true"/>
          <p:nvPr/>
        </p:nvSpPr>
        <p:spPr>
          <a:xfrm rot="0">
            <a:off x="2477370" y="724484"/>
            <a:ext cx="5653015" cy="974440"/>
          </a:xfrm>
          <a:prstGeom prst="rect">
            <a:avLst/>
          </a:prstGeom>
        </p:spPr>
        <p:txBody>
          <a:bodyPr anchor="t" rtlCol="false" tIns="0" lIns="0" bIns="0" rIns="0">
            <a:spAutoFit/>
          </a:bodyPr>
          <a:lstStyle/>
          <a:p>
            <a:pPr algn="l">
              <a:lnSpc>
                <a:spcPts val="3903"/>
              </a:lnSpc>
            </a:pPr>
            <a:r>
              <a:rPr lang="en-US" sz="2787" b="true">
                <a:solidFill>
                  <a:srgbClr val="1B1C54"/>
                </a:solidFill>
                <a:latin typeface="Be Vietnam Ultra-Bold"/>
                <a:ea typeface="Be Vietnam Ultra-Bold"/>
                <a:cs typeface="Be Vietnam Ultra-Bold"/>
                <a:sym typeface="Be Vietnam Ultra-Bold"/>
              </a:rPr>
              <a:t>CHUẨN HÓA DỮ LIỆU CÁ NHÂN </a:t>
            </a:r>
          </a:p>
          <a:p>
            <a:pPr algn="l" marL="0" indent="0" lvl="0">
              <a:lnSpc>
                <a:spcPts val="3903"/>
              </a:lnSpc>
              <a:spcBef>
                <a:spcPct val="0"/>
              </a:spcBef>
            </a:pPr>
          </a:p>
        </p:txBody>
      </p:sp>
      <p:grpSp>
        <p:nvGrpSpPr>
          <p:cNvPr name="Group 5" id="5"/>
          <p:cNvGrpSpPr/>
          <p:nvPr/>
        </p:nvGrpSpPr>
        <p:grpSpPr>
          <a:xfrm rot="0">
            <a:off x="1028700" y="1240279"/>
            <a:ext cx="15244148" cy="7922409"/>
            <a:chOff x="0" y="0"/>
            <a:chExt cx="4014920" cy="2086560"/>
          </a:xfrm>
        </p:grpSpPr>
        <p:sp>
          <p:nvSpPr>
            <p:cNvPr name="Freeform 6" id="6"/>
            <p:cNvSpPr/>
            <p:nvPr/>
          </p:nvSpPr>
          <p:spPr>
            <a:xfrm flipH="false" flipV="false" rot="0">
              <a:off x="0" y="0"/>
              <a:ext cx="4014920" cy="2086560"/>
            </a:xfrm>
            <a:custGeom>
              <a:avLst/>
              <a:gdLst/>
              <a:ahLst/>
              <a:cxnLst/>
              <a:rect r="r" b="b" t="t" l="l"/>
              <a:pathLst>
                <a:path h="2086560" w="4014920">
                  <a:moveTo>
                    <a:pt x="17267" y="0"/>
                  </a:moveTo>
                  <a:lnTo>
                    <a:pt x="3997652" y="0"/>
                  </a:lnTo>
                  <a:cubicBezTo>
                    <a:pt x="4002232" y="0"/>
                    <a:pt x="4006624" y="1819"/>
                    <a:pt x="4009862" y="5057"/>
                  </a:cubicBezTo>
                  <a:cubicBezTo>
                    <a:pt x="4013100" y="8296"/>
                    <a:pt x="4014920" y="12688"/>
                    <a:pt x="4014920" y="17267"/>
                  </a:cubicBezTo>
                  <a:lnTo>
                    <a:pt x="4014920" y="2069293"/>
                  </a:lnTo>
                  <a:cubicBezTo>
                    <a:pt x="4014920" y="2073872"/>
                    <a:pt x="4013100" y="2078265"/>
                    <a:pt x="4009862" y="2081503"/>
                  </a:cubicBezTo>
                  <a:cubicBezTo>
                    <a:pt x="4006624" y="2084741"/>
                    <a:pt x="4002232" y="2086560"/>
                    <a:pt x="3997652" y="2086560"/>
                  </a:cubicBezTo>
                  <a:lnTo>
                    <a:pt x="17267" y="2086560"/>
                  </a:lnTo>
                  <a:cubicBezTo>
                    <a:pt x="12688" y="2086560"/>
                    <a:pt x="8296" y="2084741"/>
                    <a:pt x="5057" y="2081503"/>
                  </a:cubicBezTo>
                  <a:cubicBezTo>
                    <a:pt x="1819" y="2078265"/>
                    <a:pt x="0" y="2073872"/>
                    <a:pt x="0" y="2069293"/>
                  </a:cubicBezTo>
                  <a:lnTo>
                    <a:pt x="0" y="17267"/>
                  </a:lnTo>
                  <a:cubicBezTo>
                    <a:pt x="0" y="12688"/>
                    <a:pt x="1819" y="8296"/>
                    <a:pt x="5057" y="5057"/>
                  </a:cubicBezTo>
                  <a:cubicBezTo>
                    <a:pt x="8296" y="1819"/>
                    <a:pt x="12688" y="0"/>
                    <a:pt x="17267" y="0"/>
                  </a:cubicBezTo>
                  <a:close/>
                </a:path>
              </a:pathLst>
            </a:custGeom>
            <a:solidFill>
              <a:srgbClr val="1B1C54"/>
            </a:solidFill>
          </p:spPr>
        </p:sp>
        <p:sp>
          <p:nvSpPr>
            <p:cNvPr name="TextBox 7" id="7"/>
            <p:cNvSpPr txBox="true"/>
            <p:nvPr/>
          </p:nvSpPr>
          <p:spPr>
            <a:xfrm>
              <a:off x="0" y="-47625"/>
              <a:ext cx="4014920" cy="2134185"/>
            </a:xfrm>
            <a:prstGeom prst="rect">
              <a:avLst/>
            </a:prstGeom>
          </p:spPr>
          <p:txBody>
            <a:bodyPr anchor="ctr" rtlCol="false" tIns="50800" lIns="50800" bIns="50800" rIns="50800"/>
            <a:lstStyle/>
            <a:p>
              <a:pPr algn="ctr">
                <a:lnSpc>
                  <a:spcPts val="3359"/>
                </a:lnSpc>
              </a:pPr>
            </a:p>
            <a:p>
              <a:pPr algn="ctr">
                <a:lnSpc>
                  <a:spcPts val="3359"/>
                </a:lnSpc>
              </a:pPr>
            </a:p>
            <a:p>
              <a:pPr algn="ctr">
                <a:lnSpc>
                  <a:spcPts val="3359"/>
                </a:lnSpc>
              </a:pPr>
            </a:p>
          </p:txBody>
        </p:sp>
      </p:grpSp>
      <p:sp>
        <p:nvSpPr>
          <p:cNvPr name="Freeform 8" id="8"/>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9" id="9"/>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2" id="12"/>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3" id="13"/>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4" id="14"/>
          <p:cNvSpPr txBox="true"/>
          <p:nvPr/>
        </p:nvSpPr>
        <p:spPr>
          <a:xfrm rot="0">
            <a:off x="1365129" y="1519326"/>
            <a:ext cx="8624650" cy="2389505"/>
          </a:xfrm>
          <a:prstGeom prst="rect">
            <a:avLst/>
          </a:prstGeom>
        </p:spPr>
        <p:txBody>
          <a:bodyPr anchor="t" rtlCol="false" tIns="0" lIns="0" bIns="0" rIns="0">
            <a:spAutoFit/>
          </a:bodyPr>
          <a:lstStyle/>
          <a:p>
            <a:pPr algn="ctr">
              <a:lnSpc>
                <a:spcPts val="3220"/>
              </a:lnSpc>
            </a:pPr>
            <a:r>
              <a:rPr lang="en-US" sz="2300" b="true">
                <a:solidFill>
                  <a:srgbClr val="FFFFFF"/>
                </a:solidFill>
                <a:latin typeface="Noto Sans Bold"/>
                <a:ea typeface="Noto Sans Bold"/>
                <a:cs typeface="Noto Sans Bold"/>
                <a:sym typeface="Noto Sans Bold"/>
              </a:rPr>
              <a:t>10) Xác định phủ tối thiểu của tập phụ thuộc hàm sau:</a:t>
            </a:r>
            <a:r>
              <a:rPr lang="en-US" sz="2300" b="true">
                <a:solidFill>
                  <a:srgbClr val="FFFFFF"/>
                </a:solidFill>
                <a:latin typeface="Noto Sans Bold"/>
                <a:ea typeface="Noto Sans Bold"/>
                <a:cs typeface="Noto Sans Bold"/>
                <a:sym typeface="Noto Sans Bold"/>
              </a:rPr>
              <a:t> </a:t>
            </a:r>
          </a:p>
          <a:p>
            <a:pPr algn="ctr">
              <a:lnSpc>
                <a:spcPts val="3220"/>
              </a:lnSpc>
            </a:pPr>
            <a:r>
              <a:rPr lang="en-US" sz="2300" b="true">
                <a:solidFill>
                  <a:srgbClr val="FFFFFF"/>
                </a:solidFill>
                <a:latin typeface="Noto Sans Bold"/>
                <a:ea typeface="Noto Sans Bold"/>
                <a:cs typeface="Noto Sans Bold"/>
                <a:sym typeface="Noto Sans Bold"/>
              </a:rPr>
              <a:t>a) Q(A,B,C,D,E,G), </a:t>
            </a:r>
          </a:p>
          <a:p>
            <a:pPr algn="ctr">
              <a:lnSpc>
                <a:spcPts val="3220"/>
              </a:lnSpc>
            </a:pPr>
            <a:r>
              <a:rPr lang="en-US" sz="2300" b="true">
                <a:solidFill>
                  <a:srgbClr val="FFFFFF"/>
                </a:solidFill>
                <a:latin typeface="Noto Sans Bold"/>
                <a:ea typeface="Noto Sans Bold"/>
                <a:cs typeface="Noto Sans Bold"/>
                <a:sym typeface="Noto Sans Bold"/>
              </a:rPr>
              <a:t>F={AB→C;C→A;BC→D;ACD→B;D→EG;BE→C;CG→BD;CE→AG} </a:t>
            </a:r>
          </a:p>
          <a:p>
            <a:pPr algn="ctr">
              <a:lnSpc>
                <a:spcPts val="3220"/>
              </a:lnSpc>
            </a:pPr>
            <a:r>
              <a:rPr lang="en-US" sz="2300" b="true">
                <a:solidFill>
                  <a:srgbClr val="FFFFFF"/>
                </a:solidFill>
                <a:latin typeface="Noto Sans Bold"/>
                <a:ea typeface="Noto Sans Bold"/>
                <a:cs typeface="Noto Sans Bold"/>
                <a:sym typeface="Noto Sans Bold"/>
              </a:rPr>
              <a:t>b) Q(A,B,C) </a:t>
            </a:r>
          </a:p>
          <a:p>
            <a:pPr algn="ctr">
              <a:lnSpc>
                <a:spcPts val="3220"/>
              </a:lnSpc>
            </a:pPr>
            <a:r>
              <a:rPr lang="en-US" sz="2300" b="true">
                <a:solidFill>
                  <a:srgbClr val="FFFFFF"/>
                </a:solidFill>
                <a:latin typeface="Noto Sans Bold"/>
                <a:ea typeface="Noto Sans Bold"/>
                <a:cs typeface="Noto Sans Bold"/>
                <a:sym typeface="Noto Sans Bold"/>
              </a:rPr>
              <a:t>F={A→B,A→C,B→A,C→A,B→C}</a:t>
            </a:r>
          </a:p>
          <a:p>
            <a:pPr algn="ctr">
              <a:lnSpc>
                <a:spcPts val="3220"/>
              </a:lnSpc>
            </a:pPr>
          </a:p>
        </p:txBody>
      </p:sp>
      <p:sp>
        <p:nvSpPr>
          <p:cNvPr name="TextBox 15" id="15"/>
          <p:cNvSpPr txBox="true"/>
          <p:nvPr/>
        </p:nvSpPr>
        <p:spPr>
          <a:xfrm rot="0">
            <a:off x="1664801" y="4128753"/>
            <a:ext cx="10280326" cy="4442851"/>
          </a:xfrm>
          <a:prstGeom prst="rect">
            <a:avLst/>
          </a:prstGeom>
        </p:spPr>
        <p:txBody>
          <a:bodyPr anchor="t" rtlCol="false" tIns="0" lIns="0" bIns="0" rIns="0">
            <a:spAutoFit/>
          </a:bodyPr>
          <a:lstStyle/>
          <a:p>
            <a:pPr algn="ctr" marL="551750" indent="-275875" lvl="1">
              <a:lnSpc>
                <a:spcPts val="3577"/>
              </a:lnSpc>
              <a:buFont typeface="Arial"/>
              <a:buChar char="•"/>
            </a:pPr>
            <a:r>
              <a:rPr lang="en-US" sz="2555">
                <a:solidFill>
                  <a:srgbClr val="FFFFFF"/>
                </a:solidFill>
                <a:latin typeface="Be Vietnam"/>
                <a:ea typeface="Be Vietnam"/>
                <a:cs typeface="Be Vietnam"/>
                <a:sym typeface="Be Vietnam"/>
              </a:rPr>
              <a:t>Tập hiện tại F′′={A→B,C→A,B→C}.</a:t>
            </a:r>
          </a:p>
          <a:p>
            <a:pPr algn="ctr" marL="551750" indent="-275875" lvl="1">
              <a:lnSpc>
                <a:spcPts val="3577"/>
              </a:lnSpc>
              <a:buFont typeface="Arial"/>
              <a:buChar char="•"/>
            </a:pPr>
            <a:r>
              <a:rPr lang="en-US" sz="2555">
                <a:solidFill>
                  <a:srgbClr val="FFFFFF"/>
                </a:solidFill>
                <a:latin typeface="Be Vietnam"/>
                <a:ea typeface="Be Vietnam"/>
                <a:cs typeface="Be Vietnam"/>
                <a:sym typeface="Be Vietnam"/>
              </a:rPr>
              <a:t>C→A: C+ dùng F′′∖{C→A}={C}. Không suy ra A. Giữ lại.</a:t>
            </a:r>
          </a:p>
          <a:p>
            <a:pPr algn="ctr" marL="551750" indent="-275875" lvl="1">
              <a:lnSpc>
                <a:spcPts val="3577"/>
              </a:lnSpc>
              <a:buFont typeface="Arial"/>
              <a:buChar char="•"/>
            </a:pPr>
            <a:r>
              <a:rPr lang="en-US" sz="2555">
                <a:solidFill>
                  <a:srgbClr val="FFFFFF"/>
                </a:solidFill>
                <a:latin typeface="Be Vietnam"/>
                <a:ea typeface="Be Vietnam"/>
                <a:cs typeface="Be Vietnam"/>
                <a:sym typeface="Be Vietnam"/>
              </a:rPr>
              <a:t>Tập hiện tại F′′′={A→B,C→A,B→C}.</a:t>
            </a:r>
          </a:p>
          <a:p>
            <a:pPr algn="ctr" marL="551750" indent="-275875" lvl="1">
              <a:lnSpc>
                <a:spcPts val="3577"/>
              </a:lnSpc>
              <a:buFont typeface="Arial"/>
              <a:buChar char="•"/>
            </a:pPr>
            <a:r>
              <a:rPr lang="en-US" sz="2555">
                <a:solidFill>
                  <a:srgbClr val="FFFFFF"/>
                </a:solidFill>
                <a:latin typeface="Be Vietnam"/>
                <a:ea typeface="Be Vietnam"/>
                <a:cs typeface="Be Vietnam"/>
                <a:sym typeface="Be Vietnam"/>
              </a:rPr>
              <a:t>B→C: B+ dùng F′′′∖{B→C}={B}∪{A}(A→B)∪{A}(C→A). Không suy ra C. Giữ lại.</a:t>
            </a:r>
          </a:p>
          <a:p>
            <a:pPr algn="ctr">
              <a:lnSpc>
                <a:spcPts val="3577"/>
              </a:lnSpc>
            </a:pPr>
            <a:r>
              <a:rPr lang="en-US" sz="2555">
                <a:solidFill>
                  <a:srgbClr val="FFFFFF"/>
                </a:solidFill>
                <a:latin typeface="Be Vietnam"/>
                <a:ea typeface="Be Vietnam"/>
                <a:cs typeface="Be Vietnam"/>
                <a:sym typeface="Be Vietnam"/>
              </a:rPr>
              <a:t>Tập sau khi loại bỏ phụ thuộc hàm dư thừa: F2​={A→B,C→A,B→C}</a:t>
            </a:r>
          </a:p>
          <a:p>
            <a:pPr algn="ctr">
              <a:lnSpc>
                <a:spcPts val="3577"/>
              </a:lnSpc>
            </a:pPr>
            <a:r>
              <a:rPr lang="en-US" sz="2555">
                <a:solidFill>
                  <a:srgbClr val="FFFFFF"/>
                </a:solidFill>
                <a:latin typeface="Be Vietnam"/>
                <a:ea typeface="Be Vietnam"/>
                <a:cs typeface="Be Vietnam"/>
                <a:sym typeface="Be Vietnam"/>
              </a:rPr>
              <a:t>Xét từng FD trong F2​, kiểm tra vế phải có suy ra từ vế trái bằng các FD còn lại trong F2​. Không có FD nào là dư thừa.</a:t>
            </a:r>
          </a:p>
          <a:p>
            <a:pPr algn="ctr">
              <a:lnSpc>
                <a:spcPts val="3577"/>
              </a:lnSpc>
            </a:pPr>
            <a:r>
              <a:rPr lang="en-US" sz="2555">
                <a:solidFill>
                  <a:srgbClr val="FFFFFF"/>
                </a:solidFill>
                <a:latin typeface="Be Vietnam"/>
                <a:ea typeface="Be Vietnam"/>
                <a:cs typeface="Be Vietnam"/>
                <a:sym typeface="Be Vietnam"/>
              </a:rPr>
              <a:t>Phủ tối thiểu của tập phụ thuộc hàm b là: {A→B, C→A, B→C}</a:t>
            </a:r>
          </a:p>
          <a:p>
            <a:pPr algn="ctr">
              <a:lnSpc>
                <a:spcPts val="3733"/>
              </a:lnSpc>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477370" y="67596"/>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LÊ THỊ CHUNG</a:t>
            </a:r>
          </a:p>
        </p:txBody>
      </p:sp>
      <p:sp>
        <p:nvSpPr>
          <p:cNvPr name="TextBox 4" id="4"/>
          <p:cNvSpPr txBox="true"/>
          <p:nvPr/>
        </p:nvSpPr>
        <p:spPr>
          <a:xfrm rot="0">
            <a:off x="2477370" y="724484"/>
            <a:ext cx="5653015"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BÀI TẬP TỔNG HỢP</a:t>
            </a:r>
          </a:p>
        </p:txBody>
      </p:sp>
      <p:grpSp>
        <p:nvGrpSpPr>
          <p:cNvPr name="Group 5" id="5"/>
          <p:cNvGrpSpPr/>
          <p:nvPr/>
        </p:nvGrpSpPr>
        <p:grpSpPr>
          <a:xfrm rot="0">
            <a:off x="508311" y="1270382"/>
            <a:ext cx="15244148" cy="7922409"/>
            <a:chOff x="0" y="0"/>
            <a:chExt cx="4014920" cy="2086560"/>
          </a:xfrm>
        </p:grpSpPr>
        <p:sp>
          <p:nvSpPr>
            <p:cNvPr name="Freeform 6" id="6"/>
            <p:cNvSpPr/>
            <p:nvPr/>
          </p:nvSpPr>
          <p:spPr>
            <a:xfrm flipH="false" flipV="false" rot="0">
              <a:off x="0" y="0"/>
              <a:ext cx="4014920" cy="2086560"/>
            </a:xfrm>
            <a:custGeom>
              <a:avLst/>
              <a:gdLst/>
              <a:ahLst/>
              <a:cxnLst/>
              <a:rect r="r" b="b" t="t" l="l"/>
              <a:pathLst>
                <a:path h="2086560" w="4014920">
                  <a:moveTo>
                    <a:pt x="17267" y="0"/>
                  </a:moveTo>
                  <a:lnTo>
                    <a:pt x="3997652" y="0"/>
                  </a:lnTo>
                  <a:cubicBezTo>
                    <a:pt x="4002232" y="0"/>
                    <a:pt x="4006624" y="1819"/>
                    <a:pt x="4009862" y="5057"/>
                  </a:cubicBezTo>
                  <a:cubicBezTo>
                    <a:pt x="4013100" y="8296"/>
                    <a:pt x="4014920" y="12688"/>
                    <a:pt x="4014920" y="17267"/>
                  </a:cubicBezTo>
                  <a:lnTo>
                    <a:pt x="4014920" y="2069293"/>
                  </a:lnTo>
                  <a:cubicBezTo>
                    <a:pt x="4014920" y="2073872"/>
                    <a:pt x="4013100" y="2078265"/>
                    <a:pt x="4009862" y="2081503"/>
                  </a:cubicBezTo>
                  <a:cubicBezTo>
                    <a:pt x="4006624" y="2084741"/>
                    <a:pt x="4002232" y="2086560"/>
                    <a:pt x="3997652" y="2086560"/>
                  </a:cubicBezTo>
                  <a:lnTo>
                    <a:pt x="17267" y="2086560"/>
                  </a:lnTo>
                  <a:cubicBezTo>
                    <a:pt x="12688" y="2086560"/>
                    <a:pt x="8296" y="2084741"/>
                    <a:pt x="5057" y="2081503"/>
                  </a:cubicBezTo>
                  <a:cubicBezTo>
                    <a:pt x="1819" y="2078265"/>
                    <a:pt x="0" y="2073872"/>
                    <a:pt x="0" y="2069293"/>
                  </a:cubicBezTo>
                  <a:lnTo>
                    <a:pt x="0" y="17267"/>
                  </a:lnTo>
                  <a:cubicBezTo>
                    <a:pt x="0" y="12688"/>
                    <a:pt x="1819" y="8296"/>
                    <a:pt x="5057" y="5057"/>
                  </a:cubicBezTo>
                  <a:cubicBezTo>
                    <a:pt x="8296" y="1819"/>
                    <a:pt x="12688" y="0"/>
                    <a:pt x="17267" y="0"/>
                  </a:cubicBezTo>
                  <a:close/>
                </a:path>
              </a:pathLst>
            </a:custGeom>
            <a:solidFill>
              <a:srgbClr val="1B1C54"/>
            </a:solidFill>
          </p:spPr>
        </p:sp>
        <p:sp>
          <p:nvSpPr>
            <p:cNvPr name="TextBox 7" id="7"/>
            <p:cNvSpPr txBox="true"/>
            <p:nvPr/>
          </p:nvSpPr>
          <p:spPr>
            <a:xfrm>
              <a:off x="0" y="-47625"/>
              <a:ext cx="4014920" cy="2134185"/>
            </a:xfrm>
            <a:prstGeom prst="rect">
              <a:avLst/>
            </a:prstGeom>
          </p:spPr>
          <p:txBody>
            <a:bodyPr anchor="ctr" rtlCol="false" tIns="50800" lIns="50800" bIns="50800" rIns="50800"/>
            <a:lstStyle/>
            <a:p>
              <a:pPr algn="ctr">
                <a:lnSpc>
                  <a:spcPts val="3359"/>
                </a:lnSpc>
              </a:pPr>
            </a:p>
            <a:p>
              <a:pPr algn="ctr">
                <a:lnSpc>
                  <a:spcPts val="3359"/>
                </a:lnSpc>
              </a:pPr>
            </a:p>
            <a:p>
              <a:pPr algn="ctr">
                <a:lnSpc>
                  <a:spcPts val="3359"/>
                </a:lnSpc>
              </a:pPr>
            </a:p>
          </p:txBody>
        </p:sp>
      </p:grpSp>
      <p:sp>
        <p:nvSpPr>
          <p:cNvPr name="Freeform 8" id="8"/>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9" id="9"/>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2" id="12"/>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3" id="13"/>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4" id="14"/>
          <p:cNvSpPr txBox="true"/>
          <p:nvPr/>
        </p:nvSpPr>
        <p:spPr>
          <a:xfrm rot="0">
            <a:off x="474174" y="1297791"/>
            <a:ext cx="13040163" cy="1207036"/>
          </a:xfrm>
          <a:prstGeom prst="rect">
            <a:avLst/>
          </a:prstGeom>
        </p:spPr>
        <p:txBody>
          <a:bodyPr anchor="t" rtlCol="false" tIns="0" lIns="0" bIns="0" rIns="0">
            <a:spAutoFit/>
          </a:bodyPr>
          <a:lstStyle/>
          <a:p>
            <a:pPr algn="ctr">
              <a:lnSpc>
                <a:spcPts val="3295"/>
              </a:lnSpc>
            </a:pPr>
            <a:r>
              <a:rPr lang="en-US" sz="2353" b="true">
                <a:solidFill>
                  <a:srgbClr val="FFFFFF"/>
                </a:solidFill>
                <a:latin typeface="Be Vietnam Ultra-Bold"/>
                <a:ea typeface="Be Vietnam Ultra-Bold"/>
                <a:cs typeface="Be Vietnam Ultra-Bold"/>
                <a:sym typeface="Be Vietnam Ultra-Bold"/>
              </a:rPr>
              <a:t>4)Cho lược đồ quan hệ Q(A,B,C,D) và tập phụ thuộc hàm F F = {A→B;B→C; D→B} C = {Q₁(A,C,D); Q₂(B,D)} </a:t>
            </a:r>
          </a:p>
          <a:p>
            <a:pPr algn="ctr">
              <a:lnSpc>
                <a:spcPts val="3295"/>
              </a:lnSpc>
            </a:pPr>
            <a:r>
              <a:rPr lang="en-US" sz="2353">
                <a:solidFill>
                  <a:srgbClr val="FFFFFF"/>
                </a:solidFill>
                <a:latin typeface="Be Vietnam"/>
                <a:ea typeface="Be Vietnam"/>
                <a:cs typeface="Be Vietnam"/>
                <a:sym typeface="Be Vietnam"/>
              </a:rPr>
              <a:t>a)</a:t>
            </a:r>
            <a:r>
              <a:rPr lang="en-US" sz="2353" b="true">
                <a:solidFill>
                  <a:srgbClr val="FFFFFF"/>
                </a:solidFill>
                <a:latin typeface="Be Vietnam Ultra-Bold"/>
                <a:ea typeface="Be Vietnam Ultra-Bold"/>
                <a:cs typeface="Be Vietnam Ultra-Bold"/>
                <a:sym typeface="Be Vietnam Ultra-Bold"/>
              </a:rPr>
              <a:t>Xác định các Fᵢ (những phụ thuộc hàm F được bao trong Qᵢ)</a:t>
            </a:r>
          </a:p>
        </p:txBody>
      </p:sp>
      <p:sp>
        <p:nvSpPr>
          <p:cNvPr name="TextBox 15" id="15"/>
          <p:cNvSpPr txBox="true"/>
          <p:nvPr/>
        </p:nvSpPr>
        <p:spPr>
          <a:xfrm rot="0">
            <a:off x="181650" y="2782727"/>
            <a:ext cx="11660244" cy="5571704"/>
          </a:xfrm>
          <a:prstGeom prst="rect">
            <a:avLst/>
          </a:prstGeom>
        </p:spPr>
        <p:txBody>
          <a:bodyPr anchor="t" rtlCol="false" tIns="0" lIns="0" bIns="0" rIns="0">
            <a:spAutoFit/>
          </a:bodyPr>
          <a:lstStyle/>
          <a:p>
            <a:pPr algn="ctr">
              <a:lnSpc>
                <a:spcPts val="3173"/>
              </a:lnSpc>
            </a:pPr>
            <a:r>
              <a:rPr lang="en-US" sz="2266">
                <a:solidFill>
                  <a:srgbClr val="FFFFFF"/>
                </a:solidFill>
                <a:latin typeface="Be Vietnam"/>
                <a:ea typeface="Be Vietnam"/>
                <a:cs typeface="Be Vietnam"/>
                <a:sym typeface="Be Vietnam"/>
              </a:rPr>
              <a:t>Với Q₁(A, C, D): </a:t>
            </a:r>
          </a:p>
          <a:p>
            <a:pPr algn="ctr" marL="489355" indent="-244678" lvl="1">
              <a:lnSpc>
                <a:spcPts val="3173"/>
              </a:lnSpc>
              <a:buFont typeface="Arial"/>
              <a:buChar char="•"/>
            </a:pPr>
            <a:r>
              <a:rPr lang="en-US" sz="2266">
                <a:solidFill>
                  <a:srgbClr val="FFFFFF"/>
                </a:solidFill>
                <a:latin typeface="Be Vietnam"/>
                <a:ea typeface="Be Vietnam"/>
                <a:cs typeface="Be Vietnam"/>
                <a:sym typeface="Be Vietnam"/>
              </a:rPr>
              <a:t> F1 ⊆ F gồm các phụ thuộc chỉ liên quan đến A, C, D Xét từng phụ thuộc: 1. A → B</a:t>
            </a:r>
          </a:p>
          <a:p>
            <a:pPr algn="ctr" marL="489355" indent="-244678" lvl="1">
              <a:lnSpc>
                <a:spcPts val="3173"/>
              </a:lnSpc>
              <a:buFont typeface="Arial"/>
              <a:buChar char="•"/>
            </a:pPr>
            <a:r>
              <a:rPr lang="en-US" sz="2266">
                <a:solidFill>
                  <a:srgbClr val="FFFFFF"/>
                </a:solidFill>
                <a:latin typeface="Be Vietnam"/>
                <a:ea typeface="Be Vietnam"/>
                <a:cs typeface="Be Vietnam"/>
                <a:sym typeface="Be Vietnam"/>
              </a:rPr>
              <a:t>  Vế phải là B, không thuộc Q₁ ⇒ loại 2. B → C</a:t>
            </a:r>
          </a:p>
          <a:p>
            <a:pPr algn="ctr" marL="489355" indent="-244678" lvl="1">
              <a:lnSpc>
                <a:spcPts val="3173"/>
              </a:lnSpc>
              <a:buFont typeface="Arial"/>
              <a:buChar char="•"/>
            </a:pPr>
            <a:r>
              <a:rPr lang="en-US" sz="2266">
                <a:solidFill>
                  <a:srgbClr val="FFFFFF"/>
                </a:solidFill>
                <a:latin typeface="Be Vietnam"/>
                <a:ea typeface="Be Vietnam"/>
                <a:cs typeface="Be Vietnam"/>
                <a:sym typeface="Be Vietnam"/>
              </a:rPr>
              <a:t>  Vế trái B không thuộc Q₁ ⇒ loại 3. D → B </a:t>
            </a:r>
          </a:p>
          <a:p>
            <a:pPr algn="ctr" marL="489355" indent="-244678" lvl="1">
              <a:lnSpc>
                <a:spcPts val="3173"/>
              </a:lnSpc>
              <a:buFont typeface="Arial"/>
              <a:buChar char="•"/>
            </a:pPr>
            <a:r>
              <a:rPr lang="en-US" sz="2266">
                <a:solidFill>
                  <a:srgbClr val="FFFFFF"/>
                </a:solidFill>
                <a:latin typeface="Be Vietnam"/>
                <a:ea typeface="Be Vietnam"/>
                <a:cs typeface="Be Vietnam"/>
                <a:sym typeface="Be Vietnam"/>
              </a:rPr>
              <a:t>Vế phải là B, không thuộc Q₁ ⇒ loại F₁ = ∅ (không có phụ thuộc hàm nào thuộc Q₁) Với Q₂(B, D): </a:t>
            </a:r>
          </a:p>
          <a:p>
            <a:pPr algn="ctr" marL="489355" indent="-244678" lvl="1">
              <a:lnSpc>
                <a:spcPts val="3173"/>
              </a:lnSpc>
              <a:buFont typeface="Arial"/>
              <a:buChar char="•"/>
            </a:pPr>
            <a:r>
              <a:rPr lang="en-US" sz="2266">
                <a:solidFill>
                  <a:srgbClr val="FFFFFF"/>
                </a:solidFill>
                <a:latin typeface="Be Vietnam"/>
                <a:ea typeface="Be Vietnam"/>
                <a:cs typeface="Be Vietnam"/>
                <a:sym typeface="Be Vietnam"/>
              </a:rPr>
              <a:t> F2 ⊆ F gồm các phụ thuộc chỉ liên quan đến B, D Xét từng phụ thuộc: </a:t>
            </a:r>
          </a:p>
          <a:p>
            <a:pPr algn="ctr">
              <a:lnSpc>
                <a:spcPts val="3173"/>
              </a:lnSpc>
            </a:pPr>
            <a:r>
              <a:rPr lang="en-US" sz="2266">
                <a:solidFill>
                  <a:srgbClr val="FFFFFF"/>
                </a:solidFill>
                <a:latin typeface="Be Vietnam"/>
                <a:ea typeface="Be Vietnam"/>
                <a:cs typeface="Be Vietnam"/>
                <a:sym typeface="Be Vietnam"/>
              </a:rPr>
              <a:t>1. A → B </a:t>
            </a:r>
          </a:p>
          <a:p>
            <a:pPr algn="ctr" marL="489355" indent="-244678" lvl="1">
              <a:lnSpc>
                <a:spcPts val="3173"/>
              </a:lnSpc>
              <a:buFont typeface="Arial"/>
              <a:buChar char="•"/>
            </a:pPr>
            <a:r>
              <a:rPr lang="en-US" sz="2266">
                <a:solidFill>
                  <a:srgbClr val="FFFFFF"/>
                </a:solidFill>
                <a:latin typeface="Be Vietnam"/>
                <a:ea typeface="Be Vietnam"/>
                <a:cs typeface="Be Vietnam"/>
                <a:sym typeface="Be Vietnam"/>
              </a:rPr>
              <a:t>A không thuộc Q₂ ⇒ loại 2. B → C</a:t>
            </a:r>
          </a:p>
          <a:p>
            <a:pPr algn="ctr" marL="489355" indent="-244678" lvl="1">
              <a:lnSpc>
                <a:spcPts val="3173"/>
              </a:lnSpc>
              <a:buFont typeface="Arial"/>
              <a:buChar char="•"/>
            </a:pPr>
            <a:r>
              <a:rPr lang="en-US" sz="2266">
                <a:solidFill>
                  <a:srgbClr val="FFFFFF"/>
                </a:solidFill>
                <a:latin typeface="Be Vietnam"/>
                <a:ea typeface="Be Vietnam"/>
                <a:cs typeface="Be Vietnam"/>
                <a:sym typeface="Be Vietnam"/>
              </a:rPr>
              <a:t> C không thuộc Q₂ ⇒ loại 3. D → B </a:t>
            </a:r>
          </a:p>
          <a:p>
            <a:pPr algn="ctr" marL="489355" indent="-244678" lvl="1">
              <a:lnSpc>
                <a:spcPts val="3173"/>
              </a:lnSpc>
              <a:buFont typeface="Arial"/>
              <a:buChar char="•"/>
            </a:pPr>
            <a:r>
              <a:rPr lang="en-US" sz="2266">
                <a:solidFill>
                  <a:srgbClr val="FFFFFF"/>
                </a:solidFill>
                <a:latin typeface="Be Vietnam"/>
                <a:ea typeface="Be Vietnam"/>
                <a:cs typeface="Be Vietnam"/>
                <a:sym typeface="Be Vietnam"/>
              </a:rPr>
              <a:t> Cả D và B đều thuộc Q₂ ⇒ chấp nhận F₂ = { D → B } </a:t>
            </a:r>
          </a:p>
          <a:p>
            <a:pPr algn="ctr">
              <a:lnSpc>
                <a:spcPts val="3173"/>
              </a:lnSpc>
            </a:pPr>
            <a:r>
              <a:rPr lang="en-US" sz="2266">
                <a:solidFill>
                  <a:srgbClr val="FFFFFF"/>
                </a:solidFill>
                <a:latin typeface="Be Vietnam"/>
                <a:ea typeface="Be Vietnam"/>
                <a:cs typeface="Be Vietnam"/>
                <a:sym typeface="Be Vietnam"/>
              </a:rPr>
              <a:t>Vậy: • F₁ = ∅ </a:t>
            </a:r>
          </a:p>
          <a:p>
            <a:pPr algn="ctr">
              <a:lnSpc>
                <a:spcPts val="3173"/>
              </a:lnSpc>
            </a:pPr>
            <a:r>
              <a:rPr lang="en-US" sz="2266">
                <a:solidFill>
                  <a:srgbClr val="FFFFFF"/>
                </a:solidFill>
                <a:latin typeface="Be Vietnam"/>
                <a:ea typeface="Be Vietnam"/>
                <a:cs typeface="Be Vietnam"/>
                <a:sym typeface="Be Vietnam"/>
              </a:rPr>
              <a:t>• F₂ = { D → B }</a:t>
            </a:r>
          </a:p>
          <a:p>
            <a:pPr algn="ctr">
              <a:lnSpc>
                <a:spcPts val="3173"/>
              </a:lnSpc>
            </a:p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477370" y="67596"/>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 KHÁNH LINH</a:t>
            </a:r>
          </a:p>
        </p:txBody>
      </p:sp>
      <p:grpSp>
        <p:nvGrpSpPr>
          <p:cNvPr name="Group 4" id="4"/>
          <p:cNvGrpSpPr/>
          <p:nvPr/>
        </p:nvGrpSpPr>
        <p:grpSpPr>
          <a:xfrm rot="0">
            <a:off x="508311" y="1270382"/>
            <a:ext cx="15951862" cy="8352092"/>
            <a:chOff x="0" y="0"/>
            <a:chExt cx="4201313" cy="2199728"/>
          </a:xfrm>
        </p:grpSpPr>
        <p:sp>
          <p:nvSpPr>
            <p:cNvPr name="Freeform 5" id="5"/>
            <p:cNvSpPr/>
            <p:nvPr/>
          </p:nvSpPr>
          <p:spPr>
            <a:xfrm flipH="false" flipV="false" rot="0">
              <a:off x="0" y="0"/>
              <a:ext cx="4201313" cy="2199728"/>
            </a:xfrm>
            <a:custGeom>
              <a:avLst/>
              <a:gdLst/>
              <a:ahLst/>
              <a:cxnLst/>
              <a:rect r="r" b="b" t="t" l="l"/>
              <a:pathLst>
                <a:path h="2199728" w="4201313">
                  <a:moveTo>
                    <a:pt x="16501" y="0"/>
                  </a:moveTo>
                  <a:lnTo>
                    <a:pt x="4184812" y="0"/>
                  </a:lnTo>
                  <a:cubicBezTo>
                    <a:pt x="4193925" y="0"/>
                    <a:pt x="4201313" y="7388"/>
                    <a:pt x="4201313" y="16501"/>
                  </a:cubicBezTo>
                  <a:lnTo>
                    <a:pt x="4201313" y="2183227"/>
                  </a:lnTo>
                  <a:cubicBezTo>
                    <a:pt x="4201313" y="2187603"/>
                    <a:pt x="4199575" y="2191800"/>
                    <a:pt x="4196480" y="2194895"/>
                  </a:cubicBezTo>
                  <a:cubicBezTo>
                    <a:pt x="4193386" y="2197989"/>
                    <a:pt x="4189188" y="2199728"/>
                    <a:pt x="4184812" y="2199728"/>
                  </a:cubicBezTo>
                  <a:lnTo>
                    <a:pt x="16501" y="2199728"/>
                  </a:lnTo>
                  <a:cubicBezTo>
                    <a:pt x="7388" y="2199728"/>
                    <a:pt x="0" y="2192340"/>
                    <a:pt x="0" y="2183227"/>
                  </a:cubicBezTo>
                  <a:lnTo>
                    <a:pt x="0" y="16501"/>
                  </a:lnTo>
                  <a:cubicBezTo>
                    <a:pt x="0" y="7388"/>
                    <a:pt x="7388" y="0"/>
                    <a:pt x="16501" y="0"/>
                  </a:cubicBezTo>
                  <a:close/>
                </a:path>
              </a:pathLst>
            </a:custGeom>
            <a:solidFill>
              <a:srgbClr val="1B1C54"/>
            </a:solidFill>
          </p:spPr>
        </p:sp>
        <p:sp>
          <p:nvSpPr>
            <p:cNvPr name="TextBox 6" id="6"/>
            <p:cNvSpPr txBox="true"/>
            <p:nvPr/>
          </p:nvSpPr>
          <p:spPr>
            <a:xfrm>
              <a:off x="0" y="-47625"/>
              <a:ext cx="4201313" cy="2247353"/>
            </a:xfrm>
            <a:prstGeom prst="rect">
              <a:avLst/>
            </a:prstGeom>
          </p:spPr>
          <p:txBody>
            <a:bodyPr anchor="ctr" rtlCol="false" tIns="50800" lIns="50800" bIns="50800" rIns="50800"/>
            <a:lstStyle/>
            <a:p>
              <a:pPr algn="ctr">
                <a:lnSpc>
                  <a:spcPts val="3359"/>
                </a:lnSpc>
              </a:pPr>
            </a:p>
            <a:p>
              <a:pPr algn="ctr">
                <a:lnSpc>
                  <a:spcPts val="3359"/>
                </a:lnSpc>
              </a:pPr>
            </a:p>
            <a:p>
              <a:pPr algn="ctr">
                <a:lnSpc>
                  <a:spcPts val="3359"/>
                </a:lnSpc>
              </a:pPr>
            </a:p>
            <a:p>
              <a:pPr algn="l">
                <a:lnSpc>
                  <a:spcPts val="3359"/>
                </a:lnSpc>
              </a:pPr>
            </a:p>
          </p:txBody>
        </p:sp>
      </p:grpSp>
      <p:sp>
        <p:nvSpPr>
          <p:cNvPr name="Freeform 7" id="7"/>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3" id="13"/>
          <p:cNvSpPr/>
          <p:nvPr/>
        </p:nvSpPr>
        <p:spPr>
          <a:xfrm flipH="false" flipV="false" rot="0">
            <a:off x="1180353" y="4348164"/>
            <a:ext cx="10861320" cy="3389007"/>
          </a:xfrm>
          <a:custGeom>
            <a:avLst/>
            <a:gdLst/>
            <a:ahLst/>
            <a:cxnLst/>
            <a:rect r="r" b="b" t="t" l="l"/>
            <a:pathLst>
              <a:path h="3389007" w="10861320">
                <a:moveTo>
                  <a:pt x="0" y="0"/>
                </a:moveTo>
                <a:lnTo>
                  <a:pt x="10861319" y="0"/>
                </a:lnTo>
                <a:lnTo>
                  <a:pt x="10861319" y="3389007"/>
                </a:lnTo>
                <a:lnTo>
                  <a:pt x="0" y="3389007"/>
                </a:lnTo>
                <a:lnTo>
                  <a:pt x="0" y="0"/>
                </a:lnTo>
                <a:close/>
              </a:path>
            </a:pathLst>
          </a:custGeom>
          <a:blipFill>
            <a:blip r:embed="rId15"/>
            <a:stretch>
              <a:fillRect l="-60799" t="-142384" r="-62398" b="-159982"/>
            </a:stretch>
          </a:blipFill>
        </p:spPr>
      </p:sp>
      <p:sp>
        <p:nvSpPr>
          <p:cNvPr name="TextBox 14" id="14"/>
          <p:cNvSpPr txBox="true"/>
          <p:nvPr/>
        </p:nvSpPr>
        <p:spPr>
          <a:xfrm rot="0">
            <a:off x="2477370" y="724484"/>
            <a:ext cx="5653015"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CHUẨN HÓA DỮ LIỆU CÁ NHÂN </a:t>
            </a:r>
          </a:p>
        </p:txBody>
      </p:sp>
      <p:sp>
        <p:nvSpPr>
          <p:cNvPr name="TextBox 15" id="15"/>
          <p:cNvSpPr txBox="true"/>
          <p:nvPr/>
        </p:nvSpPr>
        <p:spPr>
          <a:xfrm rot="0">
            <a:off x="1028700" y="1880143"/>
            <a:ext cx="13015615" cy="2082165"/>
          </a:xfrm>
          <a:prstGeom prst="rect">
            <a:avLst/>
          </a:prstGeom>
        </p:spPr>
        <p:txBody>
          <a:bodyPr anchor="t" rtlCol="false" tIns="0" lIns="0" bIns="0" rIns="0">
            <a:spAutoFit/>
          </a:bodyPr>
          <a:lstStyle/>
          <a:p>
            <a:pPr algn="l">
              <a:lnSpc>
                <a:spcPts val="3359"/>
              </a:lnSpc>
              <a:spcBef>
                <a:spcPct val="0"/>
              </a:spcBef>
            </a:pPr>
            <a:r>
              <a:rPr lang="en-US" b="true" sz="2400">
                <a:solidFill>
                  <a:srgbClr val="FFFFFF"/>
                </a:solidFill>
                <a:latin typeface="Be Vietnam Ultra-Bold"/>
                <a:ea typeface="Be Vietnam Ultra-Bold"/>
                <a:cs typeface="Be Vietnam Ultra-Bold"/>
                <a:sym typeface="Be Vietnam Ultra-Bold"/>
              </a:rPr>
              <a:t>Câu 4: Cho bảng quan hệ R Trong các phụ thuộc hàm sau đây, phụ thuộc nào không thỏa?</a:t>
            </a:r>
          </a:p>
          <a:p>
            <a:pPr algn="l">
              <a:lnSpc>
                <a:spcPts val="3359"/>
              </a:lnSpc>
              <a:spcBef>
                <a:spcPct val="0"/>
              </a:spcBef>
            </a:pPr>
            <a:r>
              <a:rPr lang="en-US" b="true" sz="2400">
                <a:solidFill>
                  <a:srgbClr val="FFFFFF"/>
                </a:solidFill>
                <a:latin typeface="Be Vietnam Ultra-Bold"/>
                <a:ea typeface="Be Vietnam Ultra-Bold"/>
                <a:cs typeface="Be Vietnam Ultra-Bold"/>
                <a:sym typeface="Be Vietnam Ultra-Bold"/>
              </a:rPr>
              <a:t>A → B; A → C; B → A; C → D; D → C; D → A</a:t>
            </a:r>
          </a:p>
          <a:p>
            <a:pPr algn="l">
              <a:lnSpc>
                <a:spcPts val="3359"/>
              </a:lnSpc>
              <a:spcBef>
                <a:spcPct val="0"/>
              </a:spcBef>
            </a:pPr>
            <a:r>
              <a:rPr lang="en-US" b="true" sz="2400">
                <a:solidFill>
                  <a:srgbClr val="FFFFFF"/>
                </a:solidFill>
                <a:latin typeface="Be Vietnam Ultra-Bold"/>
                <a:ea typeface="Be Vietnam Ultra-Bold"/>
                <a:cs typeface="Be Vietnam Ultra-Bold"/>
                <a:sym typeface="Be Vietnam Ultra-Bold"/>
              </a:rPr>
              <a:t>Phân tích từng phụ thuộc hàm (FD):</a:t>
            </a:r>
          </a:p>
          <a:p>
            <a:pPr algn="l">
              <a:lnSpc>
                <a:spcPts val="3359"/>
              </a:lnSpc>
              <a:spcBef>
                <a:spcPct val="0"/>
              </a:spcBef>
            </a:pPr>
            <a:r>
              <a:rPr lang="en-US" b="true" sz="2400">
                <a:solidFill>
                  <a:srgbClr val="FFFFFF"/>
                </a:solidFill>
                <a:latin typeface="Be Vietnam Ultra-Bold"/>
                <a:ea typeface="Be Vietnam Ultra-Bold"/>
                <a:cs typeface="Be Vietnam Ultra-Bold"/>
                <a:sym typeface="Be Vietnam Ultra-Bold"/>
              </a:rPr>
              <a:t>1. A → B</a:t>
            </a:r>
          </a:p>
          <a:p>
            <a:pPr algn="l">
              <a:lnSpc>
                <a:spcPts val="3359"/>
              </a:lnSpc>
              <a:spcBef>
                <a:spcPct val="0"/>
              </a:spcBef>
            </a:pPr>
            <a:r>
              <a:rPr lang="en-US" b="true" sz="2400">
                <a:solidFill>
                  <a:srgbClr val="FFFFFF"/>
                </a:solidFill>
                <a:latin typeface="Be Vietnam Ultra-Bold"/>
                <a:ea typeface="Be Vietnam Ultra-Bold"/>
                <a:cs typeface="Be Vietnam Ultra-Bold"/>
                <a:sym typeface="Be Vietnam Ultra-Bold"/>
              </a:rPr>
              <a:t>Kiểm tra các dòng có cùng giá trị A thì có cùng giá trị B không:</a:t>
            </a:r>
          </a:p>
        </p:txBody>
      </p:sp>
      <p:sp>
        <p:nvSpPr>
          <p:cNvPr name="TextBox 16" id="16"/>
          <p:cNvSpPr txBox="true"/>
          <p:nvPr/>
        </p:nvSpPr>
        <p:spPr>
          <a:xfrm rot="0">
            <a:off x="1028700" y="8080071"/>
            <a:ext cx="8108603" cy="824865"/>
          </a:xfrm>
          <a:prstGeom prst="rect">
            <a:avLst/>
          </a:prstGeom>
        </p:spPr>
        <p:txBody>
          <a:bodyPr anchor="t" rtlCol="false" tIns="0" lIns="0" bIns="0" rIns="0">
            <a:spAutoFit/>
          </a:bodyPr>
          <a:lstStyle/>
          <a:p>
            <a:pPr algn="l">
              <a:lnSpc>
                <a:spcPts val="3359"/>
              </a:lnSpc>
              <a:spcBef>
                <a:spcPct val="0"/>
              </a:spcBef>
            </a:pPr>
            <a:r>
              <a:rPr lang="en-US" b="true" sz="2400">
                <a:solidFill>
                  <a:srgbClr val="FFFFFF"/>
                </a:solidFill>
                <a:latin typeface="Be Vietnam Ultra-Bold"/>
                <a:ea typeface="Be Vietnam Ultra-Bold"/>
                <a:cs typeface="Be Vietnam Ultra-Bold"/>
                <a:sym typeface="Be Vietnam Ultra-Bold"/>
              </a:rPr>
              <a:t>Mỗi giá trị A là duy nhất ⇒ Không có 2 dòng nào trùng A</a:t>
            </a:r>
          </a:p>
          <a:p>
            <a:pPr algn="l">
              <a:lnSpc>
                <a:spcPts val="3359"/>
              </a:lnSpc>
              <a:spcBef>
                <a:spcPct val="0"/>
              </a:spcBef>
            </a:pPr>
            <a:r>
              <a:rPr lang="en-US" b="true" sz="2400">
                <a:solidFill>
                  <a:srgbClr val="FFFFFF"/>
                </a:solidFill>
                <a:latin typeface="Be Vietnam Ultra-Bold"/>
                <a:ea typeface="Be Vietnam Ultra-Bold"/>
                <a:cs typeface="Be Vietnam Ultra-Bold"/>
                <a:sym typeface="Be Vietnam Ultra-Bold"/>
              </a:rPr>
              <a:t>→ A → B thỏa mãn</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477370" y="67596"/>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 KHÁNH LINH</a:t>
            </a:r>
          </a:p>
        </p:txBody>
      </p:sp>
      <p:grpSp>
        <p:nvGrpSpPr>
          <p:cNvPr name="Group 4" id="4"/>
          <p:cNvGrpSpPr/>
          <p:nvPr/>
        </p:nvGrpSpPr>
        <p:grpSpPr>
          <a:xfrm rot="0">
            <a:off x="508311" y="1270382"/>
            <a:ext cx="16432096" cy="8655398"/>
            <a:chOff x="0" y="0"/>
            <a:chExt cx="4327795" cy="2279611"/>
          </a:xfrm>
        </p:grpSpPr>
        <p:sp>
          <p:nvSpPr>
            <p:cNvPr name="Freeform 5" id="5"/>
            <p:cNvSpPr/>
            <p:nvPr/>
          </p:nvSpPr>
          <p:spPr>
            <a:xfrm flipH="false" flipV="false" rot="0">
              <a:off x="0" y="0"/>
              <a:ext cx="4327795" cy="2279611"/>
            </a:xfrm>
            <a:custGeom>
              <a:avLst/>
              <a:gdLst/>
              <a:ahLst/>
              <a:cxnLst/>
              <a:rect r="r" b="b" t="t" l="l"/>
              <a:pathLst>
                <a:path h="2279611" w="4327795">
                  <a:moveTo>
                    <a:pt x="16019" y="0"/>
                  </a:moveTo>
                  <a:lnTo>
                    <a:pt x="4311776" y="0"/>
                  </a:lnTo>
                  <a:cubicBezTo>
                    <a:pt x="4320623" y="0"/>
                    <a:pt x="4327795" y="7172"/>
                    <a:pt x="4327795" y="16019"/>
                  </a:cubicBezTo>
                  <a:lnTo>
                    <a:pt x="4327795" y="2263592"/>
                  </a:lnTo>
                  <a:cubicBezTo>
                    <a:pt x="4327795" y="2267841"/>
                    <a:pt x="4326107" y="2271915"/>
                    <a:pt x="4323103" y="2274919"/>
                  </a:cubicBezTo>
                  <a:cubicBezTo>
                    <a:pt x="4320099" y="2277923"/>
                    <a:pt x="4316024" y="2279611"/>
                    <a:pt x="4311776" y="2279611"/>
                  </a:cubicBezTo>
                  <a:lnTo>
                    <a:pt x="16019" y="2279611"/>
                  </a:lnTo>
                  <a:cubicBezTo>
                    <a:pt x="11770" y="2279611"/>
                    <a:pt x="7696" y="2277923"/>
                    <a:pt x="4692" y="2274919"/>
                  </a:cubicBezTo>
                  <a:cubicBezTo>
                    <a:pt x="1688" y="2271915"/>
                    <a:pt x="0" y="2267841"/>
                    <a:pt x="0" y="2263592"/>
                  </a:cubicBezTo>
                  <a:lnTo>
                    <a:pt x="0" y="16019"/>
                  </a:lnTo>
                  <a:cubicBezTo>
                    <a:pt x="0" y="11770"/>
                    <a:pt x="1688" y="7696"/>
                    <a:pt x="4692" y="4692"/>
                  </a:cubicBezTo>
                  <a:cubicBezTo>
                    <a:pt x="7696" y="1688"/>
                    <a:pt x="11770" y="0"/>
                    <a:pt x="16019" y="0"/>
                  </a:cubicBezTo>
                  <a:close/>
                </a:path>
              </a:pathLst>
            </a:custGeom>
            <a:solidFill>
              <a:srgbClr val="1B1C54"/>
            </a:solidFill>
          </p:spPr>
        </p:sp>
        <p:sp>
          <p:nvSpPr>
            <p:cNvPr name="TextBox 6" id="6"/>
            <p:cNvSpPr txBox="true"/>
            <p:nvPr/>
          </p:nvSpPr>
          <p:spPr>
            <a:xfrm>
              <a:off x="0" y="-47625"/>
              <a:ext cx="4327795" cy="2327236"/>
            </a:xfrm>
            <a:prstGeom prst="rect">
              <a:avLst/>
            </a:prstGeom>
          </p:spPr>
          <p:txBody>
            <a:bodyPr anchor="ctr" rtlCol="false" tIns="50800" lIns="50800" bIns="50800" rIns="50800"/>
            <a:lstStyle/>
            <a:p>
              <a:pPr algn="ctr">
                <a:lnSpc>
                  <a:spcPts val="3359"/>
                </a:lnSpc>
              </a:pPr>
            </a:p>
            <a:p>
              <a:pPr algn="ctr">
                <a:lnSpc>
                  <a:spcPts val="3359"/>
                </a:lnSpc>
              </a:pPr>
            </a:p>
            <a:p>
              <a:pPr algn="ctr">
                <a:lnSpc>
                  <a:spcPts val="3359"/>
                </a:lnSpc>
              </a:pPr>
            </a:p>
          </p:txBody>
        </p:sp>
      </p:grpSp>
      <p:sp>
        <p:nvSpPr>
          <p:cNvPr name="Freeform 7" id="7"/>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3" id="13"/>
          <p:cNvSpPr/>
          <p:nvPr/>
        </p:nvSpPr>
        <p:spPr>
          <a:xfrm flipH="false" flipV="false" rot="0">
            <a:off x="1216498" y="3188546"/>
            <a:ext cx="12848452" cy="3808806"/>
          </a:xfrm>
          <a:custGeom>
            <a:avLst/>
            <a:gdLst/>
            <a:ahLst/>
            <a:cxnLst/>
            <a:rect r="r" b="b" t="t" l="l"/>
            <a:pathLst>
              <a:path h="3808806" w="12848452">
                <a:moveTo>
                  <a:pt x="0" y="0"/>
                </a:moveTo>
                <a:lnTo>
                  <a:pt x="12848452" y="0"/>
                </a:lnTo>
                <a:lnTo>
                  <a:pt x="12848452" y="3808806"/>
                </a:lnTo>
                <a:lnTo>
                  <a:pt x="0" y="3808806"/>
                </a:lnTo>
                <a:lnTo>
                  <a:pt x="0" y="0"/>
                </a:lnTo>
                <a:close/>
              </a:path>
            </a:pathLst>
          </a:custGeom>
          <a:blipFill>
            <a:blip r:embed="rId15"/>
            <a:stretch>
              <a:fillRect l="-38346" t="-42644" r="-21490" b="-177497"/>
            </a:stretch>
          </a:blipFill>
        </p:spPr>
      </p:sp>
      <p:sp>
        <p:nvSpPr>
          <p:cNvPr name="TextBox 14" id="14"/>
          <p:cNvSpPr txBox="true"/>
          <p:nvPr/>
        </p:nvSpPr>
        <p:spPr>
          <a:xfrm rot="0">
            <a:off x="2477370" y="724484"/>
            <a:ext cx="5653015"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CHUẨN HÓA DỮ LIỆU CÁ NHÂN </a:t>
            </a:r>
          </a:p>
        </p:txBody>
      </p:sp>
      <p:sp>
        <p:nvSpPr>
          <p:cNvPr name="TextBox 15" id="15"/>
          <p:cNvSpPr txBox="true"/>
          <p:nvPr/>
        </p:nvSpPr>
        <p:spPr>
          <a:xfrm rot="0">
            <a:off x="1211289" y="1870618"/>
            <a:ext cx="1385441" cy="497840"/>
          </a:xfrm>
          <a:prstGeom prst="rect">
            <a:avLst/>
          </a:prstGeom>
        </p:spPr>
        <p:txBody>
          <a:bodyPr anchor="t" rtlCol="false" tIns="0" lIns="0" bIns="0" rIns="0">
            <a:spAutoFit/>
          </a:bodyPr>
          <a:lstStyle/>
          <a:p>
            <a:pPr algn="ctr">
              <a:lnSpc>
                <a:spcPts val="4059"/>
              </a:lnSpc>
              <a:spcBef>
                <a:spcPct val="0"/>
              </a:spcBef>
            </a:pPr>
            <a:r>
              <a:rPr lang="en-US" b="true" sz="2899">
                <a:solidFill>
                  <a:srgbClr val="FFFFFF"/>
                </a:solidFill>
                <a:latin typeface="Be Vietnam Ultra-Bold"/>
                <a:ea typeface="Be Vietnam Ultra-Bold"/>
                <a:cs typeface="Be Vietnam Ultra-Bold"/>
                <a:sym typeface="Be Vietnam Ultra-Bold"/>
              </a:rPr>
              <a:t>2. A→ C</a:t>
            </a:r>
          </a:p>
        </p:txBody>
      </p:sp>
      <p:sp>
        <p:nvSpPr>
          <p:cNvPr name="TextBox 16" id="16"/>
          <p:cNvSpPr txBox="true"/>
          <p:nvPr/>
        </p:nvSpPr>
        <p:spPr>
          <a:xfrm rot="0">
            <a:off x="954114" y="7604411"/>
            <a:ext cx="3046512" cy="1012190"/>
          </a:xfrm>
          <a:prstGeom prst="rect">
            <a:avLst/>
          </a:prstGeom>
        </p:spPr>
        <p:txBody>
          <a:bodyPr anchor="t" rtlCol="false" tIns="0" lIns="0" bIns="0" rIns="0">
            <a:spAutoFit/>
          </a:bodyPr>
          <a:lstStyle/>
          <a:p>
            <a:pPr algn="ctr">
              <a:lnSpc>
                <a:spcPts val="4059"/>
              </a:lnSpc>
              <a:spcBef>
                <a:spcPct val="0"/>
              </a:spcBef>
            </a:pPr>
            <a:r>
              <a:rPr lang="en-US" b="true" sz="2899">
                <a:solidFill>
                  <a:srgbClr val="FFFFFF"/>
                </a:solidFill>
                <a:latin typeface="Be Vietnam Ultra-Bold"/>
                <a:ea typeface="Be Vietnam Ultra-Bold"/>
                <a:cs typeface="Be Vietnam Ultra-Bold"/>
                <a:sym typeface="Be Vietnam Ultra-Bold"/>
              </a:rPr>
              <a:t>A là duy nhất</a:t>
            </a:r>
          </a:p>
          <a:p>
            <a:pPr algn="ctr">
              <a:lnSpc>
                <a:spcPts val="4059"/>
              </a:lnSpc>
              <a:spcBef>
                <a:spcPct val="0"/>
              </a:spcBef>
            </a:pPr>
            <a:r>
              <a:rPr lang="en-US" b="true" sz="2899">
                <a:solidFill>
                  <a:srgbClr val="FFFFFF"/>
                </a:solidFill>
                <a:latin typeface="Be Vietnam Ultra-Bold"/>
                <a:ea typeface="Be Vietnam Ultra-Bold"/>
                <a:cs typeface="Be Vietnam Ultra-Bold"/>
                <a:sym typeface="Be Vietnam Ultra-Bold"/>
              </a:rPr>
              <a:t>→ A → C thỏa mã</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27999" y="8569315"/>
            <a:ext cx="3508133" cy="3157320"/>
          </a:xfrm>
          <a:custGeom>
            <a:avLst/>
            <a:gdLst/>
            <a:ahLst/>
            <a:cxnLst/>
            <a:rect r="r" b="b" t="t" l="l"/>
            <a:pathLst>
              <a:path h="3157320" w="3508133">
                <a:moveTo>
                  <a:pt x="0" y="0"/>
                </a:moveTo>
                <a:lnTo>
                  <a:pt x="3508133" y="0"/>
                </a:lnTo>
                <a:lnTo>
                  <a:pt x="3508133" y="3157320"/>
                </a:lnTo>
                <a:lnTo>
                  <a:pt x="0" y="315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0800000">
            <a:off x="15524264" y="-1836127"/>
            <a:ext cx="3933833" cy="3584705"/>
          </a:xfrm>
          <a:custGeom>
            <a:avLst/>
            <a:gdLst/>
            <a:ahLst/>
            <a:cxnLst/>
            <a:rect r="r" b="b" t="t" l="l"/>
            <a:pathLst>
              <a:path h="3584705" w="3933833">
                <a:moveTo>
                  <a:pt x="0" y="0"/>
                </a:moveTo>
                <a:lnTo>
                  <a:pt x="3933832" y="0"/>
                </a:lnTo>
                <a:lnTo>
                  <a:pt x="3933832" y="3584705"/>
                </a:lnTo>
                <a:lnTo>
                  <a:pt x="0" y="3584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10800000">
            <a:off x="9945590" y="8306018"/>
            <a:ext cx="8562240" cy="1937207"/>
          </a:xfrm>
          <a:custGeom>
            <a:avLst/>
            <a:gdLst/>
            <a:ahLst/>
            <a:cxnLst/>
            <a:rect r="r" b="b" t="t" l="l"/>
            <a:pathLst>
              <a:path h="1937207" w="8562240">
                <a:moveTo>
                  <a:pt x="0" y="0"/>
                </a:moveTo>
                <a:lnTo>
                  <a:pt x="8562240" y="0"/>
                </a:lnTo>
                <a:lnTo>
                  <a:pt x="8562240" y="1937207"/>
                </a:lnTo>
                <a:lnTo>
                  <a:pt x="0" y="19372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true" flipV="false" rot="0">
            <a:off x="-4180339" y="-14701"/>
            <a:ext cx="7160523" cy="1763279"/>
          </a:xfrm>
          <a:custGeom>
            <a:avLst/>
            <a:gdLst/>
            <a:ahLst/>
            <a:cxnLst/>
            <a:rect r="r" b="b" t="t" l="l"/>
            <a:pathLst>
              <a:path h="1763279" w="7160523">
                <a:moveTo>
                  <a:pt x="7160523" y="0"/>
                </a:moveTo>
                <a:lnTo>
                  <a:pt x="0" y="0"/>
                </a:lnTo>
                <a:lnTo>
                  <a:pt x="0" y="1763279"/>
                </a:lnTo>
                <a:lnTo>
                  <a:pt x="7160523" y="1763279"/>
                </a:lnTo>
                <a:lnTo>
                  <a:pt x="7160523"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5400000">
            <a:off x="10606657" y="-1865705"/>
            <a:ext cx="3841260" cy="3029794"/>
          </a:xfrm>
          <a:custGeom>
            <a:avLst/>
            <a:gdLst/>
            <a:ahLst/>
            <a:cxnLst/>
            <a:rect r="r" b="b" t="t" l="l"/>
            <a:pathLst>
              <a:path h="3029794" w="3841260">
                <a:moveTo>
                  <a:pt x="0" y="0"/>
                </a:moveTo>
                <a:lnTo>
                  <a:pt x="3841260" y="0"/>
                </a:lnTo>
                <a:lnTo>
                  <a:pt x="3841260" y="3029793"/>
                </a:lnTo>
                <a:lnTo>
                  <a:pt x="0" y="3029793"/>
                </a:lnTo>
                <a:lnTo>
                  <a:pt x="0" y="0"/>
                </a:lnTo>
                <a:close/>
              </a:path>
            </a:pathLst>
          </a:custGeom>
          <a:blipFill>
            <a:blip r:embed="rId10">
              <a:alphaModFix amt="9999"/>
            </a:blip>
            <a:stretch>
              <a:fillRect l="0" t="0" r="0" b="0"/>
            </a:stretch>
          </a:blipFill>
        </p:spPr>
      </p:sp>
      <p:sp>
        <p:nvSpPr>
          <p:cNvPr name="Freeform 7" id="7"/>
          <p:cNvSpPr/>
          <p:nvPr/>
        </p:nvSpPr>
        <p:spPr>
          <a:xfrm flipH="false" flipV="false" rot="0">
            <a:off x="2980184" y="1095292"/>
            <a:ext cx="616992" cy="653286"/>
          </a:xfrm>
          <a:custGeom>
            <a:avLst/>
            <a:gdLst/>
            <a:ahLst/>
            <a:cxnLst/>
            <a:rect r="r" b="b" t="t" l="l"/>
            <a:pathLst>
              <a:path h="653286" w="616992">
                <a:moveTo>
                  <a:pt x="0" y="0"/>
                </a:moveTo>
                <a:lnTo>
                  <a:pt x="616993" y="0"/>
                </a:lnTo>
                <a:lnTo>
                  <a:pt x="616993" y="653286"/>
                </a:lnTo>
                <a:lnTo>
                  <a:pt x="0" y="653286"/>
                </a:lnTo>
                <a:lnTo>
                  <a:pt x="0" y="0"/>
                </a:lnTo>
                <a:close/>
              </a:path>
            </a:pathLst>
          </a:custGeom>
          <a:blipFill>
            <a:blip r:embed="rId11">
              <a:extLst>
                <a:ext uri="{96DAC541-7B7A-43D3-8B79-37D633B846F1}">
                  <asvg:svgBlip xmlns:asvg="http://schemas.microsoft.com/office/drawing/2016/SVG/main" r:embed="rId12"/>
                </a:ext>
              </a:extLst>
            </a:blip>
            <a:stretch>
              <a:fillRect l="-101838" t="-95061" r="-100161" b="-93041"/>
            </a:stretch>
          </a:blipFill>
          <a:ln cap="sq">
            <a:noFill/>
            <a:prstDash val="solid"/>
            <a:miter/>
          </a:ln>
        </p:spPr>
      </p:sp>
      <p:sp>
        <p:nvSpPr>
          <p:cNvPr name="Freeform 8" id="8"/>
          <p:cNvSpPr/>
          <p:nvPr/>
        </p:nvSpPr>
        <p:spPr>
          <a:xfrm flipH="true" flipV="false" rot="0">
            <a:off x="-4916220" y="3174743"/>
            <a:ext cx="7976443" cy="4207573"/>
          </a:xfrm>
          <a:custGeom>
            <a:avLst/>
            <a:gdLst/>
            <a:ahLst/>
            <a:cxnLst/>
            <a:rect r="r" b="b" t="t" l="l"/>
            <a:pathLst>
              <a:path h="4207573" w="7976443">
                <a:moveTo>
                  <a:pt x="7976442" y="0"/>
                </a:moveTo>
                <a:lnTo>
                  <a:pt x="0" y="0"/>
                </a:lnTo>
                <a:lnTo>
                  <a:pt x="0" y="4207573"/>
                </a:lnTo>
                <a:lnTo>
                  <a:pt x="7976442" y="4207573"/>
                </a:lnTo>
                <a:lnTo>
                  <a:pt x="7976442"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5227778" y="3174743"/>
            <a:ext cx="7976443" cy="4207573"/>
          </a:xfrm>
          <a:custGeom>
            <a:avLst/>
            <a:gdLst/>
            <a:ahLst/>
            <a:cxnLst/>
            <a:rect r="r" b="b" t="t" l="l"/>
            <a:pathLst>
              <a:path h="4207573" w="7976443">
                <a:moveTo>
                  <a:pt x="0" y="0"/>
                </a:moveTo>
                <a:lnTo>
                  <a:pt x="7976442" y="0"/>
                </a:lnTo>
                <a:lnTo>
                  <a:pt x="7976442" y="4207573"/>
                </a:lnTo>
                <a:lnTo>
                  <a:pt x="0" y="420757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4711628" y="536084"/>
            <a:ext cx="9037932" cy="9394860"/>
          </a:xfrm>
          <a:custGeom>
            <a:avLst/>
            <a:gdLst/>
            <a:ahLst/>
            <a:cxnLst/>
            <a:rect r="r" b="b" t="t" l="l"/>
            <a:pathLst>
              <a:path h="9394860" w="9037932">
                <a:moveTo>
                  <a:pt x="0" y="0"/>
                </a:moveTo>
                <a:lnTo>
                  <a:pt x="9037932" y="0"/>
                </a:lnTo>
                <a:lnTo>
                  <a:pt x="9037932" y="9394860"/>
                </a:lnTo>
                <a:lnTo>
                  <a:pt x="0" y="9394860"/>
                </a:lnTo>
                <a:lnTo>
                  <a:pt x="0" y="0"/>
                </a:lnTo>
                <a:close/>
              </a:path>
            </a:pathLst>
          </a:custGeom>
          <a:blipFill>
            <a:blip r:embed="rId15"/>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477370" y="67596"/>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 KHÁNH LINH</a:t>
            </a:r>
          </a:p>
        </p:txBody>
      </p:sp>
      <p:grpSp>
        <p:nvGrpSpPr>
          <p:cNvPr name="Group 4" id="4"/>
          <p:cNvGrpSpPr/>
          <p:nvPr/>
        </p:nvGrpSpPr>
        <p:grpSpPr>
          <a:xfrm rot="0">
            <a:off x="508311" y="1270382"/>
            <a:ext cx="16199151" cy="8540842"/>
            <a:chOff x="0" y="0"/>
            <a:chExt cx="4266443" cy="2249440"/>
          </a:xfrm>
        </p:grpSpPr>
        <p:sp>
          <p:nvSpPr>
            <p:cNvPr name="Freeform 5" id="5"/>
            <p:cNvSpPr/>
            <p:nvPr/>
          </p:nvSpPr>
          <p:spPr>
            <a:xfrm flipH="false" flipV="false" rot="0">
              <a:off x="0" y="0"/>
              <a:ext cx="4266443" cy="2249440"/>
            </a:xfrm>
            <a:custGeom>
              <a:avLst/>
              <a:gdLst/>
              <a:ahLst/>
              <a:cxnLst/>
              <a:rect r="r" b="b" t="t" l="l"/>
              <a:pathLst>
                <a:path h="2249440" w="4266443">
                  <a:moveTo>
                    <a:pt x="16249" y="0"/>
                  </a:moveTo>
                  <a:lnTo>
                    <a:pt x="4250194" y="0"/>
                  </a:lnTo>
                  <a:cubicBezTo>
                    <a:pt x="4259168" y="0"/>
                    <a:pt x="4266443" y="7275"/>
                    <a:pt x="4266443" y="16249"/>
                  </a:cubicBezTo>
                  <a:lnTo>
                    <a:pt x="4266443" y="2233190"/>
                  </a:lnTo>
                  <a:cubicBezTo>
                    <a:pt x="4266443" y="2242165"/>
                    <a:pt x="4259168" y="2249440"/>
                    <a:pt x="4250194" y="2249440"/>
                  </a:cubicBezTo>
                  <a:lnTo>
                    <a:pt x="16249" y="2249440"/>
                  </a:lnTo>
                  <a:cubicBezTo>
                    <a:pt x="7275" y="2249440"/>
                    <a:pt x="0" y="2242165"/>
                    <a:pt x="0" y="2233190"/>
                  </a:cubicBezTo>
                  <a:lnTo>
                    <a:pt x="0" y="16249"/>
                  </a:lnTo>
                  <a:cubicBezTo>
                    <a:pt x="0" y="7275"/>
                    <a:pt x="7275" y="0"/>
                    <a:pt x="16249" y="0"/>
                  </a:cubicBezTo>
                  <a:close/>
                </a:path>
              </a:pathLst>
            </a:custGeom>
            <a:solidFill>
              <a:srgbClr val="1B1C54"/>
            </a:solidFill>
          </p:spPr>
        </p:sp>
        <p:sp>
          <p:nvSpPr>
            <p:cNvPr name="TextBox 6" id="6"/>
            <p:cNvSpPr txBox="true"/>
            <p:nvPr/>
          </p:nvSpPr>
          <p:spPr>
            <a:xfrm>
              <a:off x="0" y="-47625"/>
              <a:ext cx="4266443" cy="2297065"/>
            </a:xfrm>
            <a:prstGeom prst="rect">
              <a:avLst/>
            </a:prstGeom>
          </p:spPr>
          <p:txBody>
            <a:bodyPr anchor="ctr" rtlCol="false" tIns="50800" lIns="50800" bIns="50800" rIns="50800"/>
            <a:lstStyle/>
            <a:p>
              <a:pPr algn="ctr">
                <a:lnSpc>
                  <a:spcPts val="3359"/>
                </a:lnSpc>
              </a:pPr>
            </a:p>
            <a:p>
              <a:pPr algn="ctr">
                <a:lnSpc>
                  <a:spcPts val="3359"/>
                </a:lnSpc>
              </a:pPr>
            </a:p>
            <a:p>
              <a:pPr algn="ctr">
                <a:lnSpc>
                  <a:spcPts val="3359"/>
                </a:lnSpc>
              </a:pPr>
            </a:p>
          </p:txBody>
        </p:sp>
      </p:grpSp>
      <p:sp>
        <p:nvSpPr>
          <p:cNvPr name="Freeform 7" id="7"/>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3" id="13"/>
          <p:cNvSpPr/>
          <p:nvPr/>
        </p:nvSpPr>
        <p:spPr>
          <a:xfrm flipH="false" flipV="false" rot="0">
            <a:off x="1306730" y="3234707"/>
            <a:ext cx="12408036" cy="3678118"/>
          </a:xfrm>
          <a:custGeom>
            <a:avLst/>
            <a:gdLst/>
            <a:ahLst/>
            <a:cxnLst/>
            <a:rect r="r" b="b" t="t" l="l"/>
            <a:pathLst>
              <a:path h="3678118" w="12408036">
                <a:moveTo>
                  <a:pt x="0" y="0"/>
                </a:moveTo>
                <a:lnTo>
                  <a:pt x="12408037" y="0"/>
                </a:lnTo>
                <a:lnTo>
                  <a:pt x="12408037" y="3678118"/>
                </a:lnTo>
                <a:lnTo>
                  <a:pt x="0" y="3678118"/>
                </a:lnTo>
                <a:lnTo>
                  <a:pt x="0" y="0"/>
                </a:lnTo>
                <a:close/>
              </a:path>
            </a:pathLst>
          </a:custGeom>
          <a:blipFill>
            <a:blip r:embed="rId15"/>
            <a:stretch>
              <a:fillRect l="-60035" t="-185230" r="-62101" b="-136291"/>
            </a:stretch>
          </a:blipFill>
        </p:spPr>
      </p:sp>
      <p:sp>
        <p:nvSpPr>
          <p:cNvPr name="TextBox 14" id="14"/>
          <p:cNvSpPr txBox="true"/>
          <p:nvPr/>
        </p:nvSpPr>
        <p:spPr>
          <a:xfrm rot="0">
            <a:off x="2477370" y="724484"/>
            <a:ext cx="5653015"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CHUẨN HÓA DỮ LIỆU CÁ NHÂN </a:t>
            </a:r>
          </a:p>
        </p:txBody>
      </p:sp>
      <p:sp>
        <p:nvSpPr>
          <p:cNvPr name="TextBox 15" id="15"/>
          <p:cNvSpPr txBox="true"/>
          <p:nvPr/>
        </p:nvSpPr>
        <p:spPr>
          <a:xfrm rot="0">
            <a:off x="979066" y="1880143"/>
            <a:ext cx="1294805" cy="438785"/>
          </a:xfrm>
          <a:prstGeom prst="rect">
            <a:avLst/>
          </a:prstGeom>
        </p:spPr>
        <p:txBody>
          <a:bodyPr anchor="t" rtlCol="false" tIns="0" lIns="0" bIns="0" rIns="0">
            <a:spAutoFit/>
          </a:bodyPr>
          <a:lstStyle/>
          <a:p>
            <a:pPr algn="ctr">
              <a:lnSpc>
                <a:spcPts val="3639"/>
              </a:lnSpc>
              <a:spcBef>
                <a:spcPct val="0"/>
              </a:spcBef>
            </a:pPr>
            <a:r>
              <a:rPr lang="en-US" b="true" sz="2599">
                <a:solidFill>
                  <a:srgbClr val="FFFFFF"/>
                </a:solidFill>
                <a:latin typeface="Be Vietnam Ultra-Bold"/>
                <a:ea typeface="Be Vietnam Ultra-Bold"/>
                <a:cs typeface="Be Vietnam Ultra-Bold"/>
                <a:sym typeface="Be Vietnam Ultra-Bold"/>
              </a:rPr>
              <a:t>3. B → A</a:t>
            </a:r>
          </a:p>
        </p:txBody>
      </p:sp>
      <p:sp>
        <p:nvSpPr>
          <p:cNvPr name="TextBox 16" id="16"/>
          <p:cNvSpPr txBox="true"/>
          <p:nvPr/>
        </p:nvSpPr>
        <p:spPr>
          <a:xfrm rot="0">
            <a:off x="1028700" y="7404386"/>
            <a:ext cx="6535489" cy="1353185"/>
          </a:xfrm>
          <a:prstGeom prst="rect">
            <a:avLst/>
          </a:prstGeom>
        </p:spPr>
        <p:txBody>
          <a:bodyPr anchor="t" rtlCol="false" tIns="0" lIns="0" bIns="0" rIns="0">
            <a:spAutoFit/>
          </a:bodyPr>
          <a:lstStyle/>
          <a:p>
            <a:pPr algn="l">
              <a:lnSpc>
                <a:spcPts val="3639"/>
              </a:lnSpc>
              <a:spcBef>
                <a:spcPct val="0"/>
              </a:spcBef>
            </a:pPr>
            <a:r>
              <a:rPr lang="en-US" b="true" sz="2599">
                <a:solidFill>
                  <a:srgbClr val="FFFFFF"/>
                </a:solidFill>
                <a:latin typeface="Be Vietnam Ultra-Bold"/>
                <a:ea typeface="Be Vietnam Ultra-Bold"/>
                <a:cs typeface="Be Vietnam Ultra-Bold"/>
                <a:sym typeface="Be Vietnam Ultra-Bold"/>
              </a:rPr>
              <a:t>Mỗi B có duy nhất một giá trị A tương ứng</a:t>
            </a:r>
          </a:p>
          <a:p>
            <a:pPr algn="l">
              <a:lnSpc>
                <a:spcPts val="3639"/>
              </a:lnSpc>
              <a:spcBef>
                <a:spcPct val="0"/>
              </a:spcBef>
            </a:pPr>
            <a:r>
              <a:rPr lang="en-US" b="true" sz="2599">
                <a:solidFill>
                  <a:srgbClr val="FFFFFF"/>
                </a:solidFill>
                <a:latin typeface="Be Vietnam Ultra-Bold"/>
                <a:ea typeface="Be Vietnam Ultra-Bold"/>
                <a:cs typeface="Be Vietnam Ultra-Bold"/>
                <a:sym typeface="Be Vietnam Ultra-Bold"/>
              </a:rPr>
              <a:t>Không có B nào trùng lặp giữa các dòng</a:t>
            </a:r>
          </a:p>
          <a:p>
            <a:pPr algn="l">
              <a:lnSpc>
                <a:spcPts val="3639"/>
              </a:lnSpc>
              <a:spcBef>
                <a:spcPct val="0"/>
              </a:spcBef>
            </a:pPr>
            <a:r>
              <a:rPr lang="en-US" b="true" sz="2599">
                <a:solidFill>
                  <a:srgbClr val="FFFFFF"/>
                </a:solidFill>
                <a:latin typeface="Be Vietnam Ultra-Bold"/>
                <a:ea typeface="Be Vietnam Ultra-Bold"/>
                <a:cs typeface="Be Vietnam Ultra-Bold"/>
                <a:sym typeface="Be Vietnam Ultra-Bold"/>
              </a:rPr>
              <a:t>→ B → A thỏa mãn</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477370" y="67596"/>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 KHÁNH LINH</a:t>
            </a:r>
          </a:p>
        </p:txBody>
      </p:sp>
      <p:grpSp>
        <p:nvGrpSpPr>
          <p:cNvPr name="Group 4" id="4"/>
          <p:cNvGrpSpPr/>
          <p:nvPr/>
        </p:nvGrpSpPr>
        <p:grpSpPr>
          <a:xfrm rot="0">
            <a:off x="508311" y="1270382"/>
            <a:ext cx="16199151" cy="8363142"/>
            <a:chOff x="0" y="0"/>
            <a:chExt cx="4266443" cy="2202638"/>
          </a:xfrm>
        </p:grpSpPr>
        <p:sp>
          <p:nvSpPr>
            <p:cNvPr name="Freeform 5" id="5"/>
            <p:cNvSpPr/>
            <p:nvPr/>
          </p:nvSpPr>
          <p:spPr>
            <a:xfrm flipH="false" flipV="false" rot="0">
              <a:off x="0" y="0"/>
              <a:ext cx="4266443" cy="2202638"/>
            </a:xfrm>
            <a:custGeom>
              <a:avLst/>
              <a:gdLst/>
              <a:ahLst/>
              <a:cxnLst/>
              <a:rect r="r" b="b" t="t" l="l"/>
              <a:pathLst>
                <a:path h="2202638" w="4266443">
                  <a:moveTo>
                    <a:pt x="16249" y="0"/>
                  </a:moveTo>
                  <a:lnTo>
                    <a:pt x="4250194" y="0"/>
                  </a:lnTo>
                  <a:cubicBezTo>
                    <a:pt x="4259168" y="0"/>
                    <a:pt x="4266443" y="7275"/>
                    <a:pt x="4266443" y="16249"/>
                  </a:cubicBezTo>
                  <a:lnTo>
                    <a:pt x="4266443" y="2186389"/>
                  </a:lnTo>
                  <a:cubicBezTo>
                    <a:pt x="4266443" y="2195363"/>
                    <a:pt x="4259168" y="2202638"/>
                    <a:pt x="4250194" y="2202638"/>
                  </a:cubicBezTo>
                  <a:lnTo>
                    <a:pt x="16249" y="2202638"/>
                  </a:lnTo>
                  <a:cubicBezTo>
                    <a:pt x="11940" y="2202638"/>
                    <a:pt x="7807" y="2200926"/>
                    <a:pt x="4759" y="2197879"/>
                  </a:cubicBezTo>
                  <a:cubicBezTo>
                    <a:pt x="1712" y="2194832"/>
                    <a:pt x="0" y="2190698"/>
                    <a:pt x="0" y="2186389"/>
                  </a:cubicBezTo>
                  <a:lnTo>
                    <a:pt x="0" y="16249"/>
                  </a:lnTo>
                  <a:cubicBezTo>
                    <a:pt x="0" y="7275"/>
                    <a:pt x="7275" y="0"/>
                    <a:pt x="16249" y="0"/>
                  </a:cubicBezTo>
                  <a:close/>
                </a:path>
              </a:pathLst>
            </a:custGeom>
            <a:solidFill>
              <a:srgbClr val="1B1C54"/>
            </a:solidFill>
          </p:spPr>
        </p:sp>
        <p:sp>
          <p:nvSpPr>
            <p:cNvPr name="TextBox 6" id="6"/>
            <p:cNvSpPr txBox="true"/>
            <p:nvPr/>
          </p:nvSpPr>
          <p:spPr>
            <a:xfrm>
              <a:off x="0" y="-47625"/>
              <a:ext cx="4266443" cy="2250263"/>
            </a:xfrm>
            <a:prstGeom prst="rect">
              <a:avLst/>
            </a:prstGeom>
          </p:spPr>
          <p:txBody>
            <a:bodyPr anchor="ctr" rtlCol="false" tIns="50800" lIns="50800" bIns="50800" rIns="50800"/>
            <a:lstStyle/>
            <a:p>
              <a:pPr algn="ctr">
                <a:lnSpc>
                  <a:spcPts val="3359"/>
                </a:lnSpc>
              </a:pPr>
            </a:p>
            <a:p>
              <a:pPr algn="ctr">
                <a:lnSpc>
                  <a:spcPts val="3359"/>
                </a:lnSpc>
              </a:pPr>
            </a:p>
            <a:p>
              <a:pPr algn="ctr">
                <a:lnSpc>
                  <a:spcPts val="3359"/>
                </a:lnSpc>
              </a:pPr>
            </a:p>
          </p:txBody>
        </p:sp>
      </p:grpSp>
      <p:sp>
        <p:nvSpPr>
          <p:cNvPr name="Freeform 7" id="7"/>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3" id="13"/>
          <p:cNvSpPr/>
          <p:nvPr/>
        </p:nvSpPr>
        <p:spPr>
          <a:xfrm flipH="false" flipV="false" rot="0">
            <a:off x="1028700" y="3281093"/>
            <a:ext cx="11906380" cy="3426577"/>
          </a:xfrm>
          <a:custGeom>
            <a:avLst/>
            <a:gdLst/>
            <a:ahLst/>
            <a:cxnLst/>
            <a:rect r="r" b="b" t="t" l="l"/>
            <a:pathLst>
              <a:path h="3426577" w="11906380">
                <a:moveTo>
                  <a:pt x="0" y="0"/>
                </a:moveTo>
                <a:lnTo>
                  <a:pt x="11906380" y="0"/>
                </a:lnTo>
                <a:lnTo>
                  <a:pt x="11906380" y="3426577"/>
                </a:lnTo>
                <a:lnTo>
                  <a:pt x="0" y="3426577"/>
                </a:lnTo>
                <a:lnTo>
                  <a:pt x="0" y="0"/>
                </a:lnTo>
                <a:close/>
              </a:path>
            </a:pathLst>
          </a:custGeom>
          <a:blipFill>
            <a:blip r:embed="rId15"/>
            <a:stretch>
              <a:fillRect l="-60496" t="-156149" r="-62508" b="-179719"/>
            </a:stretch>
          </a:blipFill>
        </p:spPr>
      </p:sp>
      <p:sp>
        <p:nvSpPr>
          <p:cNvPr name="TextBox 14" id="14"/>
          <p:cNvSpPr txBox="true"/>
          <p:nvPr/>
        </p:nvSpPr>
        <p:spPr>
          <a:xfrm rot="0">
            <a:off x="2477370" y="724484"/>
            <a:ext cx="5653015"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CHUẨN HÓA DỮ LIỆU CÁ NHÂN </a:t>
            </a:r>
          </a:p>
        </p:txBody>
      </p:sp>
      <p:sp>
        <p:nvSpPr>
          <p:cNvPr name="TextBox 15" id="15"/>
          <p:cNvSpPr txBox="true"/>
          <p:nvPr/>
        </p:nvSpPr>
        <p:spPr>
          <a:xfrm rot="0">
            <a:off x="891287" y="1758998"/>
            <a:ext cx="1377107" cy="455295"/>
          </a:xfrm>
          <a:prstGeom prst="rect">
            <a:avLst/>
          </a:prstGeom>
        </p:spPr>
        <p:txBody>
          <a:bodyPr anchor="t" rtlCol="false" tIns="0" lIns="0" bIns="0" rIns="0">
            <a:spAutoFit/>
          </a:bodyPr>
          <a:lstStyle/>
          <a:p>
            <a:pPr algn="ctr">
              <a:lnSpc>
                <a:spcPts val="3779"/>
              </a:lnSpc>
              <a:spcBef>
                <a:spcPct val="0"/>
              </a:spcBef>
            </a:pPr>
            <a:r>
              <a:rPr lang="en-US" b="true" sz="2699">
                <a:solidFill>
                  <a:srgbClr val="FFFFFF"/>
                </a:solidFill>
                <a:latin typeface="Be Vietnam Ultra-Bold"/>
                <a:ea typeface="Be Vietnam Ultra-Bold"/>
                <a:cs typeface="Be Vietnam Ultra-Bold"/>
                <a:sym typeface="Be Vietnam Ultra-Bold"/>
              </a:rPr>
              <a:t>4. C → D</a:t>
            </a:r>
          </a:p>
        </p:txBody>
      </p:sp>
      <p:sp>
        <p:nvSpPr>
          <p:cNvPr name="TextBox 16" id="16"/>
          <p:cNvSpPr txBox="true"/>
          <p:nvPr/>
        </p:nvSpPr>
        <p:spPr>
          <a:xfrm rot="0">
            <a:off x="967636" y="7649091"/>
            <a:ext cx="5420140" cy="931545"/>
          </a:xfrm>
          <a:prstGeom prst="rect">
            <a:avLst/>
          </a:prstGeom>
        </p:spPr>
        <p:txBody>
          <a:bodyPr anchor="t" rtlCol="false" tIns="0" lIns="0" bIns="0" rIns="0">
            <a:spAutoFit/>
          </a:bodyPr>
          <a:lstStyle/>
          <a:p>
            <a:pPr algn="l">
              <a:lnSpc>
                <a:spcPts val="3779"/>
              </a:lnSpc>
              <a:spcBef>
                <a:spcPct val="0"/>
              </a:spcBef>
            </a:pPr>
            <a:r>
              <a:rPr lang="en-US" b="true" sz="2699">
                <a:solidFill>
                  <a:srgbClr val="FFFFFF"/>
                </a:solidFill>
                <a:latin typeface="Be Vietnam Ultra-Bold"/>
                <a:ea typeface="Be Vietnam Ultra-Bold"/>
                <a:cs typeface="Be Vietnam Ultra-Bold"/>
                <a:sym typeface="Be Vietnam Ultra-Bold"/>
              </a:rPr>
              <a:t>Không có giá trị C nào bị lặp</a:t>
            </a:r>
          </a:p>
          <a:p>
            <a:pPr algn="l">
              <a:lnSpc>
                <a:spcPts val="3779"/>
              </a:lnSpc>
              <a:spcBef>
                <a:spcPct val="0"/>
              </a:spcBef>
            </a:pPr>
            <a:r>
              <a:rPr lang="en-US" b="true" sz="2699">
                <a:solidFill>
                  <a:srgbClr val="FFFFFF"/>
                </a:solidFill>
                <a:latin typeface="Be Vietnam Ultra-Bold"/>
                <a:ea typeface="Be Vietnam Ultra-Bold"/>
                <a:cs typeface="Be Vietnam Ultra-Bold"/>
                <a:sym typeface="Be Vietnam Ultra-Bold"/>
              </a:rPr>
              <a:t>→ C → D thỏa mãn</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477370" y="67596"/>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 KHÁNH LINH</a:t>
            </a:r>
          </a:p>
        </p:txBody>
      </p:sp>
      <p:grpSp>
        <p:nvGrpSpPr>
          <p:cNvPr name="Group 4" id="4"/>
          <p:cNvGrpSpPr/>
          <p:nvPr/>
        </p:nvGrpSpPr>
        <p:grpSpPr>
          <a:xfrm rot="0">
            <a:off x="508311" y="1270382"/>
            <a:ext cx="15598005" cy="8276266"/>
            <a:chOff x="0" y="0"/>
            <a:chExt cx="4108117" cy="2179757"/>
          </a:xfrm>
        </p:grpSpPr>
        <p:sp>
          <p:nvSpPr>
            <p:cNvPr name="Freeform 5" id="5"/>
            <p:cNvSpPr/>
            <p:nvPr/>
          </p:nvSpPr>
          <p:spPr>
            <a:xfrm flipH="false" flipV="false" rot="0">
              <a:off x="0" y="0"/>
              <a:ext cx="4108117" cy="2179757"/>
            </a:xfrm>
            <a:custGeom>
              <a:avLst/>
              <a:gdLst/>
              <a:ahLst/>
              <a:cxnLst/>
              <a:rect r="r" b="b" t="t" l="l"/>
              <a:pathLst>
                <a:path h="2179757" w="4108117">
                  <a:moveTo>
                    <a:pt x="16876" y="0"/>
                  </a:moveTo>
                  <a:lnTo>
                    <a:pt x="4091241" y="0"/>
                  </a:lnTo>
                  <a:cubicBezTo>
                    <a:pt x="4100561" y="0"/>
                    <a:pt x="4108117" y="7555"/>
                    <a:pt x="4108117" y="16876"/>
                  </a:cubicBezTo>
                  <a:lnTo>
                    <a:pt x="4108117" y="2162882"/>
                  </a:lnTo>
                  <a:cubicBezTo>
                    <a:pt x="4108117" y="2172202"/>
                    <a:pt x="4100561" y="2179757"/>
                    <a:pt x="4091241" y="2179757"/>
                  </a:cubicBezTo>
                  <a:lnTo>
                    <a:pt x="16876" y="2179757"/>
                  </a:lnTo>
                  <a:cubicBezTo>
                    <a:pt x="7555" y="2179757"/>
                    <a:pt x="0" y="2172202"/>
                    <a:pt x="0" y="2162882"/>
                  </a:cubicBezTo>
                  <a:lnTo>
                    <a:pt x="0" y="16876"/>
                  </a:lnTo>
                  <a:cubicBezTo>
                    <a:pt x="0" y="7555"/>
                    <a:pt x="7555" y="0"/>
                    <a:pt x="16876" y="0"/>
                  </a:cubicBezTo>
                  <a:close/>
                </a:path>
              </a:pathLst>
            </a:custGeom>
            <a:solidFill>
              <a:srgbClr val="1B1C54"/>
            </a:solidFill>
          </p:spPr>
        </p:sp>
        <p:sp>
          <p:nvSpPr>
            <p:cNvPr name="TextBox 6" id="6"/>
            <p:cNvSpPr txBox="true"/>
            <p:nvPr/>
          </p:nvSpPr>
          <p:spPr>
            <a:xfrm>
              <a:off x="0" y="-47625"/>
              <a:ext cx="4108117" cy="2227382"/>
            </a:xfrm>
            <a:prstGeom prst="rect">
              <a:avLst/>
            </a:prstGeom>
          </p:spPr>
          <p:txBody>
            <a:bodyPr anchor="ctr" rtlCol="false" tIns="50800" lIns="50800" bIns="50800" rIns="50800"/>
            <a:lstStyle/>
            <a:p>
              <a:pPr algn="ctr">
                <a:lnSpc>
                  <a:spcPts val="3359"/>
                </a:lnSpc>
              </a:pPr>
            </a:p>
            <a:p>
              <a:pPr algn="ctr">
                <a:lnSpc>
                  <a:spcPts val="3359"/>
                </a:lnSpc>
              </a:pPr>
            </a:p>
            <a:p>
              <a:pPr algn="ctr">
                <a:lnSpc>
                  <a:spcPts val="3359"/>
                </a:lnSpc>
              </a:pPr>
            </a:p>
          </p:txBody>
        </p:sp>
      </p:grpSp>
      <p:sp>
        <p:nvSpPr>
          <p:cNvPr name="Freeform 7" id="7"/>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3" id="13"/>
          <p:cNvSpPr/>
          <p:nvPr/>
        </p:nvSpPr>
        <p:spPr>
          <a:xfrm flipH="false" flipV="false" rot="0">
            <a:off x="1028700" y="2866871"/>
            <a:ext cx="12129330" cy="3611411"/>
          </a:xfrm>
          <a:custGeom>
            <a:avLst/>
            <a:gdLst/>
            <a:ahLst/>
            <a:cxnLst/>
            <a:rect r="r" b="b" t="t" l="l"/>
            <a:pathLst>
              <a:path h="3611411" w="12129330">
                <a:moveTo>
                  <a:pt x="0" y="0"/>
                </a:moveTo>
                <a:lnTo>
                  <a:pt x="12129330" y="0"/>
                </a:lnTo>
                <a:lnTo>
                  <a:pt x="12129330" y="3611411"/>
                </a:lnTo>
                <a:lnTo>
                  <a:pt x="0" y="3611411"/>
                </a:lnTo>
                <a:lnTo>
                  <a:pt x="0" y="0"/>
                </a:lnTo>
                <a:close/>
              </a:path>
            </a:pathLst>
          </a:custGeom>
          <a:blipFill>
            <a:blip r:embed="rId15"/>
            <a:stretch>
              <a:fillRect l="-60776" t="-224382" r="-62389" b="-97227"/>
            </a:stretch>
          </a:blipFill>
        </p:spPr>
      </p:sp>
      <p:sp>
        <p:nvSpPr>
          <p:cNvPr name="TextBox 14" id="14"/>
          <p:cNvSpPr txBox="true"/>
          <p:nvPr/>
        </p:nvSpPr>
        <p:spPr>
          <a:xfrm rot="0">
            <a:off x="2477370" y="724484"/>
            <a:ext cx="5653015"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CHUẨN HÓA DỮ LIỆU CÁ NHÂN </a:t>
            </a:r>
          </a:p>
        </p:txBody>
      </p:sp>
      <p:sp>
        <p:nvSpPr>
          <p:cNvPr name="TextBox 15" id="15"/>
          <p:cNvSpPr txBox="true"/>
          <p:nvPr/>
        </p:nvSpPr>
        <p:spPr>
          <a:xfrm rot="0">
            <a:off x="924029" y="1758998"/>
            <a:ext cx="1318617" cy="438785"/>
          </a:xfrm>
          <a:prstGeom prst="rect">
            <a:avLst/>
          </a:prstGeom>
        </p:spPr>
        <p:txBody>
          <a:bodyPr anchor="t" rtlCol="false" tIns="0" lIns="0" bIns="0" rIns="0">
            <a:spAutoFit/>
          </a:bodyPr>
          <a:lstStyle/>
          <a:p>
            <a:pPr algn="ctr">
              <a:lnSpc>
                <a:spcPts val="3639"/>
              </a:lnSpc>
              <a:spcBef>
                <a:spcPct val="0"/>
              </a:spcBef>
            </a:pPr>
            <a:r>
              <a:rPr lang="en-US" b="true" sz="2599">
                <a:solidFill>
                  <a:srgbClr val="FFFFFF"/>
                </a:solidFill>
                <a:latin typeface="Be Vietnam Ultra-Bold"/>
                <a:ea typeface="Be Vietnam Ultra-Bold"/>
                <a:cs typeface="Be Vietnam Ultra-Bold"/>
                <a:sym typeface="Be Vietnam Ultra-Bold"/>
              </a:rPr>
              <a:t>5. D → C</a:t>
            </a:r>
          </a:p>
        </p:txBody>
      </p:sp>
      <p:sp>
        <p:nvSpPr>
          <p:cNvPr name="TextBox 16" id="16"/>
          <p:cNvSpPr txBox="true"/>
          <p:nvPr/>
        </p:nvSpPr>
        <p:spPr>
          <a:xfrm rot="0">
            <a:off x="1028700" y="6992632"/>
            <a:ext cx="7246590" cy="1810385"/>
          </a:xfrm>
          <a:prstGeom prst="rect">
            <a:avLst/>
          </a:prstGeom>
        </p:spPr>
        <p:txBody>
          <a:bodyPr anchor="t" rtlCol="false" tIns="0" lIns="0" bIns="0" rIns="0">
            <a:spAutoFit/>
          </a:bodyPr>
          <a:lstStyle/>
          <a:p>
            <a:pPr algn="l">
              <a:lnSpc>
                <a:spcPts val="3639"/>
              </a:lnSpc>
              <a:spcBef>
                <a:spcPct val="0"/>
              </a:spcBef>
            </a:pPr>
            <a:r>
              <a:rPr lang="en-US" b="true" sz="2599">
                <a:solidFill>
                  <a:srgbClr val="FFFFFF"/>
                </a:solidFill>
                <a:latin typeface="Be Vietnam Ultra-Bold"/>
                <a:ea typeface="Be Vietnam Ultra-Bold"/>
                <a:cs typeface="Be Vietnam Ultra-Bold"/>
                <a:sym typeface="Be Vietnam Ultra-Bold"/>
              </a:rPr>
              <a:t>D = z ở dòng 1 và 3</a:t>
            </a:r>
          </a:p>
          <a:p>
            <a:pPr algn="l">
              <a:lnSpc>
                <a:spcPts val="3639"/>
              </a:lnSpc>
              <a:spcBef>
                <a:spcPct val="0"/>
              </a:spcBef>
            </a:pPr>
            <a:r>
              <a:rPr lang="en-US" b="true" sz="2599">
                <a:solidFill>
                  <a:srgbClr val="FFFFFF"/>
                </a:solidFill>
                <a:latin typeface="Be Vietnam Ultra-Bold"/>
                <a:ea typeface="Be Vietnam Ultra-Bold"/>
                <a:cs typeface="Be Vietnam Ultra-Bold"/>
                <a:sym typeface="Be Vietnam Ultra-Bold"/>
              </a:rPr>
              <a:t>D = z → C = y (dòng 1) D = z → C = w (dòng 3)</a:t>
            </a:r>
          </a:p>
          <a:p>
            <a:pPr algn="l">
              <a:lnSpc>
                <a:spcPts val="3639"/>
              </a:lnSpc>
              <a:spcBef>
                <a:spcPct val="0"/>
              </a:spcBef>
            </a:pPr>
            <a:r>
              <a:rPr lang="en-US" b="true" sz="2599">
                <a:solidFill>
                  <a:srgbClr val="FFFFFF"/>
                </a:solidFill>
                <a:latin typeface="Be Vietnam Ultra-Bold"/>
                <a:ea typeface="Be Vietnam Ultra-Bold"/>
                <a:cs typeface="Be Vietnam Ultra-Bold"/>
                <a:sym typeface="Be Vietnam Ultra-Bold"/>
              </a:rPr>
              <a:t>Cùng một D nhưng 2 giá trị C khác nhau</a:t>
            </a:r>
          </a:p>
          <a:p>
            <a:pPr algn="l">
              <a:lnSpc>
                <a:spcPts val="3639"/>
              </a:lnSpc>
              <a:spcBef>
                <a:spcPct val="0"/>
              </a:spcBef>
            </a:pPr>
            <a:r>
              <a:rPr lang="en-US" b="true" sz="2599">
                <a:solidFill>
                  <a:srgbClr val="FFFFFF"/>
                </a:solidFill>
                <a:latin typeface="Be Vietnam Ultra-Bold"/>
                <a:ea typeface="Be Vietnam Ultra-Bold"/>
                <a:cs typeface="Be Vietnam Ultra-Bold"/>
                <a:sym typeface="Be Vietnam Ultra-Bold"/>
              </a:rPr>
              <a:t>→ Phụ thuộc này không thỏa</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477370" y="67596"/>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 KHÁNH LINH</a:t>
            </a:r>
          </a:p>
        </p:txBody>
      </p:sp>
      <p:grpSp>
        <p:nvGrpSpPr>
          <p:cNvPr name="Group 4" id="4"/>
          <p:cNvGrpSpPr/>
          <p:nvPr/>
        </p:nvGrpSpPr>
        <p:grpSpPr>
          <a:xfrm rot="0">
            <a:off x="508311" y="1270382"/>
            <a:ext cx="15850760" cy="8402643"/>
            <a:chOff x="0" y="0"/>
            <a:chExt cx="4174686" cy="2213042"/>
          </a:xfrm>
        </p:grpSpPr>
        <p:sp>
          <p:nvSpPr>
            <p:cNvPr name="Freeform 5" id="5"/>
            <p:cNvSpPr/>
            <p:nvPr/>
          </p:nvSpPr>
          <p:spPr>
            <a:xfrm flipH="false" flipV="false" rot="0">
              <a:off x="0" y="0"/>
              <a:ext cx="4174686" cy="2213042"/>
            </a:xfrm>
            <a:custGeom>
              <a:avLst/>
              <a:gdLst/>
              <a:ahLst/>
              <a:cxnLst/>
              <a:rect r="r" b="b" t="t" l="l"/>
              <a:pathLst>
                <a:path h="2213042" w="4174686">
                  <a:moveTo>
                    <a:pt x="16606" y="0"/>
                  </a:moveTo>
                  <a:lnTo>
                    <a:pt x="4158080" y="0"/>
                  </a:lnTo>
                  <a:cubicBezTo>
                    <a:pt x="4167251" y="0"/>
                    <a:pt x="4174686" y="7435"/>
                    <a:pt x="4174686" y="16606"/>
                  </a:cubicBezTo>
                  <a:lnTo>
                    <a:pt x="4174686" y="2196435"/>
                  </a:lnTo>
                  <a:cubicBezTo>
                    <a:pt x="4174686" y="2205607"/>
                    <a:pt x="4167251" y="2213042"/>
                    <a:pt x="4158080" y="2213042"/>
                  </a:cubicBezTo>
                  <a:lnTo>
                    <a:pt x="16606" y="2213042"/>
                  </a:lnTo>
                  <a:cubicBezTo>
                    <a:pt x="12202" y="2213042"/>
                    <a:pt x="7978" y="2211292"/>
                    <a:pt x="4864" y="2208178"/>
                  </a:cubicBezTo>
                  <a:cubicBezTo>
                    <a:pt x="1750" y="2205064"/>
                    <a:pt x="0" y="2200840"/>
                    <a:pt x="0" y="2196435"/>
                  </a:cubicBezTo>
                  <a:lnTo>
                    <a:pt x="0" y="16606"/>
                  </a:lnTo>
                  <a:cubicBezTo>
                    <a:pt x="0" y="7435"/>
                    <a:pt x="7435" y="0"/>
                    <a:pt x="16606" y="0"/>
                  </a:cubicBezTo>
                  <a:close/>
                </a:path>
              </a:pathLst>
            </a:custGeom>
            <a:solidFill>
              <a:srgbClr val="1B1C54"/>
            </a:solidFill>
          </p:spPr>
        </p:sp>
        <p:sp>
          <p:nvSpPr>
            <p:cNvPr name="TextBox 6" id="6"/>
            <p:cNvSpPr txBox="true"/>
            <p:nvPr/>
          </p:nvSpPr>
          <p:spPr>
            <a:xfrm>
              <a:off x="0" y="-47625"/>
              <a:ext cx="4174686" cy="2260667"/>
            </a:xfrm>
            <a:prstGeom prst="rect">
              <a:avLst/>
            </a:prstGeom>
          </p:spPr>
          <p:txBody>
            <a:bodyPr anchor="ctr" rtlCol="false" tIns="50800" lIns="50800" bIns="50800" rIns="50800"/>
            <a:lstStyle/>
            <a:p>
              <a:pPr algn="ctr">
                <a:lnSpc>
                  <a:spcPts val="3359"/>
                </a:lnSpc>
              </a:pPr>
            </a:p>
            <a:p>
              <a:pPr algn="ctr">
                <a:lnSpc>
                  <a:spcPts val="3359"/>
                </a:lnSpc>
              </a:pPr>
            </a:p>
            <a:p>
              <a:pPr algn="ctr">
                <a:lnSpc>
                  <a:spcPts val="3359"/>
                </a:lnSpc>
              </a:pPr>
            </a:p>
          </p:txBody>
        </p:sp>
      </p:grpSp>
      <p:sp>
        <p:nvSpPr>
          <p:cNvPr name="Freeform 7" id="7"/>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3" id="13"/>
          <p:cNvSpPr/>
          <p:nvPr/>
        </p:nvSpPr>
        <p:spPr>
          <a:xfrm flipH="false" flipV="false" rot="0">
            <a:off x="1028700" y="3054088"/>
            <a:ext cx="12714964" cy="3943649"/>
          </a:xfrm>
          <a:custGeom>
            <a:avLst/>
            <a:gdLst/>
            <a:ahLst/>
            <a:cxnLst/>
            <a:rect r="r" b="b" t="t" l="l"/>
            <a:pathLst>
              <a:path h="3943649" w="12714964">
                <a:moveTo>
                  <a:pt x="0" y="0"/>
                </a:moveTo>
                <a:lnTo>
                  <a:pt x="12714964" y="0"/>
                </a:lnTo>
                <a:lnTo>
                  <a:pt x="12714964" y="3943649"/>
                </a:lnTo>
                <a:lnTo>
                  <a:pt x="0" y="3943649"/>
                </a:lnTo>
                <a:lnTo>
                  <a:pt x="0" y="0"/>
                </a:lnTo>
                <a:close/>
              </a:path>
            </a:pathLst>
          </a:custGeom>
          <a:blipFill>
            <a:blip r:embed="rId15"/>
            <a:stretch>
              <a:fillRect l="-60695" t="-167990" r="-62358" b="-136537"/>
            </a:stretch>
          </a:blipFill>
        </p:spPr>
      </p:sp>
      <p:sp>
        <p:nvSpPr>
          <p:cNvPr name="TextBox 14" id="14"/>
          <p:cNvSpPr txBox="true"/>
          <p:nvPr/>
        </p:nvSpPr>
        <p:spPr>
          <a:xfrm rot="0">
            <a:off x="2477370" y="724484"/>
            <a:ext cx="5653015"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CHUẨN HÓA DỮ LIỆU CÁ NHÂN </a:t>
            </a:r>
          </a:p>
        </p:txBody>
      </p:sp>
      <p:sp>
        <p:nvSpPr>
          <p:cNvPr name="TextBox 15" id="15"/>
          <p:cNvSpPr txBox="true"/>
          <p:nvPr/>
        </p:nvSpPr>
        <p:spPr>
          <a:xfrm rot="0">
            <a:off x="953319" y="1758998"/>
            <a:ext cx="1360289" cy="455295"/>
          </a:xfrm>
          <a:prstGeom prst="rect">
            <a:avLst/>
          </a:prstGeom>
        </p:spPr>
        <p:txBody>
          <a:bodyPr anchor="t" rtlCol="false" tIns="0" lIns="0" bIns="0" rIns="0">
            <a:spAutoFit/>
          </a:bodyPr>
          <a:lstStyle/>
          <a:p>
            <a:pPr algn="ctr">
              <a:lnSpc>
                <a:spcPts val="3779"/>
              </a:lnSpc>
              <a:spcBef>
                <a:spcPct val="0"/>
              </a:spcBef>
            </a:pPr>
            <a:r>
              <a:rPr lang="en-US" b="true" sz="2699">
                <a:solidFill>
                  <a:srgbClr val="FFFFFF"/>
                </a:solidFill>
                <a:latin typeface="Be Vietnam Ultra-Bold"/>
                <a:ea typeface="Be Vietnam Ultra-Bold"/>
                <a:cs typeface="Be Vietnam Ultra-Bold"/>
                <a:sym typeface="Be Vietnam Ultra-Bold"/>
              </a:rPr>
              <a:t>6. D → A</a:t>
            </a:r>
          </a:p>
        </p:txBody>
      </p:sp>
      <p:sp>
        <p:nvSpPr>
          <p:cNvPr name="TextBox 16" id="16"/>
          <p:cNvSpPr txBox="true"/>
          <p:nvPr/>
        </p:nvSpPr>
        <p:spPr>
          <a:xfrm rot="0">
            <a:off x="1028700" y="7454937"/>
            <a:ext cx="10787807" cy="1407795"/>
          </a:xfrm>
          <a:prstGeom prst="rect">
            <a:avLst/>
          </a:prstGeom>
        </p:spPr>
        <p:txBody>
          <a:bodyPr anchor="t" rtlCol="false" tIns="0" lIns="0" bIns="0" rIns="0">
            <a:spAutoFit/>
          </a:bodyPr>
          <a:lstStyle/>
          <a:p>
            <a:pPr algn="l">
              <a:lnSpc>
                <a:spcPts val="3779"/>
              </a:lnSpc>
              <a:spcBef>
                <a:spcPct val="0"/>
              </a:spcBef>
            </a:pPr>
            <a:r>
              <a:rPr lang="en-US" b="true" sz="2699">
                <a:solidFill>
                  <a:srgbClr val="FFFFFF"/>
                </a:solidFill>
                <a:latin typeface="Be Vietnam Ultra-Bold"/>
                <a:ea typeface="Be Vietnam Ultra-Bold"/>
                <a:cs typeface="Be Vietnam Ultra-Bold"/>
                <a:sym typeface="Be Vietnam Ultra-Bold"/>
              </a:rPr>
              <a:t>- D = z ở dòng 1 và 3 D = z → A = x (dòng 1) D = z → A = z (dòng 3)</a:t>
            </a:r>
          </a:p>
          <a:p>
            <a:pPr algn="l">
              <a:lnSpc>
                <a:spcPts val="3779"/>
              </a:lnSpc>
              <a:spcBef>
                <a:spcPct val="0"/>
              </a:spcBef>
            </a:pPr>
            <a:r>
              <a:rPr lang="en-US" b="true" sz="2699">
                <a:solidFill>
                  <a:srgbClr val="FFFFFF"/>
                </a:solidFill>
                <a:latin typeface="Be Vietnam Ultra-Bold"/>
                <a:ea typeface="Be Vietnam Ultra-Bold"/>
                <a:cs typeface="Be Vietnam Ultra-Bold"/>
                <a:sym typeface="Be Vietnam Ultra-Bold"/>
              </a:rPr>
              <a:t>→ Phụ thuộc này không thỏa</a:t>
            </a:r>
          </a:p>
          <a:p>
            <a:pPr algn="l">
              <a:lnSpc>
                <a:spcPts val="3779"/>
              </a:lnSpc>
              <a:spcBef>
                <a:spcPct val="0"/>
              </a:spcBef>
            </a:pPr>
            <a:r>
              <a:rPr lang="en-US" b="true" sz="2699">
                <a:solidFill>
                  <a:srgbClr val="FFFFFF"/>
                </a:solidFill>
                <a:latin typeface="Be Vietnam Ultra-Bold"/>
                <a:ea typeface="Be Vietnam Ultra-Bold"/>
                <a:cs typeface="Be Vietnam Ultra-Bold"/>
                <a:sym typeface="Be Vietnam Ultra-Bold"/>
              </a:rPr>
              <a:t>Các phụ thuộc KHÔNG thỏa mãn: D → C; D → A</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477370" y="67596"/>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 KHÁNH LINH</a:t>
            </a:r>
          </a:p>
        </p:txBody>
      </p:sp>
      <p:grpSp>
        <p:nvGrpSpPr>
          <p:cNvPr name="Group 4" id="4"/>
          <p:cNvGrpSpPr/>
          <p:nvPr/>
        </p:nvGrpSpPr>
        <p:grpSpPr>
          <a:xfrm rot="0">
            <a:off x="508311" y="1270382"/>
            <a:ext cx="15926586" cy="8554296"/>
            <a:chOff x="0" y="0"/>
            <a:chExt cx="4194656" cy="2252983"/>
          </a:xfrm>
        </p:grpSpPr>
        <p:sp>
          <p:nvSpPr>
            <p:cNvPr name="Freeform 5" id="5"/>
            <p:cNvSpPr/>
            <p:nvPr/>
          </p:nvSpPr>
          <p:spPr>
            <a:xfrm flipH="false" flipV="false" rot="0">
              <a:off x="0" y="0"/>
              <a:ext cx="4194656" cy="2252983"/>
            </a:xfrm>
            <a:custGeom>
              <a:avLst/>
              <a:gdLst/>
              <a:ahLst/>
              <a:cxnLst/>
              <a:rect r="r" b="b" t="t" l="l"/>
              <a:pathLst>
                <a:path h="2252983" w="4194656">
                  <a:moveTo>
                    <a:pt x="16527" y="0"/>
                  </a:moveTo>
                  <a:lnTo>
                    <a:pt x="4178129" y="0"/>
                  </a:lnTo>
                  <a:cubicBezTo>
                    <a:pt x="4182512" y="0"/>
                    <a:pt x="4186716" y="1741"/>
                    <a:pt x="4189816" y="4841"/>
                  </a:cubicBezTo>
                  <a:cubicBezTo>
                    <a:pt x="4192915" y="7940"/>
                    <a:pt x="4194656" y="12144"/>
                    <a:pt x="4194656" y="16527"/>
                  </a:cubicBezTo>
                  <a:lnTo>
                    <a:pt x="4194656" y="2236456"/>
                  </a:lnTo>
                  <a:cubicBezTo>
                    <a:pt x="4194656" y="2240839"/>
                    <a:pt x="4192915" y="2245043"/>
                    <a:pt x="4189816" y="2248142"/>
                  </a:cubicBezTo>
                  <a:cubicBezTo>
                    <a:pt x="4186716" y="2251242"/>
                    <a:pt x="4182512" y="2252983"/>
                    <a:pt x="4178129" y="2252983"/>
                  </a:cubicBezTo>
                  <a:lnTo>
                    <a:pt x="16527" y="2252983"/>
                  </a:lnTo>
                  <a:cubicBezTo>
                    <a:pt x="12144" y="2252983"/>
                    <a:pt x="7940" y="2251242"/>
                    <a:pt x="4841" y="2248142"/>
                  </a:cubicBezTo>
                  <a:cubicBezTo>
                    <a:pt x="1741" y="2245043"/>
                    <a:pt x="0" y="2240839"/>
                    <a:pt x="0" y="2236456"/>
                  </a:cubicBezTo>
                  <a:lnTo>
                    <a:pt x="0" y="16527"/>
                  </a:lnTo>
                  <a:cubicBezTo>
                    <a:pt x="0" y="12144"/>
                    <a:pt x="1741" y="7940"/>
                    <a:pt x="4841" y="4841"/>
                  </a:cubicBezTo>
                  <a:cubicBezTo>
                    <a:pt x="7940" y="1741"/>
                    <a:pt x="12144" y="0"/>
                    <a:pt x="16527" y="0"/>
                  </a:cubicBezTo>
                  <a:close/>
                </a:path>
              </a:pathLst>
            </a:custGeom>
            <a:solidFill>
              <a:srgbClr val="1B1C54"/>
            </a:solidFill>
          </p:spPr>
        </p:sp>
        <p:sp>
          <p:nvSpPr>
            <p:cNvPr name="TextBox 6" id="6"/>
            <p:cNvSpPr txBox="true"/>
            <p:nvPr/>
          </p:nvSpPr>
          <p:spPr>
            <a:xfrm>
              <a:off x="0" y="-47625"/>
              <a:ext cx="4194656" cy="2300608"/>
            </a:xfrm>
            <a:prstGeom prst="rect">
              <a:avLst/>
            </a:prstGeom>
          </p:spPr>
          <p:txBody>
            <a:bodyPr anchor="ctr" rtlCol="false" tIns="50800" lIns="50800" bIns="50800" rIns="50800"/>
            <a:lstStyle/>
            <a:p>
              <a:pPr algn="ctr">
                <a:lnSpc>
                  <a:spcPts val="3359"/>
                </a:lnSpc>
              </a:pPr>
            </a:p>
            <a:p>
              <a:pPr algn="ctr">
                <a:lnSpc>
                  <a:spcPts val="3359"/>
                </a:lnSpc>
              </a:pPr>
            </a:p>
            <a:p>
              <a:pPr algn="ctr">
                <a:lnSpc>
                  <a:spcPts val="3359"/>
                </a:lnSpc>
              </a:pPr>
            </a:p>
          </p:txBody>
        </p:sp>
      </p:grpSp>
      <p:sp>
        <p:nvSpPr>
          <p:cNvPr name="Freeform 7" id="7"/>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3" id="13"/>
          <p:cNvSpPr txBox="true"/>
          <p:nvPr/>
        </p:nvSpPr>
        <p:spPr>
          <a:xfrm rot="0">
            <a:off x="2477370" y="724484"/>
            <a:ext cx="5653015"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BÀI TẬP TỔNG HỢP </a:t>
            </a:r>
          </a:p>
        </p:txBody>
      </p:sp>
      <p:sp>
        <p:nvSpPr>
          <p:cNvPr name="TextBox 14" id="14"/>
          <p:cNvSpPr txBox="true"/>
          <p:nvPr/>
        </p:nvSpPr>
        <p:spPr>
          <a:xfrm rot="0">
            <a:off x="1028700" y="1848052"/>
            <a:ext cx="13143908" cy="7122479"/>
          </a:xfrm>
          <a:prstGeom prst="rect">
            <a:avLst/>
          </a:prstGeom>
        </p:spPr>
        <p:txBody>
          <a:bodyPr anchor="t" rtlCol="false" tIns="0" lIns="0" bIns="0" rIns="0">
            <a:spAutoFit/>
          </a:bodyPr>
          <a:lstStyle/>
          <a:p>
            <a:pPr algn="l">
              <a:lnSpc>
                <a:spcPts val="3797"/>
              </a:lnSpc>
              <a:spcBef>
                <a:spcPct val="0"/>
              </a:spcBef>
            </a:pPr>
            <a:r>
              <a:rPr lang="en-US" b="true" sz="2712">
                <a:solidFill>
                  <a:srgbClr val="FFFFFF"/>
                </a:solidFill>
                <a:latin typeface="Be Vietnam Ultra-Bold"/>
                <a:ea typeface="Be Vietnam Ultra-Bold"/>
                <a:cs typeface="Be Vietnam Ultra-Bold"/>
                <a:sym typeface="Be Vietnam Ultra-Bold"/>
              </a:rPr>
              <a:t>Câu 1: Cho biết dạng chuẩn của các lược đồ quan hệ sau:</a:t>
            </a:r>
          </a:p>
          <a:p>
            <a:pPr algn="l">
              <a:lnSpc>
                <a:spcPts val="3797"/>
              </a:lnSpc>
              <a:spcBef>
                <a:spcPct val="0"/>
              </a:spcBef>
            </a:pPr>
          </a:p>
          <a:p>
            <a:pPr algn="l">
              <a:lnSpc>
                <a:spcPts val="3797"/>
              </a:lnSpc>
              <a:spcBef>
                <a:spcPct val="0"/>
              </a:spcBef>
            </a:pPr>
            <a:r>
              <a:rPr lang="en-US" b="true" sz="2712">
                <a:solidFill>
                  <a:srgbClr val="FFFFFF"/>
                </a:solidFill>
                <a:latin typeface="Be Vietnam Ultra-Bold"/>
                <a:ea typeface="Be Vietnam Ultra-Bold"/>
                <a:cs typeface="Be Vietnam Ultra-Bold"/>
                <a:sym typeface="Be Vietnam Ultra-Bold"/>
              </a:rPr>
              <a:t>a) Q(ABCDEG)</a:t>
            </a:r>
          </a:p>
          <a:p>
            <a:pPr algn="l">
              <a:lnSpc>
                <a:spcPts val="3797"/>
              </a:lnSpc>
              <a:spcBef>
                <a:spcPct val="0"/>
              </a:spcBef>
            </a:pPr>
            <a:r>
              <a:rPr lang="en-US" b="true" sz="2712">
                <a:solidFill>
                  <a:srgbClr val="FFFFFF"/>
                </a:solidFill>
                <a:latin typeface="Be Vietnam Ultra-Bold"/>
                <a:ea typeface="Be Vietnam Ultra-Bold"/>
                <a:cs typeface="Be Vietnam Ultra-Bold"/>
                <a:sym typeface="Be Vietnam Ultra-Bold"/>
              </a:rPr>
              <a:t>F = {A → BC, C → DE, E → G}</a:t>
            </a:r>
          </a:p>
          <a:p>
            <a:pPr algn="l">
              <a:lnSpc>
                <a:spcPts val="3797"/>
              </a:lnSpc>
              <a:spcBef>
                <a:spcPct val="0"/>
              </a:spcBef>
            </a:pPr>
            <a:r>
              <a:rPr lang="en-US" b="true" sz="2712">
                <a:solidFill>
                  <a:srgbClr val="FFFFFF"/>
                </a:solidFill>
                <a:latin typeface="Be Vietnam Ultra-Bold"/>
                <a:ea typeface="Be Vietnam Ultra-Bold"/>
                <a:cs typeface="Be Vietnam Ultra-Bold"/>
                <a:sym typeface="Be Vietnam Ultra-Bold"/>
              </a:rPr>
              <a:t>- Tìm bao đóng A⁺:</a:t>
            </a:r>
          </a:p>
          <a:p>
            <a:pPr algn="l">
              <a:lnSpc>
                <a:spcPts val="3797"/>
              </a:lnSpc>
              <a:spcBef>
                <a:spcPct val="0"/>
              </a:spcBef>
            </a:pPr>
            <a:r>
              <a:rPr lang="en-US" b="true" sz="2712">
                <a:solidFill>
                  <a:srgbClr val="FFFFFF"/>
                </a:solidFill>
                <a:latin typeface="Be Vietnam Ultra-Bold"/>
                <a:ea typeface="Be Vietnam Ultra-Bold"/>
                <a:cs typeface="Be Vietnam Ultra-Bold"/>
                <a:sym typeface="Be Vietnam Ultra-Bold"/>
              </a:rPr>
              <a:t>A → BC ⇒ A⁺ = {A, B, C}</a:t>
            </a:r>
          </a:p>
          <a:p>
            <a:pPr algn="l">
              <a:lnSpc>
                <a:spcPts val="3797"/>
              </a:lnSpc>
              <a:spcBef>
                <a:spcPct val="0"/>
              </a:spcBef>
            </a:pPr>
            <a:r>
              <a:rPr lang="en-US" b="true" sz="2712">
                <a:solidFill>
                  <a:srgbClr val="FFFFFF"/>
                </a:solidFill>
                <a:latin typeface="Be Vietnam Ultra-Bold"/>
                <a:ea typeface="Be Vietnam Ultra-Bold"/>
                <a:cs typeface="Be Vietnam Ultra-Bold"/>
                <a:sym typeface="Be Vietnam Ultra-Bold"/>
              </a:rPr>
              <a:t>C → DE ⇒ A⁺ = {A, B, C, D, E}</a:t>
            </a:r>
          </a:p>
          <a:p>
            <a:pPr algn="l">
              <a:lnSpc>
                <a:spcPts val="3797"/>
              </a:lnSpc>
              <a:spcBef>
                <a:spcPct val="0"/>
              </a:spcBef>
            </a:pPr>
            <a:r>
              <a:rPr lang="en-US" b="true" sz="2712">
                <a:solidFill>
                  <a:srgbClr val="FFFFFF"/>
                </a:solidFill>
                <a:latin typeface="Be Vietnam Ultra-Bold"/>
                <a:ea typeface="Be Vietnam Ultra-Bold"/>
                <a:cs typeface="Be Vietnam Ultra-Bold"/>
                <a:sym typeface="Be Vietnam Ultra-Bold"/>
              </a:rPr>
              <a:t>E → G ⇒ A⁺ = {A, B, C, D, E, G}</a:t>
            </a:r>
          </a:p>
          <a:p>
            <a:pPr algn="l">
              <a:lnSpc>
                <a:spcPts val="3797"/>
              </a:lnSpc>
              <a:spcBef>
                <a:spcPct val="0"/>
              </a:spcBef>
            </a:pPr>
            <a:r>
              <a:rPr lang="en-US" b="true" sz="2712">
                <a:solidFill>
                  <a:srgbClr val="FFFFFF"/>
                </a:solidFill>
                <a:latin typeface="Be Vietnam Ultra-Bold"/>
                <a:ea typeface="Be Vietnam Ultra-Bold"/>
                <a:cs typeface="Be Vietnam Ultra-Bold"/>
                <a:sym typeface="Be Vietnam Ultra-Bold"/>
              </a:rPr>
              <a:t>→ A⁺ = {A, B, C, D, E, G} = R</a:t>
            </a:r>
          </a:p>
          <a:p>
            <a:pPr algn="l">
              <a:lnSpc>
                <a:spcPts val="3797"/>
              </a:lnSpc>
              <a:spcBef>
                <a:spcPct val="0"/>
              </a:spcBef>
            </a:pPr>
            <a:r>
              <a:rPr lang="en-US" b="true" sz="2712">
                <a:solidFill>
                  <a:srgbClr val="FFFFFF"/>
                </a:solidFill>
                <a:latin typeface="Be Vietnam Ultra-Bold"/>
                <a:ea typeface="Be Vietnam Ultra-Bold"/>
                <a:cs typeface="Be Vietnam Ultra-Bold"/>
                <a:sym typeface="Be Vietnam Ultra-Bold"/>
              </a:rPr>
              <a:t>→ A là khóa tối thiểu</a:t>
            </a:r>
          </a:p>
          <a:p>
            <a:pPr algn="l">
              <a:lnSpc>
                <a:spcPts val="3797"/>
              </a:lnSpc>
              <a:spcBef>
                <a:spcPct val="0"/>
              </a:spcBef>
            </a:pPr>
            <a:r>
              <a:rPr lang="en-US" b="true" sz="2712">
                <a:solidFill>
                  <a:srgbClr val="FFFFFF"/>
                </a:solidFill>
                <a:latin typeface="Be Vietnam Ultra-Bold"/>
                <a:ea typeface="Be Vietnam Ultra-Bold"/>
                <a:cs typeface="Be Vietnam Ultra-Bold"/>
                <a:sym typeface="Be Vietnam Ultra-Bold"/>
              </a:rPr>
              <a:t>· Kiểm tra chuẩn BCNF:</a:t>
            </a:r>
          </a:p>
          <a:p>
            <a:pPr algn="l">
              <a:lnSpc>
                <a:spcPts val="3797"/>
              </a:lnSpc>
              <a:spcBef>
                <a:spcPct val="0"/>
              </a:spcBef>
            </a:pPr>
            <a:r>
              <a:rPr lang="en-US" b="true" sz="2712">
                <a:solidFill>
                  <a:srgbClr val="FFFFFF"/>
                </a:solidFill>
                <a:latin typeface="Be Vietnam Ultra-Bold"/>
                <a:ea typeface="Be Vietnam Ultra-Bold"/>
                <a:cs typeface="Be Vietnam Ultra-Bold"/>
                <a:sym typeface="Be Vietnam Ultra-Bold"/>
              </a:rPr>
              <a:t> Quan hệ ở dạng BCNF nếu với mọi phụ thuộc hàm X → Y, thì X là siêu khóa.</a:t>
            </a:r>
          </a:p>
          <a:p>
            <a:pPr algn="l">
              <a:lnSpc>
                <a:spcPts val="3797"/>
              </a:lnSpc>
              <a:spcBef>
                <a:spcPct val="0"/>
              </a:spcBef>
            </a:pPr>
            <a:r>
              <a:rPr lang="en-US" b="true" sz="2712">
                <a:solidFill>
                  <a:srgbClr val="FFFFFF"/>
                </a:solidFill>
                <a:latin typeface="Be Vietnam Ultra-Bold"/>
                <a:ea typeface="Be Vietnam Ultra-Bold"/>
                <a:cs typeface="Be Vietnam Ultra-Bold"/>
                <a:sym typeface="Be Vietnam Ultra-Bold"/>
              </a:rPr>
              <a:t>A → BC ⇒ A là khóa ⇒ đúng BCNF</a:t>
            </a:r>
          </a:p>
          <a:p>
            <a:pPr algn="l">
              <a:lnSpc>
                <a:spcPts val="3797"/>
              </a:lnSpc>
              <a:spcBef>
                <a:spcPct val="0"/>
              </a:spcBef>
            </a:pPr>
            <a:r>
              <a:rPr lang="en-US" b="true" sz="2712">
                <a:solidFill>
                  <a:srgbClr val="FFFFFF"/>
                </a:solidFill>
                <a:latin typeface="Be Vietnam Ultra-Bold"/>
                <a:ea typeface="Be Vietnam Ultra-Bold"/>
                <a:cs typeface="Be Vietnam Ultra-Bold"/>
                <a:sym typeface="Be Vietnam Ultra-Bold"/>
              </a:rPr>
              <a:t>C → DE: C không phải là siêu khóa ⇒ vi phạm BCNF</a:t>
            </a:r>
          </a:p>
          <a:p>
            <a:pPr algn="l">
              <a:lnSpc>
                <a:spcPts val="3797"/>
              </a:lnSpc>
              <a:spcBef>
                <a:spcPct val="0"/>
              </a:spcBef>
            </a:pPr>
            <a:r>
              <a:rPr lang="en-US" b="true" sz="2712">
                <a:solidFill>
                  <a:srgbClr val="FFFFFF"/>
                </a:solidFill>
                <a:latin typeface="Be Vietnam Ultra-Bold"/>
                <a:ea typeface="Be Vietnam Ultra-Bold"/>
                <a:cs typeface="Be Vietnam Ultra-Bold"/>
                <a:sym typeface="Be Vietnam Ultra-Bold"/>
              </a:rPr>
              <a:t>E → G: E không phải là siêu khóa ⇒ vi phạm BCNF</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477370" y="67596"/>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 KHÁNH LINH</a:t>
            </a:r>
          </a:p>
        </p:txBody>
      </p:sp>
      <p:grpSp>
        <p:nvGrpSpPr>
          <p:cNvPr name="Group 4" id="4"/>
          <p:cNvGrpSpPr/>
          <p:nvPr/>
        </p:nvGrpSpPr>
        <p:grpSpPr>
          <a:xfrm rot="0">
            <a:off x="508311" y="1270382"/>
            <a:ext cx="16199151" cy="8465833"/>
            <a:chOff x="0" y="0"/>
            <a:chExt cx="4266443" cy="2229684"/>
          </a:xfrm>
        </p:grpSpPr>
        <p:sp>
          <p:nvSpPr>
            <p:cNvPr name="Freeform 5" id="5"/>
            <p:cNvSpPr/>
            <p:nvPr/>
          </p:nvSpPr>
          <p:spPr>
            <a:xfrm flipH="false" flipV="false" rot="0">
              <a:off x="0" y="0"/>
              <a:ext cx="4266443" cy="2229684"/>
            </a:xfrm>
            <a:custGeom>
              <a:avLst/>
              <a:gdLst/>
              <a:ahLst/>
              <a:cxnLst/>
              <a:rect r="r" b="b" t="t" l="l"/>
              <a:pathLst>
                <a:path h="2229684" w="4266443">
                  <a:moveTo>
                    <a:pt x="16249" y="0"/>
                  </a:moveTo>
                  <a:lnTo>
                    <a:pt x="4250194" y="0"/>
                  </a:lnTo>
                  <a:cubicBezTo>
                    <a:pt x="4259168" y="0"/>
                    <a:pt x="4266443" y="7275"/>
                    <a:pt x="4266443" y="16249"/>
                  </a:cubicBezTo>
                  <a:lnTo>
                    <a:pt x="4266443" y="2213435"/>
                  </a:lnTo>
                  <a:cubicBezTo>
                    <a:pt x="4266443" y="2217744"/>
                    <a:pt x="4264731" y="2221878"/>
                    <a:pt x="4261684" y="2224925"/>
                  </a:cubicBezTo>
                  <a:cubicBezTo>
                    <a:pt x="4258637" y="2227972"/>
                    <a:pt x="4254503" y="2229684"/>
                    <a:pt x="4250194" y="2229684"/>
                  </a:cubicBezTo>
                  <a:lnTo>
                    <a:pt x="16249" y="2229684"/>
                  </a:lnTo>
                  <a:cubicBezTo>
                    <a:pt x="7275" y="2229684"/>
                    <a:pt x="0" y="2222409"/>
                    <a:pt x="0" y="2213435"/>
                  </a:cubicBezTo>
                  <a:lnTo>
                    <a:pt x="0" y="16249"/>
                  </a:lnTo>
                  <a:cubicBezTo>
                    <a:pt x="0" y="7275"/>
                    <a:pt x="7275" y="0"/>
                    <a:pt x="16249" y="0"/>
                  </a:cubicBezTo>
                  <a:close/>
                </a:path>
              </a:pathLst>
            </a:custGeom>
            <a:solidFill>
              <a:srgbClr val="1B1C54"/>
            </a:solidFill>
          </p:spPr>
        </p:sp>
        <p:sp>
          <p:nvSpPr>
            <p:cNvPr name="TextBox 6" id="6"/>
            <p:cNvSpPr txBox="true"/>
            <p:nvPr/>
          </p:nvSpPr>
          <p:spPr>
            <a:xfrm>
              <a:off x="0" y="-47625"/>
              <a:ext cx="4266443" cy="2277309"/>
            </a:xfrm>
            <a:prstGeom prst="rect">
              <a:avLst/>
            </a:prstGeom>
          </p:spPr>
          <p:txBody>
            <a:bodyPr anchor="ctr" rtlCol="false" tIns="50800" lIns="50800" bIns="50800" rIns="50800"/>
            <a:lstStyle/>
            <a:p>
              <a:pPr algn="ctr">
                <a:lnSpc>
                  <a:spcPts val="3359"/>
                </a:lnSpc>
              </a:pPr>
            </a:p>
            <a:p>
              <a:pPr algn="ctr">
                <a:lnSpc>
                  <a:spcPts val="3359"/>
                </a:lnSpc>
              </a:pPr>
            </a:p>
            <a:p>
              <a:pPr algn="ctr">
                <a:lnSpc>
                  <a:spcPts val="3359"/>
                </a:lnSpc>
              </a:pPr>
            </a:p>
          </p:txBody>
        </p:sp>
      </p:grpSp>
      <p:sp>
        <p:nvSpPr>
          <p:cNvPr name="Freeform 7" id="7"/>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3" id="13"/>
          <p:cNvSpPr txBox="true"/>
          <p:nvPr/>
        </p:nvSpPr>
        <p:spPr>
          <a:xfrm rot="0">
            <a:off x="2477370" y="724484"/>
            <a:ext cx="5653015"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BÀI TẬP TỔNG HỢP </a:t>
            </a:r>
          </a:p>
        </p:txBody>
      </p:sp>
      <p:sp>
        <p:nvSpPr>
          <p:cNvPr name="TextBox 14" id="14"/>
          <p:cNvSpPr txBox="true"/>
          <p:nvPr/>
        </p:nvSpPr>
        <p:spPr>
          <a:xfrm rot="0">
            <a:off x="1247722" y="2510790"/>
            <a:ext cx="13453647" cy="5217795"/>
          </a:xfrm>
          <a:prstGeom prst="rect">
            <a:avLst/>
          </a:prstGeom>
        </p:spPr>
        <p:txBody>
          <a:bodyPr anchor="t" rtlCol="false" tIns="0" lIns="0" bIns="0" rIns="0">
            <a:spAutoFit/>
          </a:bodyPr>
          <a:lstStyle/>
          <a:p>
            <a:pPr algn="l">
              <a:lnSpc>
                <a:spcPts val="3779"/>
              </a:lnSpc>
              <a:spcBef>
                <a:spcPct val="0"/>
              </a:spcBef>
            </a:pPr>
            <a:r>
              <a:rPr lang="en-US" b="true" sz="2699">
                <a:solidFill>
                  <a:srgbClr val="FFFFFF"/>
                </a:solidFill>
                <a:latin typeface="Be Vietnam Ultra-Bold"/>
                <a:ea typeface="Be Vietnam Ultra-Bold"/>
                <a:cs typeface="Be Vietnam Ultra-Bold"/>
                <a:sym typeface="Be Vietnam Ultra-Bold"/>
              </a:rPr>
              <a:t>-Kiểm tra chuẩn 3NF:</a:t>
            </a:r>
          </a:p>
          <a:p>
            <a:pPr algn="l">
              <a:lnSpc>
                <a:spcPts val="3779"/>
              </a:lnSpc>
              <a:spcBef>
                <a:spcPct val="0"/>
              </a:spcBef>
            </a:pPr>
            <a:r>
              <a:rPr lang="en-US" b="true" sz="2699">
                <a:solidFill>
                  <a:srgbClr val="FFFFFF"/>
                </a:solidFill>
                <a:latin typeface="Be Vietnam Ultra-Bold"/>
                <a:ea typeface="Be Vietnam Ultra-Bold"/>
                <a:cs typeface="Be Vietnam Ultra-Bold"/>
                <a:sym typeface="Be Vietnam Ultra-Bold"/>
              </a:rPr>
              <a:t>Một quan hệ thỏa mãn 3NF nếu với mọi phụ thuộc hàm X → Y, một trong ba điều kiện sau đúng:</a:t>
            </a:r>
          </a:p>
          <a:p>
            <a:pPr algn="l">
              <a:lnSpc>
                <a:spcPts val="3779"/>
              </a:lnSpc>
              <a:spcBef>
                <a:spcPct val="0"/>
              </a:spcBef>
            </a:pPr>
          </a:p>
          <a:p>
            <a:pPr algn="l">
              <a:lnSpc>
                <a:spcPts val="3779"/>
              </a:lnSpc>
              <a:spcBef>
                <a:spcPct val="0"/>
              </a:spcBef>
            </a:pPr>
            <a:r>
              <a:rPr lang="en-US" b="true" sz="2699">
                <a:solidFill>
                  <a:srgbClr val="FFFFFF"/>
                </a:solidFill>
                <a:latin typeface="Be Vietnam Ultra-Bold"/>
                <a:ea typeface="Be Vietnam Ultra-Bold"/>
                <a:cs typeface="Be Vietnam Ultra-Bold"/>
                <a:sym typeface="Be Vietnam Ultra-Bold"/>
              </a:rPr>
              <a:t>1. X → Y là phụ thuộc tầm thường (Y ⊆ X)</a:t>
            </a:r>
          </a:p>
          <a:p>
            <a:pPr algn="l">
              <a:lnSpc>
                <a:spcPts val="3779"/>
              </a:lnSpc>
              <a:spcBef>
                <a:spcPct val="0"/>
              </a:spcBef>
            </a:pPr>
            <a:r>
              <a:rPr lang="en-US" b="true" sz="2699">
                <a:solidFill>
                  <a:srgbClr val="FFFFFF"/>
                </a:solidFill>
                <a:latin typeface="Be Vietnam Ultra-Bold"/>
                <a:ea typeface="Be Vietnam Ultra-Bold"/>
                <a:cs typeface="Be Vietnam Ultra-Bold"/>
                <a:sym typeface="Be Vietnam Ultra-Bold"/>
              </a:rPr>
              <a:t>2. X là siêu khóa</a:t>
            </a:r>
          </a:p>
          <a:p>
            <a:pPr algn="l">
              <a:lnSpc>
                <a:spcPts val="3779"/>
              </a:lnSpc>
              <a:spcBef>
                <a:spcPct val="0"/>
              </a:spcBef>
            </a:pPr>
            <a:r>
              <a:rPr lang="en-US" b="true" sz="2699">
                <a:solidFill>
                  <a:srgbClr val="FFFFFF"/>
                </a:solidFill>
                <a:latin typeface="Be Vietnam Ultra-Bold"/>
                <a:ea typeface="Be Vietnam Ultra-Bold"/>
                <a:cs typeface="Be Vietnam Ultra-Bold"/>
                <a:sym typeface="Be Vietnam Ultra-Bold"/>
              </a:rPr>
              <a:t>3. Mỗi thuộc tính trong Y là thuộc tính nguyên tố </a:t>
            </a:r>
          </a:p>
          <a:p>
            <a:pPr algn="l">
              <a:lnSpc>
                <a:spcPts val="3779"/>
              </a:lnSpc>
              <a:spcBef>
                <a:spcPct val="0"/>
              </a:spcBef>
            </a:pPr>
            <a:r>
              <a:rPr lang="en-US" b="true" sz="2699">
                <a:solidFill>
                  <a:srgbClr val="FFFFFF"/>
                </a:solidFill>
                <a:latin typeface="Be Vietnam Ultra-Bold"/>
                <a:ea typeface="Be Vietnam Ultra-Bold"/>
                <a:cs typeface="Be Vietnam Ultra-Bold"/>
                <a:sym typeface="Be Vietnam Ultra-Bold"/>
              </a:rPr>
              <a:t>• C → DE: C không là siêu khóa. D, E có trong A⁺ ⇒ D, E là thuộc tính nguyên tố</a:t>
            </a:r>
          </a:p>
          <a:p>
            <a:pPr algn="l">
              <a:lnSpc>
                <a:spcPts val="3779"/>
              </a:lnSpc>
              <a:spcBef>
                <a:spcPct val="0"/>
              </a:spcBef>
            </a:pPr>
            <a:r>
              <a:rPr lang="en-US" b="true" sz="2699">
                <a:solidFill>
                  <a:srgbClr val="FFFFFF"/>
                </a:solidFill>
                <a:latin typeface="Be Vietnam Ultra-Bold"/>
                <a:ea typeface="Be Vietnam Ultra-Bold"/>
                <a:cs typeface="Be Vietnam Ultra-Bold"/>
                <a:sym typeface="Be Vietnam Ultra-Bold"/>
              </a:rPr>
              <a:t>• E → G: E không là siêu khóa, nhưng G có trong khóa ⇒ G là thuộc tính nguyên tố</a:t>
            </a:r>
          </a:p>
          <a:p>
            <a:pPr algn="l">
              <a:lnSpc>
                <a:spcPts val="3779"/>
              </a:lnSpc>
              <a:spcBef>
                <a:spcPct val="0"/>
              </a:spcBef>
            </a:pPr>
            <a:r>
              <a:rPr lang="en-US" b="true" sz="2699">
                <a:solidFill>
                  <a:srgbClr val="FFFFFF"/>
                </a:solidFill>
                <a:latin typeface="Be Vietnam Ultra-Bold"/>
                <a:ea typeface="Be Vietnam Ultra-Bold"/>
                <a:cs typeface="Be Vietnam Ultra-Bold"/>
                <a:sym typeface="Be Vietnam Ultra-Bold"/>
              </a:rPr>
              <a:t>→Đạt chuẩn 3NF nhưng không đạt BCNF</a:t>
            </a:r>
          </a:p>
          <a:p>
            <a:pPr algn="l">
              <a:lnSpc>
                <a:spcPts val="3779"/>
              </a:lnSpc>
              <a:spcBef>
                <a:spcPct val="0"/>
              </a:spcBef>
            </a:pPr>
            <a:r>
              <a:rPr lang="en-US" b="true" sz="2699">
                <a:solidFill>
                  <a:srgbClr val="FFFFFF"/>
                </a:solidFill>
                <a:latin typeface="Be Vietnam Ultra-Bold"/>
                <a:ea typeface="Be Vietnam Ultra-Bold"/>
                <a:cs typeface="Be Vietnam Ultra-Bold"/>
                <a:sym typeface="Be Vietnam Ultra-Bold"/>
              </a:rPr>
              <a:t>→Dạng chuẩn cao nhất của Q là 3NF</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477370" y="67596"/>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 KHÁNH LINH</a:t>
            </a:r>
          </a:p>
        </p:txBody>
      </p:sp>
      <p:grpSp>
        <p:nvGrpSpPr>
          <p:cNvPr name="Group 4" id="4"/>
          <p:cNvGrpSpPr/>
          <p:nvPr/>
        </p:nvGrpSpPr>
        <p:grpSpPr>
          <a:xfrm rot="0">
            <a:off x="508311" y="1270382"/>
            <a:ext cx="17105355" cy="8789191"/>
            <a:chOff x="0" y="0"/>
            <a:chExt cx="4505114" cy="2314849"/>
          </a:xfrm>
        </p:grpSpPr>
        <p:sp>
          <p:nvSpPr>
            <p:cNvPr name="Freeform 5" id="5"/>
            <p:cNvSpPr/>
            <p:nvPr/>
          </p:nvSpPr>
          <p:spPr>
            <a:xfrm flipH="false" flipV="false" rot="0">
              <a:off x="0" y="0"/>
              <a:ext cx="4505114" cy="2314849"/>
            </a:xfrm>
            <a:custGeom>
              <a:avLst/>
              <a:gdLst/>
              <a:ahLst/>
              <a:cxnLst/>
              <a:rect r="r" b="b" t="t" l="l"/>
              <a:pathLst>
                <a:path h="2314849" w="4505114">
                  <a:moveTo>
                    <a:pt x="15388" y="0"/>
                  </a:moveTo>
                  <a:lnTo>
                    <a:pt x="4489726" y="0"/>
                  </a:lnTo>
                  <a:cubicBezTo>
                    <a:pt x="4498225" y="0"/>
                    <a:pt x="4505114" y="6890"/>
                    <a:pt x="4505114" y="15388"/>
                  </a:cubicBezTo>
                  <a:lnTo>
                    <a:pt x="4505114" y="2299460"/>
                  </a:lnTo>
                  <a:cubicBezTo>
                    <a:pt x="4505114" y="2307959"/>
                    <a:pt x="4498225" y="2314849"/>
                    <a:pt x="4489726" y="2314849"/>
                  </a:cubicBezTo>
                  <a:lnTo>
                    <a:pt x="15388" y="2314849"/>
                  </a:lnTo>
                  <a:cubicBezTo>
                    <a:pt x="6890" y="2314849"/>
                    <a:pt x="0" y="2307959"/>
                    <a:pt x="0" y="2299460"/>
                  </a:cubicBezTo>
                  <a:lnTo>
                    <a:pt x="0" y="15388"/>
                  </a:lnTo>
                  <a:cubicBezTo>
                    <a:pt x="0" y="6890"/>
                    <a:pt x="6890" y="0"/>
                    <a:pt x="15388" y="0"/>
                  </a:cubicBezTo>
                  <a:close/>
                </a:path>
              </a:pathLst>
            </a:custGeom>
            <a:solidFill>
              <a:srgbClr val="1B1C54"/>
            </a:solidFill>
          </p:spPr>
        </p:sp>
        <p:sp>
          <p:nvSpPr>
            <p:cNvPr name="TextBox 6" id="6"/>
            <p:cNvSpPr txBox="true"/>
            <p:nvPr/>
          </p:nvSpPr>
          <p:spPr>
            <a:xfrm>
              <a:off x="0" y="-47625"/>
              <a:ext cx="4505114" cy="2362474"/>
            </a:xfrm>
            <a:prstGeom prst="rect">
              <a:avLst/>
            </a:prstGeom>
          </p:spPr>
          <p:txBody>
            <a:bodyPr anchor="ctr" rtlCol="false" tIns="50800" lIns="50800" bIns="50800" rIns="50800"/>
            <a:lstStyle/>
            <a:p>
              <a:pPr algn="ctr">
                <a:lnSpc>
                  <a:spcPts val="3359"/>
                </a:lnSpc>
              </a:pPr>
            </a:p>
            <a:p>
              <a:pPr algn="ctr">
                <a:lnSpc>
                  <a:spcPts val="3359"/>
                </a:lnSpc>
              </a:pPr>
            </a:p>
            <a:p>
              <a:pPr algn="ctr">
                <a:lnSpc>
                  <a:spcPts val="3359"/>
                </a:lnSpc>
              </a:pPr>
            </a:p>
          </p:txBody>
        </p:sp>
      </p:grpSp>
      <p:sp>
        <p:nvSpPr>
          <p:cNvPr name="Freeform 7" id="7"/>
          <p:cNvSpPr/>
          <p:nvPr/>
        </p:nvSpPr>
        <p:spPr>
          <a:xfrm flipH="false" flipV="false" rot="0">
            <a:off x="-1248369" y="10126248"/>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3" id="13"/>
          <p:cNvSpPr txBox="true"/>
          <p:nvPr/>
        </p:nvSpPr>
        <p:spPr>
          <a:xfrm rot="0">
            <a:off x="2477370" y="724484"/>
            <a:ext cx="5653015"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BÀI TẬP TỔNG HỢP </a:t>
            </a:r>
          </a:p>
        </p:txBody>
      </p:sp>
      <p:sp>
        <p:nvSpPr>
          <p:cNvPr name="TextBox 14" id="14"/>
          <p:cNvSpPr txBox="true"/>
          <p:nvPr/>
        </p:nvSpPr>
        <p:spPr>
          <a:xfrm rot="0">
            <a:off x="1028700" y="1694823"/>
            <a:ext cx="14872469" cy="8780732"/>
          </a:xfrm>
          <a:prstGeom prst="rect">
            <a:avLst/>
          </a:prstGeom>
        </p:spPr>
        <p:txBody>
          <a:bodyPr anchor="t" rtlCol="false" tIns="0" lIns="0" bIns="0" rIns="0">
            <a:spAutoFit/>
          </a:bodyPr>
          <a:lstStyle/>
          <a:p>
            <a:pPr algn="l">
              <a:lnSpc>
                <a:spcPts val="3076"/>
              </a:lnSpc>
              <a:spcBef>
                <a:spcPct val="0"/>
              </a:spcBef>
            </a:pPr>
            <a:r>
              <a:rPr lang="en-US" b="true" sz="2197">
                <a:solidFill>
                  <a:srgbClr val="FFFFFF"/>
                </a:solidFill>
                <a:latin typeface="Be Vietnam Ultra-Bold"/>
                <a:ea typeface="Be Vietnam Ultra-Bold"/>
                <a:cs typeface="Be Vietnam Ultra-Bold"/>
                <a:sym typeface="Be Vietnam Ultra-Bold"/>
              </a:rPr>
              <a:t>b) Q(ABCDEFGH)</a:t>
            </a:r>
          </a:p>
          <a:p>
            <a:pPr algn="l">
              <a:lnSpc>
                <a:spcPts val="3076"/>
              </a:lnSpc>
              <a:spcBef>
                <a:spcPct val="0"/>
              </a:spcBef>
            </a:pPr>
            <a:r>
              <a:rPr lang="en-US" b="true" sz="2197">
                <a:solidFill>
                  <a:srgbClr val="FFFFFF"/>
                </a:solidFill>
                <a:latin typeface="Be Vietnam Ultra-Bold"/>
                <a:ea typeface="Be Vietnam Ultra-Bold"/>
                <a:cs typeface="Be Vietnam Ultra-Bold"/>
                <a:sym typeface="Be Vietnam Ultra-Bold"/>
              </a:rPr>
              <a:t>F = {C → AB, D → E, H → G}</a:t>
            </a:r>
          </a:p>
          <a:p>
            <a:pPr algn="l">
              <a:lnSpc>
                <a:spcPts val="3076"/>
              </a:lnSpc>
              <a:spcBef>
                <a:spcPct val="0"/>
              </a:spcBef>
            </a:pPr>
            <a:r>
              <a:rPr lang="en-US" b="true" sz="2197">
                <a:solidFill>
                  <a:srgbClr val="FFFFFF"/>
                </a:solidFill>
                <a:latin typeface="Be Vietnam Ultra-Bold"/>
                <a:ea typeface="Be Vietnam Ultra-Bold"/>
                <a:cs typeface="Be Vietnam Ultra-Bold"/>
                <a:sym typeface="Be Vietnam Ultra-Bold"/>
              </a:rPr>
              <a:t>- Xác định bao đóng và tìm khóa tối thiểu</a:t>
            </a:r>
          </a:p>
          <a:p>
            <a:pPr algn="l">
              <a:lnSpc>
                <a:spcPts val="3076"/>
              </a:lnSpc>
              <a:spcBef>
                <a:spcPct val="0"/>
              </a:spcBef>
            </a:pPr>
            <a:r>
              <a:rPr lang="en-US" b="true" sz="2197">
                <a:solidFill>
                  <a:srgbClr val="FFFFFF"/>
                </a:solidFill>
                <a:latin typeface="Be Vietnam Ultra-Bold"/>
                <a:ea typeface="Be Vietnam Ultra-Bold"/>
                <a:cs typeface="Be Vietnam Ultra-Bold"/>
                <a:sym typeface="Be Vietnam Ultra-Bold"/>
              </a:rPr>
              <a:t>Thử bao đóng {C, D, H}:</a:t>
            </a:r>
          </a:p>
          <a:p>
            <a:pPr algn="l">
              <a:lnSpc>
                <a:spcPts val="3076"/>
              </a:lnSpc>
              <a:spcBef>
                <a:spcPct val="0"/>
              </a:spcBef>
            </a:pPr>
          </a:p>
          <a:p>
            <a:pPr algn="l">
              <a:lnSpc>
                <a:spcPts val="3076"/>
              </a:lnSpc>
              <a:spcBef>
                <a:spcPct val="0"/>
              </a:spcBef>
            </a:pPr>
            <a:r>
              <a:rPr lang="en-US" b="true" sz="2197">
                <a:solidFill>
                  <a:srgbClr val="FFFFFF"/>
                </a:solidFill>
                <a:latin typeface="Be Vietnam Ultra-Bold"/>
                <a:ea typeface="Be Vietnam Ultra-Bold"/>
                <a:cs typeface="Be Vietnam Ultra-Bold"/>
                <a:sym typeface="Be Vietnam Ultra-Bold"/>
              </a:rPr>
              <a:t>C → AB ⇒ {C, A, B}</a:t>
            </a:r>
          </a:p>
          <a:p>
            <a:pPr algn="l">
              <a:lnSpc>
                <a:spcPts val="3076"/>
              </a:lnSpc>
              <a:spcBef>
                <a:spcPct val="0"/>
              </a:spcBef>
            </a:pPr>
            <a:r>
              <a:rPr lang="en-US" b="true" sz="2197">
                <a:solidFill>
                  <a:srgbClr val="FFFFFF"/>
                </a:solidFill>
                <a:latin typeface="Be Vietnam Ultra-Bold"/>
                <a:ea typeface="Be Vietnam Ultra-Bold"/>
                <a:cs typeface="Be Vietnam Ultra-Bold"/>
                <a:sym typeface="Be Vietnam Ultra-Bold"/>
              </a:rPr>
              <a:t>D → E ⇒ {C, A, B, D, E}</a:t>
            </a:r>
          </a:p>
          <a:p>
            <a:pPr algn="l">
              <a:lnSpc>
                <a:spcPts val="3076"/>
              </a:lnSpc>
              <a:spcBef>
                <a:spcPct val="0"/>
              </a:spcBef>
            </a:pPr>
            <a:r>
              <a:rPr lang="en-US" b="true" sz="2197">
                <a:solidFill>
                  <a:srgbClr val="FFFFFF"/>
                </a:solidFill>
                <a:latin typeface="Be Vietnam Ultra-Bold"/>
                <a:ea typeface="Be Vietnam Ultra-Bold"/>
                <a:cs typeface="Be Vietnam Ultra-Bold"/>
                <a:sym typeface="Be Vietnam Ultra-Bold"/>
              </a:rPr>
              <a:t>H → G ⇒ {C, A, B, D, E, H, G}</a:t>
            </a:r>
          </a:p>
          <a:p>
            <a:pPr algn="l">
              <a:lnSpc>
                <a:spcPts val="3076"/>
              </a:lnSpc>
              <a:spcBef>
                <a:spcPct val="0"/>
              </a:spcBef>
            </a:pPr>
            <a:r>
              <a:rPr lang="en-US" b="true" sz="2197">
                <a:solidFill>
                  <a:srgbClr val="FFFFFF"/>
                </a:solidFill>
                <a:latin typeface="Be Vietnam Ultra-Bold"/>
                <a:ea typeface="Be Vietnam Ultra-Bold"/>
                <a:cs typeface="Be Vietnam Ultra-Bold"/>
                <a:sym typeface="Be Vietnam Ultra-Bold"/>
              </a:rPr>
              <a:t>→ Thiếu F → thêm F vào: {C, D, F, H}</a:t>
            </a:r>
          </a:p>
          <a:p>
            <a:pPr algn="l">
              <a:lnSpc>
                <a:spcPts val="3076"/>
              </a:lnSpc>
              <a:spcBef>
                <a:spcPct val="0"/>
              </a:spcBef>
            </a:pPr>
            <a:r>
              <a:rPr lang="en-US" b="true" sz="2197">
                <a:solidFill>
                  <a:srgbClr val="FFFFFF"/>
                </a:solidFill>
                <a:latin typeface="Be Vietnam Ultra-Bold"/>
                <a:ea typeface="Be Vietnam Ultra-Bold"/>
                <a:cs typeface="Be Vietnam Ultra-Bold"/>
                <a:sym typeface="Be Vietnam Ultra-Bold"/>
              </a:rPr>
              <a:t>→ Bao đóng {C, D, F, H}⁺ = toàn bộ tập ⇒ đây là khóa</a:t>
            </a:r>
          </a:p>
          <a:p>
            <a:pPr algn="l">
              <a:lnSpc>
                <a:spcPts val="3076"/>
              </a:lnSpc>
              <a:spcBef>
                <a:spcPct val="0"/>
              </a:spcBef>
            </a:pPr>
          </a:p>
          <a:p>
            <a:pPr algn="l">
              <a:lnSpc>
                <a:spcPts val="3076"/>
              </a:lnSpc>
              <a:spcBef>
                <a:spcPct val="0"/>
              </a:spcBef>
            </a:pPr>
            <a:r>
              <a:rPr lang="en-US" b="true" sz="2197">
                <a:solidFill>
                  <a:srgbClr val="FFFFFF"/>
                </a:solidFill>
                <a:latin typeface="Be Vietnam Ultra-Bold"/>
                <a:ea typeface="Be Vietnam Ultra-Bold"/>
                <a:cs typeface="Be Vietnam Ultra-Bold"/>
                <a:sym typeface="Be Vietnam Ultra-Bold"/>
              </a:rPr>
              <a:t>- Kiểm tra chuẩn BCNF:</a:t>
            </a:r>
          </a:p>
          <a:p>
            <a:pPr algn="l">
              <a:lnSpc>
                <a:spcPts val="3076"/>
              </a:lnSpc>
              <a:spcBef>
                <a:spcPct val="0"/>
              </a:spcBef>
            </a:pPr>
            <a:r>
              <a:rPr lang="en-US" b="true" sz="2197">
                <a:solidFill>
                  <a:srgbClr val="FFFFFF"/>
                </a:solidFill>
                <a:latin typeface="Be Vietnam Ultra-Bold"/>
                <a:ea typeface="Be Vietnam Ultra-Bold"/>
                <a:cs typeface="Be Vietnam Ultra-Bold"/>
                <a:sym typeface="Be Vietnam Ultra-Bold"/>
              </a:rPr>
              <a:t>C → AB: C không là siêu khóa ⇒ vi phạm BCNF</a:t>
            </a:r>
          </a:p>
          <a:p>
            <a:pPr algn="l">
              <a:lnSpc>
                <a:spcPts val="3076"/>
              </a:lnSpc>
              <a:spcBef>
                <a:spcPct val="0"/>
              </a:spcBef>
            </a:pPr>
            <a:r>
              <a:rPr lang="en-US" b="true" sz="2197">
                <a:solidFill>
                  <a:srgbClr val="FFFFFF"/>
                </a:solidFill>
                <a:latin typeface="Be Vietnam Ultra-Bold"/>
                <a:ea typeface="Be Vietnam Ultra-Bold"/>
                <a:cs typeface="Be Vietnam Ultra-Bold"/>
                <a:sym typeface="Be Vietnam Ultra-Bold"/>
              </a:rPr>
              <a:t>D → E: D không là siêu khóa ⇒ vi phạm BCNF</a:t>
            </a:r>
          </a:p>
          <a:p>
            <a:pPr algn="l">
              <a:lnSpc>
                <a:spcPts val="3076"/>
              </a:lnSpc>
              <a:spcBef>
                <a:spcPct val="0"/>
              </a:spcBef>
            </a:pPr>
            <a:r>
              <a:rPr lang="en-US" b="true" sz="2197">
                <a:solidFill>
                  <a:srgbClr val="FFFFFF"/>
                </a:solidFill>
                <a:latin typeface="Be Vietnam Ultra-Bold"/>
                <a:ea typeface="Be Vietnam Ultra-Bold"/>
                <a:cs typeface="Be Vietnam Ultra-Bold"/>
                <a:sym typeface="Be Vietnam Ultra-Bold"/>
              </a:rPr>
              <a:t>H → G: H không là siêu khóa ⇒ vi phạm BCNF</a:t>
            </a:r>
          </a:p>
          <a:p>
            <a:pPr algn="l">
              <a:lnSpc>
                <a:spcPts val="2819"/>
              </a:lnSpc>
              <a:spcBef>
                <a:spcPct val="0"/>
              </a:spcBef>
            </a:pPr>
          </a:p>
          <a:p>
            <a:pPr algn="l">
              <a:lnSpc>
                <a:spcPts val="3076"/>
              </a:lnSpc>
              <a:spcBef>
                <a:spcPct val="0"/>
              </a:spcBef>
            </a:pPr>
            <a:r>
              <a:rPr lang="en-US" b="true" sz="2197">
                <a:solidFill>
                  <a:srgbClr val="FFFFFF"/>
                </a:solidFill>
                <a:latin typeface="Be Vietnam Ultra-Bold"/>
                <a:ea typeface="Be Vietnam Ultra-Bold"/>
                <a:cs typeface="Be Vietnam Ultra-Bold"/>
                <a:sym typeface="Be Vietnam Ultra-Bold"/>
              </a:rPr>
              <a:t>- Kiểm tra chuẩn 3NF:</a:t>
            </a:r>
          </a:p>
          <a:p>
            <a:pPr algn="l">
              <a:lnSpc>
                <a:spcPts val="3076"/>
              </a:lnSpc>
              <a:spcBef>
                <a:spcPct val="0"/>
              </a:spcBef>
            </a:pPr>
            <a:r>
              <a:rPr lang="en-US" b="true" sz="2197">
                <a:solidFill>
                  <a:srgbClr val="FFFFFF"/>
                </a:solidFill>
                <a:latin typeface="Be Vietnam Ultra-Bold"/>
                <a:ea typeface="Be Vietnam Ultra-Bold"/>
                <a:cs typeface="Be Vietnam Ultra-Bold"/>
                <a:sym typeface="Be Vietnam Ultra-Bold"/>
              </a:rPr>
              <a:t>Kiểm tra thuộc tính nguyên tố bên trong:</a:t>
            </a:r>
          </a:p>
          <a:p>
            <a:pPr algn="l">
              <a:lnSpc>
                <a:spcPts val="3076"/>
              </a:lnSpc>
              <a:spcBef>
                <a:spcPct val="0"/>
              </a:spcBef>
            </a:pPr>
            <a:r>
              <a:rPr lang="en-US" b="true" sz="2197">
                <a:solidFill>
                  <a:srgbClr val="FFFFFF"/>
                </a:solidFill>
                <a:latin typeface="Be Vietnam Ultra-Bold"/>
                <a:ea typeface="Be Vietnam Ultra-Bold"/>
                <a:cs typeface="Be Vietnam Ultra-Bold"/>
                <a:sym typeface="Be Vietnam Ultra-Bold"/>
              </a:rPr>
              <a:t>AB, E, G đều có mặt trong bao đóng của một khóa tối thiểu →là thuộc tính nguyên tố</a:t>
            </a:r>
          </a:p>
          <a:p>
            <a:pPr algn="l">
              <a:lnSpc>
                <a:spcPts val="3076"/>
              </a:lnSpc>
              <a:spcBef>
                <a:spcPct val="0"/>
              </a:spcBef>
            </a:pPr>
            <a:r>
              <a:rPr lang="en-US" b="true" sz="2197">
                <a:solidFill>
                  <a:srgbClr val="FFFFFF"/>
                </a:solidFill>
                <a:latin typeface="Be Vietnam Ultra-Bold"/>
                <a:ea typeface="Be Vietnam Ultra-Bold"/>
                <a:cs typeface="Be Vietnam Ultra-Bold"/>
                <a:sym typeface="Be Vietnam Ultra-Bold"/>
              </a:rPr>
              <a:t>→Tập phụ thuộc thỏa mãn 3NF</a:t>
            </a:r>
          </a:p>
          <a:p>
            <a:pPr algn="l">
              <a:lnSpc>
                <a:spcPts val="3076"/>
              </a:lnSpc>
              <a:spcBef>
                <a:spcPct val="0"/>
              </a:spcBef>
            </a:pPr>
            <a:r>
              <a:rPr lang="en-US" b="true" sz="2197">
                <a:solidFill>
                  <a:srgbClr val="FFFFFF"/>
                </a:solidFill>
                <a:latin typeface="Be Vietnam Ultra-Bold"/>
                <a:ea typeface="Be Vietnam Ultra-Bold"/>
                <a:cs typeface="Be Vietnam Ultra-Bold"/>
                <a:sym typeface="Be Vietnam Ultra-Bold"/>
              </a:rPr>
              <a:t>→ Dạng chuẩn cao nhất là 3NF</a:t>
            </a:r>
          </a:p>
          <a:p>
            <a:pPr algn="l">
              <a:lnSpc>
                <a:spcPts val="3076"/>
              </a:lnSpc>
              <a:spcBef>
                <a:spcPct val="0"/>
              </a:spcBef>
            </a:pPr>
          </a:p>
          <a:p>
            <a:pPr algn="l">
              <a:lnSpc>
                <a:spcPts val="3076"/>
              </a:lnSpc>
              <a:spcBef>
                <a:spcPct val="0"/>
              </a:spcBef>
            </a:pP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477370" y="67596"/>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 KHÁNH LINH</a:t>
            </a:r>
          </a:p>
        </p:txBody>
      </p:sp>
      <p:grpSp>
        <p:nvGrpSpPr>
          <p:cNvPr name="Group 4" id="4"/>
          <p:cNvGrpSpPr/>
          <p:nvPr/>
        </p:nvGrpSpPr>
        <p:grpSpPr>
          <a:xfrm rot="0">
            <a:off x="508311" y="1270382"/>
            <a:ext cx="16199151" cy="8550005"/>
            <a:chOff x="0" y="0"/>
            <a:chExt cx="4266443" cy="2251853"/>
          </a:xfrm>
        </p:grpSpPr>
        <p:sp>
          <p:nvSpPr>
            <p:cNvPr name="Freeform 5" id="5"/>
            <p:cNvSpPr/>
            <p:nvPr/>
          </p:nvSpPr>
          <p:spPr>
            <a:xfrm flipH="false" flipV="false" rot="0">
              <a:off x="0" y="0"/>
              <a:ext cx="4266443" cy="2251853"/>
            </a:xfrm>
            <a:custGeom>
              <a:avLst/>
              <a:gdLst/>
              <a:ahLst/>
              <a:cxnLst/>
              <a:rect r="r" b="b" t="t" l="l"/>
              <a:pathLst>
                <a:path h="2251853" w="4266443">
                  <a:moveTo>
                    <a:pt x="16249" y="0"/>
                  </a:moveTo>
                  <a:lnTo>
                    <a:pt x="4250194" y="0"/>
                  </a:lnTo>
                  <a:cubicBezTo>
                    <a:pt x="4259168" y="0"/>
                    <a:pt x="4266443" y="7275"/>
                    <a:pt x="4266443" y="16249"/>
                  </a:cubicBezTo>
                  <a:lnTo>
                    <a:pt x="4266443" y="2235604"/>
                  </a:lnTo>
                  <a:cubicBezTo>
                    <a:pt x="4266443" y="2239913"/>
                    <a:pt x="4264731" y="2244047"/>
                    <a:pt x="4261684" y="2247094"/>
                  </a:cubicBezTo>
                  <a:cubicBezTo>
                    <a:pt x="4258637" y="2250141"/>
                    <a:pt x="4254503" y="2251853"/>
                    <a:pt x="4250194" y="2251853"/>
                  </a:cubicBezTo>
                  <a:lnTo>
                    <a:pt x="16249" y="2251853"/>
                  </a:lnTo>
                  <a:cubicBezTo>
                    <a:pt x="7275" y="2251853"/>
                    <a:pt x="0" y="2244578"/>
                    <a:pt x="0" y="2235604"/>
                  </a:cubicBezTo>
                  <a:lnTo>
                    <a:pt x="0" y="16249"/>
                  </a:lnTo>
                  <a:cubicBezTo>
                    <a:pt x="0" y="7275"/>
                    <a:pt x="7275" y="0"/>
                    <a:pt x="16249" y="0"/>
                  </a:cubicBezTo>
                  <a:close/>
                </a:path>
              </a:pathLst>
            </a:custGeom>
            <a:solidFill>
              <a:srgbClr val="1B1C54"/>
            </a:solidFill>
          </p:spPr>
        </p:sp>
        <p:sp>
          <p:nvSpPr>
            <p:cNvPr name="TextBox 6" id="6"/>
            <p:cNvSpPr txBox="true"/>
            <p:nvPr/>
          </p:nvSpPr>
          <p:spPr>
            <a:xfrm>
              <a:off x="0" y="-47625"/>
              <a:ext cx="4266443" cy="2299478"/>
            </a:xfrm>
            <a:prstGeom prst="rect">
              <a:avLst/>
            </a:prstGeom>
          </p:spPr>
          <p:txBody>
            <a:bodyPr anchor="ctr" rtlCol="false" tIns="50800" lIns="50800" bIns="50800" rIns="50800"/>
            <a:lstStyle/>
            <a:p>
              <a:pPr algn="ctr">
                <a:lnSpc>
                  <a:spcPts val="3359"/>
                </a:lnSpc>
              </a:pPr>
            </a:p>
            <a:p>
              <a:pPr algn="ctr">
                <a:lnSpc>
                  <a:spcPts val="3359"/>
                </a:lnSpc>
              </a:pPr>
            </a:p>
            <a:p>
              <a:pPr algn="ctr">
                <a:lnSpc>
                  <a:spcPts val="3359"/>
                </a:lnSpc>
              </a:pPr>
            </a:p>
          </p:txBody>
        </p:sp>
      </p:grpSp>
      <p:sp>
        <p:nvSpPr>
          <p:cNvPr name="Freeform 7" id="7"/>
          <p:cNvSpPr/>
          <p:nvPr/>
        </p:nvSpPr>
        <p:spPr>
          <a:xfrm flipH="false" flipV="false" rot="0">
            <a:off x="-997708" y="9666381"/>
            <a:ext cx="6223666" cy="2224960"/>
          </a:xfrm>
          <a:custGeom>
            <a:avLst/>
            <a:gdLst/>
            <a:ahLst/>
            <a:cxnLst/>
            <a:rect r="r" b="b" t="t" l="l"/>
            <a:pathLst>
              <a:path h="2224960" w="6223666">
                <a:moveTo>
                  <a:pt x="0" y="0"/>
                </a:moveTo>
                <a:lnTo>
                  <a:pt x="6223666" y="0"/>
                </a:lnTo>
                <a:lnTo>
                  <a:pt x="6223666"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3" id="13"/>
          <p:cNvSpPr txBox="true"/>
          <p:nvPr/>
        </p:nvSpPr>
        <p:spPr>
          <a:xfrm rot="0">
            <a:off x="2477370" y="724484"/>
            <a:ext cx="5653015"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BÀI TẬP TỔNG HỢP </a:t>
            </a:r>
          </a:p>
        </p:txBody>
      </p:sp>
      <p:sp>
        <p:nvSpPr>
          <p:cNvPr name="TextBox 14" id="14"/>
          <p:cNvSpPr txBox="true"/>
          <p:nvPr/>
        </p:nvSpPr>
        <p:spPr>
          <a:xfrm rot="0">
            <a:off x="1246907" y="1573530"/>
            <a:ext cx="12411129" cy="8246857"/>
          </a:xfrm>
          <a:prstGeom prst="rect">
            <a:avLst/>
          </a:prstGeom>
        </p:spPr>
        <p:txBody>
          <a:bodyPr anchor="t" rtlCol="false" tIns="0" lIns="0" bIns="0" rIns="0">
            <a:spAutoFit/>
          </a:bodyPr>
          <a:lstStyle/>
          <a:p>
            <a:pPr algn="l">
              <a:lnSpc>
                <a:spcPts val="3291"/>
              </a:lnSpc>
              <a:spcBef>
                <a:spcPct val="0"/>
              </a:spcBef>
            </a:pPr>
            <a:r>
              <a:rPr lang="en-US" b="true" sz="2351">
                <a:solidFill>
                  <a:srgbClr val="FFFFFF"/>
                </a:solidFill>
                <a:latin typeface="Be Vietnam Ultra-Bold"/>
                <a:ea typeface="Be Vietnam Ultra-Bold"/>
                <a:cs typeface="Be Vietnam Ultra-Bold"/>
                <a:sym typeface="Be Vietnam Ultra-Bold"/>
              </a:rPr>
              <a:t>c) Q(ABCDEGH)</a:t>
            </a:r>
          </a:p>
          <a:p>
            <a:pPr algn="l">
              <a:lnSpc>
                <a:spcPts val="3291"/>
              </a:lnSpc>
              <a:spcBef>
                <a:spcPct val="0"/>
              </a:spcBef>
            </a:pPr>
            <a:r>
              <a:rPr lang="en-US" b="true" sz="2351">
                <a:solidFill>
                  <a:srgbClr val="FFFFFF"/>
                </a:solidFill>
                <a:latin typeface="Be Vietnam Ultra-Bold"/>
                <a:ea typeface="Be Vietnam Ultra-Bold"/>
                <a:cs typeface="Be Vietnam Ultra-Bold"/>
                <a:sym typeface="Be Vietnam Ultra-Bold"/>
              </a:rPr>
              <a:t>F = {A → BC, D → E, H → G}</a:t>
            </a:r>
          </a:p>
          <a:p>
            <a:pPr algn="l">
              <a:lnSpc>
                <a:spcPts val="3291"/>
              </a:lnSpc>
              <a:spcBef>
                <a:spcPct val="0"/>
              </a:spcBef>
            </a:pPr>
          </a:p>
          <a:p>
            <a:pPr algn="l">
              <a:lnSpc>
                <a:spcPts val="3291"/>
              </a:lnSpc>
              <a:spcBef>
                <a:spcPct val="0"/>
              </a:spcBef>
            </a:pPr>
            <a:r>
              <a:rPr lang="en-US" b="true" sz="2351">
                <a:solidFill>
                  <a:srgbClr val="FFFFFF"/>
                </a:solidFill>
                <a:latin typeface="Be Vietnam Ultra-Bold"/>
                <a:ea typeface="Be Vietnam Ultra-Bold"/>
                <a:cs typeface="Be Vietnam Ultra-Bold"/>
                <a:sym typeface="Be Vietnam Ultra-Bold"/>
              </a:rPr>
              <a:t>Tìm khóa:</a:t>
            </a:r>
          </a:p>
          <a:p>
            <a:pPr algn="l">
              <a:lnSpc>
                <a:spcPts val="3291"/>
              </a:lnSpc>
              <a:spcBef>
                <a:spcPct val="0"/>
              </a:spcBef>
            </a:pPr>
            <a:r>
              <a:rPr lang="en-US" b="true" sz="2351">
                <a:solidFill>
                  <a:srgbClr val="FFFFFF"/>
                </a:solidFill>
                <a:latin typeface="Be Vietnam Ultra-Bold"/>
                <a:ea typeface="Be Vietnam Ultra-Bold"/>
                <a:cs typeface="Be Vietnam Ultra-Bold"/>
                <a:sym typeface="Be Vietnam Ultra-Bold"/>
              </a:rPr>
              <a:t>A → BC ⇒ {A, B, C}</a:t>
            </a:r>
          </a:p>
          <a:p>
            <a:pPr algn="l">
              <a:lnSpc>
                <a:spcPts val="3291"/>
              </a:lnSpc>
              <a:spcBef>
                <a:spcPct val="0"/>
              </a:spcBef>
            </a:pPr>
            <a:r>
              <a:rPr lang="en-US" b="true" sz="2351">
                <a:solidFill>
                  <a:srgbClr val="FFFFFF"/>
                </a:solidFill>
                <a:latin typeface="Be Vietnam Ultra-Bold"/>
                <a:ea typeface="Be Vietnam Ultra-Bold"/>
                <a:cs typeface="Be Vietnam Ultra-Bold"/>
                <a:sym typeface="Be Vietnam Ultra-Bold"/>
              </a:rPr>
              <a:t>D → E ⇒ {A, B, C, D, E}</a:t>
            </a:r>
          </a:p>
          <a:p>
            <a:pPr algn="l">
              <a:lnSpc>
                <a:spcPts val="3291"/>
              </a:lnSpc>
              <a:spcBef>
                <a:spcPct val="0"/>
              </a:spcBef>
            </a:pPr>
            <a:r>
              <a:rPr lang="en-US" b="true" sz="2351">
                <a:solidFill>
                  <a:srgbClr val="FFFFFF"/>
                </a:solidFill>
                <a:latin typeface="Be Vietnam Ultra-Bold"/>
                <a:ea typeface="Be Vietnam Ultra-Bold"/>
                <a:cs typeface="Be Vietnam Ultra-Bold"/>
                <a:sym typeface="Be Vietnam Ultra-Bold"/>
              </a:rPr>
              <a:t>H → G ⇒ {A, B, C, D, E, H, G}</a:t>
            </a:r>
          </a:p>
          <a:p>
            <a:pPr algn="l">
              <a:lnSpc>
                <a:spcPts val="3291"/>
              </a:lnSpc>
              <a:spcBef>
                <a:spcPct val="0"/>
              </a:spcBef>
            </a:pPr>
            <a:r>
              <a:rPr lang="en-US" b="true" sz="2351">
                <a:solidFill>
                  <a:srgbClr val="FFFFFF"/>
                </a:solidFill>
                <a:latin typeface="Be Vietnam Ultra-Bold"/>
                <a:ea typeface="Be Vietnam Ultra-Bold"/>
                <a:cs typeface="Be Vietnam Ultra-Bold"/>
                <a:sym typeface="Be Vietnam Ultra-Bold"/>
              </a:rPr>
              <a:t>→ Thiếu F ⇒ thêm F</a:t>
            </a:r>
          </a:p>
          <a:p>
            <a:pPr algn="l">
              <a:lnSpc>
                <a:spcPts val="3291"/>
              </a:lnSpc>
              <a:spcBef>
                <a:spcPct val="0"/>
              </a:spcBef>
            </a:pPr>
            <a:r>
              <a:rPr lang="en-US" b="true" sz="2351">
                <a:solidFill>
                  <a:srgbClr val="FFFFFF"/>
                </a:solidFill>
                <a:latin typeface="Be Vietnam Ultra-Bold"/>
                <a:ea typeface="Be Vietnam Ultra-Bold"/>
                <a:cs typeface="Be Vietnam Ultra-Bold"/>
                <a:sym typeface="Be Vietnam Ultra-Bold"/>
              </a:rPr>
              <a:t>→ {A, D, H, F}⁺ = toàn bộ tập ⇒ khóa tối thiểu</a:t>
            </a:r>
          </a:p>
          <a:p>
            <a:pPr algn="l">
              <a:lnSpc>
                <a:spcPts val="3291"/>
              </a:lnSpc>
              <a:spcBef>
                <a:spcPct val="0"/>
              </a:spcBef>
            </a:pPr>
          </a:p>
          <a:p>
            <a:pPr algn="l">
              <a:lnSpc>
                <a:spcPts val="3291"/>
              </a:lnSpc>
              <a:spcBef>
                <a:spcPct val="0"/>
              </a:spcBef>
            </a:pPr>
            <a:r>
              <a:rPr lang="en-US" b="true" sz="2351">
                <a:solidFill>
                  <a:srgbClr val="FFFFFF"/>
                </a:solidFill>
                <a:latin typeface="Be Vietnam Ultra-Bold"/>
                <a:ea typeface="Be Vietnam Ultra-Bold"/>
                <a:cs typeface="Be Vietnam Ultra-Bold"/>
                <a:sym typeface="Be Vietnam Ultra-Bold"/>
              </a:rPr>
              <a:t>Kiểm tra chuẩn BCNF:</a:t>
            </a:r>
          </a:p>
          <a:p>
            <a:pPr algn="l">
              <a:lnSpc>
                <a:spcPts val="3291"/>
              </a:lnSpc>
              <a:spcBef>
                <a:spcPct val="0"/>
              </a:spcBef>
            </a:pPr>
            <a:r>
              <a:rPr lang="en-US" b="true" sz="2351">
                <a:solidFill>
                  <a:srgbClr val="FFFFFF"/>
                </a:solidFill>
                <a:latin typeface="Be Vietnam Ultra-Bold"/>
                <a:ea typeface="Be Vietnam Ultra-Bold"/>
                <a:cs typeface="Be Vietnam Ultra-Bold"/>
                <a:sym typeface="Be Vietnam Ultra-Bold"/>
              </a:rPr>
              <a:t>A → BC: A không là siêu khóa ⇒ vi phạm BCNF</a:t>
            </a:r>
          </a:p>
          <a:p>
            <a:pPr algn="l">
              <a:lnSpc>
                <a:spcPts val="3291"/>
              </a:lnSpc>
              <a:spcBef>
                <a:spcPct val="0"/>
              </a:spcBef>
            </a:pPr>
            <a:r>
              <a:rPr lang="en-US" b="true" sz="2351">
                <a:solidFill>
                  <a:srgbClr val="FFFFFF"/>
                </a:solidFill>
                <a:latin typeface="Be Vietnam Ultra-Bold"/>
                <a:ea typeface="Be Vietnam Ultra-Bold"/>
                <a:cs typeface="Be Vietnam Ultra-Bold"/>
                <a:sym typeface="Be Vietnam Ultra-Bold"/>
              </a:rPr>
              <a:t>D → E: D không là siêu khóa ⇒ vi phạm BCNF</a:t>
            </a:r>
          </a:p>
          <a:p>
            <a:pPr algn="l">
              <a:lnSpc>
                <a:spcPts val="3291"/>
              </a:lnSpc>
              <a:spcBef>
                <a:spcPct val="0"/>
              </a:spcBef>
            </a:pPr>
            <a:r>
              <a:rPr lang="en-US" b="true" sz="2351">
                <a:solidFill>
                  <a:srgbClr val="FFFFFF"/>
                </a:solidFill>
                <a:latin typeface="Be Vietnam Ultra-Bold"/>
                <a:ea typeface="Be Vietnam Ultra-Bold"/>
                <a:cs typeface="Be Vietnam Ultra-Bold"/>
                <a:sym typeface="Be Vietnam Ultra-Bold"/>
              </a:rPr>
              <a:t>H → G: H không là siêu khóa ⇒ vi phạm BCNF</a:t>
            </a:r>
          </a:p>
          <a:p>
            <a:pPr algn="l">
              <a:lnSpc>
                <a:spcPts val="3291"/>
              </a:lnSpc>
              <a:spcBef>
                <a:spcPct val="0"/>
              </a:spcBef>
            </a:pPr>
          </a:p>
          <a:p>
            <a:pPr algn="l">
              <a:lnSpc>
                <a:spcPts val="3291"/>
              </a:lnSpc>
              <a:spcBef>
                <a:spcPct val="0"/>
              </a:spcBef>
            </a:pPr>
            <a:r>
              <a:rPr lang="en-US" b="true" sz="2351">
                <a:solidFill>
                  <a:srgbClr val="FFFFFF"/>
                </a:solidFill>
                <a:latin typeface="Be Vietnam Ultra-Bold"/>
                <a:ea typeface="Be Vietnam Ultra-Bold"/>
                <a:cs typeface="Be Vietnam Ultra-Bold"/>
                <a:sym typeface="Be Vietnam Ultra-Bold"/>
              </a:rPr>
              <a:t>Kiểm tra 3NF:</a:t>
            </a:r>
          </a:p>
          <a:p>
            <a:pPr algn="l">
              <a:lnSpc>
                <a:spcPts val="3291"/>
              </a:lnSpc>
              <a:spcBef>
                <a:spcPct val="0"/>
              </a:spcBef>
            </a:pPr>
            <a:r>
              <a:rPr lang="en-US" b="true" sz="2351">
                <a:solidFill>
                  <a:srgbClr val="FFFFFF"/>
                </a:solidFill>
                <a:latin typeface="Be Vietnam Ultra-Bold"/>
                <a:ea typeface="Be Vietnam Ultra-Bold"/>
                <a:cs typeface="Be Vietnam Ultra-Bold"/>
                <a:sym typeface="Be Vietnam Ultra-Bold"/>
              </a:rPr>
              <a:t>BC, E, G đều là thuộc tính nguyên tố (xuất hiện trong bao đóng của khóa)</a:t>
            </a:r>
          </a:p>
          <a:p>
            <a:pPr algn="l">
              <a:lnSpc>
                <a:spcPts val="3291"/>
              </a:lnSpc>
              <a:spcBef>
                <a:spcPct val="0"/>
              </a:spcBef>
            </a:pPr>
            <a:r>
              <a:rPr lang="en-US" b="true" sz="2351">
                <a:solidFill>
                  <a:srgbClr val="FFFFFF"/>
                </a:solidFill>
                <a:latin typeface="Be Vietnam Ultra-Bold"/>
                <a:ea typeface="Be Vietnam Ultra-Bold"/>
                <a:cs typeface="Be Vietnam Ultra-Bold"/>
                <a:sym typeface="Be Vietnam Ultra-Bold"/>
              </a:rPr>
              <a:t>→Đạt chuẩn 3NF</a:t>
            </a:r>
          </a:p>
          <a:p>
            <a:pPr algn="l">
              <a:lnSpc>
                <a:spcPts val="3291"/>
              </a:lnSpc>
              <a:spcBef>
                <a:spcPct val="0"/>
              </a:spcBef>
            </a:pPr>
            <a:r>
              <a:rPr lang="en-US" b="true" sz="2351">
                <a:solidFill>
                  <a:srgbClr val="FFFFFF"/>
                </a:solidFill>
                <a:latin typeface="Be Vietnam Ultra-Bold"/>
                <a:ea typeface="Be Vietnam Ultra-Bold"/>
                <a:cs typeface="Be Vietnam Ultra-Bold"/>
                <a:sym typeface="Be Vietnam Ultra-Bold"/>
              </a:rPr>
              <a:t>→ Dạng chuẩn cao nhất của Q là 3NF</a:t>
            </a:r>
          </a:p>
          <a:p>
            <a:pPr algn="l">
              <a:lnSpc>
                <a:spcPts val="3291"/>
              </a:lnSpc>
              <a:spcBef>
                <a:spcPct val="0"/>
              </a:spcBef>
            </a:pP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477370" y="67596"/>
            <a:ext cx="5497176"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 KHÁNH LINH</a:t>
            </a:r>
          </a:p>
        </p:txBody>
      </p:sp>
      <p:grpSp>
        <p:nvGrpSpPr>
          <p:cNvPr name="Group 4" id="4"/>
          <p:cNvGrpSpPr/>
          <p:nvPr/>
        </p:nvGrpSpPr>
        <p:grpSpPr>
          <a:xfrm rot="0">
            <a:off x="508311" y="1270382"/>
            <a:ext cx="15923643" cy="8832326"/>
            <a:chOff x="0" y="0"/>
            <a:chExt cx="4193881" cy="2326209"/>
          </a:xfrm>
        </p:grpSpPr>
        <p:sp>
          <p:nvSpPr>
            <p:cNvPr name="Freeform 5" id="5"/>
            <p:cNvSpPr/>
            <p:nvPr/>
          </p:nvSpPr>
          <p:spPr>
            <a:xfrm flipH="false" flipV="false" rot="0">
              <a:off x="0" y="0"/>
              <a:ext cx="4193881" cy="2326209"/>
            </a:xfrm>
            <a:custGeom>
              <a:avLst/>
              <a:gdLst/>
              <a:ahLst/>
              <a:cxnLst/>
              <a:rect r="r" b="b" t="t" l="l"/>
              <a:pathLst>
                <a:path h="2326209" w="4193881">
                  <a:moveTo>
                    <a:pt x="16530" y="0"/>
                  </a:moveTo>
                  <a:lnTo>
                    <a:pt x="4177351" y="0"/>
                  </a:lnTo>
                  <a:cubicBezTo>
                    <a:pt x="4181735" y="0"/>
                    <a:pt x="4185939" y="1742"/>
                    <a:pt x="4189040" y="4842"/>
                  </a:cubicBezTo>
                  <a:cubicBezTo>
                    <a:pt x="4192139" y="7942"/>
                    <a:pt x="4193881" y="12146"/>
                    <a:pt x="4193881" y="16530"/>
                  </a:cubicBezTo>
                  <a:lnTo>
                    <a:pt x="4193881" y="2309679"/>
                  </a:lnTo>
                  <a:cubicBezTo>
                    <a:pt x="4193881" y="2318808"/>
                    <a:pt x="4186480" y="2326209"/>
                    <a:pt x="4177351" y="2326209"/>
                  </a:cubicBezTo>
                  <a:lnTo>
                    <a:pt x="16530" y="2326209"/>
                  </a:lnTo>
                  <a:cubicBezTo>
                    <a:pt x="7401" y="2326209"/>
                    <a:pt x="0" y="2318808"/>
                    <a:pt x="0" y="2309679"/>
                  </a:cubicBezTo>
                  <a:lnTo>
                    <a:pt x="0" y="16530"/>
                  </a:lnTo>
                  <a:cubicBezTo>
                    <a:pt x="0" y="7401"/>
                    <a:pt x="7401" y="0"/>
                    <a:pt x="16530" y="0"/>
                  </a:cubicBezTo>
                  <a:close/>
                </a:path>
              </a:pathLst>
            </a:custGeom>
            <a:solidFill>
              <a:srgbClr val="1B1C54"/>
            </a:solidFill>
          </p:spPr>
        </p:sp>
        <p:sp>
          <p:nvSpPr>
            <p:cNvPr name="TextBox 6" id="6"/>
            <p:cNvSpPr txBox="true"/>
            <p:nvPr/>
          </p:nvSpPr>
          <p:spPr>
            <a:xfrm>
              <a:off x="0" y="-47625"/>
              <a:ext cx="4193881" cy="2373834"/>
            </a:xfrm>
            <a:prstGeom prst="rect">
              <a:avLst/>
            </a:prstGeom>
          </p:spPr>
          <p:txBody>
            <a:bodyPr anchor="ctr" rtlCol="false" tIns="50800" lIns="50800" bIns="50800" rIns="50800"/>
            <a:lstStyle/>
            <a:p>
              <a:pPr algn="ctr">
                <a:lnSpc>
                  <a:spcPts val="3359"/>
                </a:lnSpc>
              </a:pPr>
            </a:p>
            <a:p>
              <a:pPr algn="ctr">
                <a:lnSpc>
                  <a:spcPts val="3359"/>
                </a:lnSpc>
              </a:pPr>
            </a:p>
            <a:p>
              <a:pPr algn="ctr">
                <a:lnSpc>
                  <a:spcPts val="3359"/>
                </a:lnSpc>
              </a:pPr>
            </a:p>
          </p:txBody>
        </p:sp>
      </p:grpSp>
      <p:sp>
        <p:nvSpPr>
          <p:cNvPr name="Freeform 7" id="7"/>
          <p:cNvSpPr/>
          <p:nvPr/>
        </p:nvSpPr>
        <p:spPr>
          <a:xfrm flipH="false" flipV="false" rot="0">
            <a:off x="-919788" y="936307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5145934">
            <a:off x="16584747" y="3004238"/>
            <a:ext cx="1151634" cy="823418"/>
          </a:xfrm>
          <a:custGeom>
            <a:avLst/>
            <a:gdLst/>
            <a:ahLst/>
            <a:cxnLst/>
            <a:rect r="r" b="b" t="t" l="l"/>
            <a:pathLst>
              <a:path h="823418" w="1151634">
                <a:moveTo>
                  <a:pt x="0" y="0"/>
                </a:moveTo>
                <a:lnTo>
                  <a:pt x="1151633" y="0"/>
                </a:lnTo>
                <a:lnTo>
                  <a:pt x="1151633"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3" id="13"/>
          <p:cNvSpPr txBox="true"/>
          <p:nvPr/>
        </p:nvSpPr>
        <p:spPr>
          <a:xfrm rot="0">
            <a:off x="2477370" y="724484"/>
            <a:ext cx="5653015"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BÀI TẬP TỔNG HỢP </a:t>
            </a:r>
          </a:p>
        </p:txBody>
      </p:sp>
      <p:sp>
        <p:nvSpPr>
          <p:cNvPr name="TextBox 14" id="14"/>
          <p:cNvSpPr txBox="true"/>
          <p:nvPr/>
        </p:nvSpPr>
        <p:spPr>
          <a:xfrm rot="0">
            <a:off x="905954" y="1413510"/>
            <a:ext cx="13470734" cy="8570800"/>
          </a:xfrm>
          <a:prstGeom prst="rect">
            <a:avLst/>
          </a:prstGeom>
        </p:spPr>
        <p:txBody>
          <a:bodyPr anchor="t" rtlCol="false" tIns="0" lIns="0" bIns="0" rIns="0">
            <a:spAutoFit/>
          </a:bodyPr>
          <a:lstStyle/>
          <a:p>
            <a:pPr algn="l">
              <a:lnSpc>
                <a:spcPts val="3126"/>
              </a:lnSpc>
              <a:spcBef>
                <a:spcPct val="0"/>
              </a:spcBef>
            </a:pPr>
            <a:r>
              <a:rPr lang="en-US" b="true" sz="2233">
                <a:solidFill>
                  <a:srgbClr val="FFFFFF"/>
                </a:solidFill>
                <a:latin typeface="Be Vietnam Ultra-Bold"/>
                <a:ea typeface="Be Vietnam Ultra-Bold"/>
                <a:cs typeface="Be Vietnam Ultra-Bold"/>
                <a:sym typeface="Be Vietnam Ultra-Bold"/>
              </a:rPr>
              <a:t>d) Q(ABCDEFGH)</a:t>
            </a:r>
          </a:p>
          <a:p>
            <a:pPr algn="l">
              <a:lnSpc>
                <a:spcPts val="3126"/>
              </a:lnSpc>
              <a:spcBef>
                <a:spcPct val="0"/>
              </a:spcBef>
            </a:pPr>
            <a:r>
              <a:rPr lang="en-US" b="true" sz="2233">
                <a:solidFill>
                  <a:srgbClr val="FFFFFF"/>
                </a:solidFill>
                <a:latin typeface="Be Vietnam Ultra-Bold"/>
                <a:ea typeface="Be Vietnam Ultra-Bold"/>
                <a:cs typeface="Be Vietnam Ultra-Bold"/>
                <a:sym typeface="Be Vietnam Ultra-Bold"/>
              </a:rPr>
              <a:t>F = {AC → B, ABD → E, G → A}</a:t>
            </a:r>
          </a:p>
          <a:p>
            <a:pPr algn="l">
              <a:lnSpc>
                <a:spcPts val="3126"/>
              </a:lnSpc>
              <a:spcBef>
                <a:spcPct val="0"/>
              </a:spcBef>
            </a:pPr>
          </a:p>
          <a:p>
            <a:pPr algn="l">
              <a:lnSpc>
                <a:spcPts val="3126"/>
              </a:lnSpc>
              <a:spcBef>
                <a:spcPct val="0"/>
              </a:spcBef>
            </a:pPr>
            <a:r>
              <a:rPr lang="en-US" b="true" sz="2233">
                <a:solidFill>
                  <a:srgbClr val="FFFFFF"/>
                </a:solidFill>
                <a:latin typeface="Be Vietnam Ultra-Bold"/>
                <a:ea typeface="Be Vietnam Ultra-Bold"/>
                <a:cs typeface="Be Vietnam Ultra-Bold"/>
                <a:sym typeface="Be Vietnam Ultra-Bold"/>
              </a:rPr>
              <a:t>Tìm khóa:</a:t>
            </a:r>
          </a:p>
          <a:p>
            <a:pPr algn="l">
              <a:lnSpc>
                <a:spcPts val="3126"/>
              </a:lnSpc>
              <a:spcBef>
                <a:spcPct val="0"/>
              </a:spcBef>
            </a:pPr>
            <a:r>
              <a:rPr lang="en-US" b="true" sz="2233">
                <a:solidFill>
                  <a:srgbClr val="FFFFFF"/>
                </a:solidFill>
                <a:latin typeface="Be Vietnam Ultra-Bold"/>
                <a:ea typeface="Be Vietnam Ultra-Bold"/>
                <a:cs typeface="Be Vietnam Ultra-Bold"/>
                <a:sym typeface="Be Vietnam Ultra-Bold"/>
              </a:rPr>
              <a:t>Thử {A, C, D, G}:</a:t>
            </a:r>
          </a:p>
          <a:p>
            <a:pPr algn="l">
              <a:lnSpc>
                <a:spcPts val="3126"/>
              </a:lnSpc>
              <a:spcBef>
                <a:spcPct val="0"/>
              </a:spcBef>
            </a:pPr>
            <a:r>
              <a:rPr lang="en-US" b="true" sz="2233">
                <a:solidFill>
                  <a:srgbClr val="FFFFFF"/>
                </a:solidFill>
                <a:latin typeface="Be Vietnam Ultra-Bold"/>
                <a:ea typeface="Be Vietnam Ultra-Bold"/>
                <a:cs typeface="Be Vietnam Ultra-Bold"/>
                <a:sym typeface="Be Vietnam Ultra-Bold"/>
              </a:rPr>
              <a:t>AC → B ⇒ {A, B, C}</a:t>
            </a:r>
          </a:p>
          <a:p>
            <a:pPr algn="l">
              <a:lnSpc>
                <a:spcPts val="3126"/>
              </a:lnSpc>
              <a:spcBef>
                <a:spcPct val="0"/>
              </a:spcBef>
            </a:pPr>
            <a:r>
              <a:rPr lang="en-US" b="true" sz="2233">
                <a:solidFill>
                  <a:srgbClr val="FFFFFF"/>
                </a:solidFill>
                <a:latin typeface="Be Vietnam Ultra-Bold"/>
                <a:ea typeface="Be Vietnam Ultra-Bold"/>
                <a:cs typeface="Be Vietnam Ultra-Bold"/>
                <a:sym typeface="Be Vietnam Ultra-Bold"/>
              </a:rPr>
              <a:t>ABD → E ⇒ cần thêm D ⇒ {A, B, C, D, E}</a:t>
            </a:r>
          </a:p>
          <a:p>
            <a:pPr algn="l">
              <a:lnSpc>
                <a:spcPts val="3126"/>
              </a:lnSpc>
              <a:spcBef>
                <a:spcPct val="0"/>
              </a:spcBef>
            </a:pPr>
            <a:r>
              <a:rPr lang="en-US" b="true" sz="2233">
                <a:solidFill>
                  <a:srgbClr val="FFFFFF"/>
                </a:solidFill>
                <a:latin typeface="Be Vietnam Ultra-Bold"/>
                <a:ea typeface="Be Vietnam Ultra-Bold"/>
                <a:cs typeface="Be Vietnam Ultra-Bold"/>
                <a:sym typeface="Be Vietnam Ultra-Bold"/>
              </a:rPr>
              <a:t>G → A ⇒ G giúp sinh A ⇒ chỉ cần G, C, D</a:t>
            </a:r>
          </a:p>
          <a:p>
            <a:pPr algn="l">
              <a:lnSpc>
                <a:spcPts val="3126"/>
              </a:lnSpc>
              <a:spcBef>
                <a:spcPct val="0"/>
              </a:spcBef>
            </a:pPr>
            <a:r>
              <a:rPr lang="en-US" b="true" sz="2233">
                <a:solidFill>
                  <a:srgbClr val="FFFFFF"/>
                </a:solidFill>
                <a:latin typeface="Be Vietnam Ultra-Bold"/>
                <a:ea typeface="Be Vietnam Ultra-Bold"/>
                <a:cs typeface="Be Vietnam Ultra-Bold"/>
                <a:sym typeface="Be Vietnam Ultra-Bold"/>
              </a:rPr>
              <a:t>G → A, A + C → B ⇒ G + C → B</a:t>
            </a:r>
          </a:p>
          <a:p>
            <a:pPr algn="l">
              <a:lnSpc>
                <a:spcPts val="3126"/>
              </a:lnSpc>
              <a:spcBef>
                <a:spcPct val="0"/>
              </a:spcBef>
            </a:pPr>
            <a:r>
              <a:rPr lang="en-US" b="true" sz="2233">
                <a:solidFill>
                  <a:srgbClr val="FFFFFF"/>
                </a:solidFill>
                <a:latin typeface="Be Vietnam Ultra-Bold"/>
                <a:ea typeface="Be Vietnam Ultra-Bold"/>
                <a:cs typeface="Be Vietnam Ultra-Bold"/>
                <a:sym typeface="Be Vietnam Ultra-Bold"/>
              </a:rPr>
              <a:t>G, C, D → toàn bộ {G, C, D} là khóa</a:t>
            </a:r>
          </a:p>
          <a:p>
            <a:pPr algn="l">
              <a:lnSpc>
                <a:spcPts val="3126"/>
              </a:lnSpc>
              <a:spcBef>
                <a:spcPct val="0"/>
              </a:spcBef>
            </a:pPr>
          </a:p>
          <a:p>
            <a:pPr algn="l">
              <a:lnSpc>
                <a:spcPts val="3126"/>
              </a:lnSpc>
              <a:spcBef>
                <a:spcPct val="0"/>
              </a:spcBef>
            </a:pPr>
            <a:r>
              <a:rPr lang="en-US" b="true" sz="2233">
                <a:solidFill>
                  <a:srgbClr val="FFFFFF"/>
                </a:solidFill>
                <a:latin typeface="Be Vietnam Ultra-Bold"/>
                <a:ea typeface="Be Vietnam Ultra-Bold"/>
                <a:cs typeface="Be Vietnam Ultra-Bold"/>
                <a:sym typeface="Be Vietnam Ultra-Bold"/>
              </a:rPr>
              <a:t>Kiểm tra chuẩn BCNF:</a:t>
            </a:r>
          </a:p>
          <a:p>
            <a:pPr algn="l">
              <a:lnSpc>
                <a:spcPts val="3126"/>
              </a:lnSpc>
              <a:spcBef>
                <a:spcPct val="0"/>
              </a:spcBef>
            </a:pPr>
            <a:r>
              <a:rPr lang="en-US" b="true" sz="2233">
                <a:solidFill>
                  <a:srgbClr val="FFFFFF"/>
                </a:solidFill>
                <a:latin typeface="Be Vietnam Ultra-Bold"/>
                <a:ea typeface="Be Vietnam Ultra-Bold"/>
                <a:cs typeface="Be Vietnam Ultra-Bold"/>
                <a:sym typeface="Be Vietnam Ultra-Bold"/>
              </a:rPr>
              <a:t>AC → B: AC không là siêu khóa</a:t>
            </a:r>
          </a:p>
          <a:p>
            <a:pPr algn="l">
              <a:lnSpc>
                <a:spcPts val="3126"/>
              </a:lnSpc>
              <a:spcBef>
                <a:spcPct val="0"/>
              </a:spcBef>
            </a:pPr>
            <a:r>
              <a:rPr lang="en-US" b="true" sz="2233">
                <a:solidFill>
                  <a:srgbClr val="FFFFFF"/>
                </a:solidFill>
                <a:latin typeface="Be Vietnam Ultra-Bold"/>
                <a:ea typeface="Be Vietnam Ultra-Bold"/>
                <a:cs typeface="Be Vietnam Ultra-Bold"/>
                <a:sym typeface="Be Vietnam Ultra-Bold"/>
              </a:rPr>
              <a:t>→ vi phạm BCNF</a:t>
            </a:r>
          </a:p>
          <a:p>
            <a:pPr algn="l">
              <a:lnSpc>
                <a:spcPts val="3126"/>
              </a:lnSpc>
              <a:spcBef>
                <a:spcPct val="0"/>
              </a:spcBef>
            </a:pPr>
            <a:r>
              <a:rPr lang="en-US" b="true" sz="2233">
                <a:solidFill>
                  <a:srgbClr val="FFFFFF"/>
                </a:solidFill>
                <a:latin typeface="Be Vietnam Ultra-Bold"/>
                <a:ea typeface="Be Vietnam Ultra-Bold"/>
                <a:cs typeface="Be Vietnam Ultra-Bold"/>
                <a:sym typeface="Be Vietnam Ultra-Bold"/>
              </a:rPr>
              <a:t>ABD → E: ABD không là siêu khóa →vi phạm BCNF</a:t>
            </a:r>
          </a:p>
          <a:p>
            <a:pPr algn="l">
              <a:lnSpc>
                <a:spcPts val="3126"/>
              </a:lnSpc>
              <a:spcBef>
                <a:spcPct val="0"/>
              </a:spcBef>
            </a:pPr>
            <a:r>
              <a:rPr lang="en-US" b="true" sz="2233">
                <a:solidFill>
                  <a:srgbClr val="FFFFFF"/>
                </a:solidFill>
                <a:latin typeface="Be Vietnam Ultra-Bold"/>
                <a:ea typeface="Be Vietnam Ultra-Bold"/>
                <a:cs typeface="Be Vietnam Ultra-Bold"/>
                <a:sym typeface="Be Vietnam Ultra-Bold"/>
              </a:rPr>
              <a:t>G → A: G không là siêu khóa →vi phạm BCNF</a:t>
            </a:r>
          </a:p>
          <a:p>
            <a:pPr algn="l">
              <a:lnSpc>
                <a:spcPts val="3126"/>
              </a:lnSpc>
              <a:spcBef>
                <a:spcPct val="0"/>
              </a:spcBef>
            </a:pPr>
          </a:p>
          <a:p>
            <a:pPr algn="l">
              <a:lnSpc>
                <a:spcPts val="3126"/>
              </a:lnSpc>
              <a:spcBef>
                <a:spcPct val="0"/>
              </a:spcBef>
            </a:pPr>
            <a:r>
              <a:rPr lang="en-US" b="true" sz="2233">
                <a:solidFill>
                  <a:srgbClr val="FFFFFF"/>
                </a:solidFill>
                <a:latin typeface="Be Vietnam Ultra-Bold"/>
                <a:ea typeface="Be Vietnam Ultra-Bold"/>
                <a:cs typeface="Be Vietnam Ultra-Bold"/>
                <a:sym typeface="Be Vietnam Ultra-Bold"/>
              </a:rPr>
              <a:t>Kiểm tra chuẩn 3NF:</a:t>
            </a:r>
          </a:p>
          <a:p>
            <a:pPr algn="l">
              <a:lnSpc>
                <a:spcPts val="3126"/>
              </a:lnSpc>
              <a:spcBef>
                <a:spcPct val="0"/>
              </a:spcBef>
            </a:pPr>
            <a:r>
              <a:rPr lang="en-US" b="true" sz="2233">
                <a:solidFill>
                  <a:srgbClr val="FFFFFF"/>
                </a:solidFill>
                <a:latin typeface="Be Vietnam Ultra-Bold"/>
                <a:ea typeface="Be Vietnam Ultra-Bold"/>
                <a:cs typeface="Be Vietnam Ultra-Bold"/>
                <a:sym typeface="Be Vietnam Ultra-Bold"/>
              </a:rPr>
              <a:t>B, E, A là thuộc tính nguyên tố (trong bao đóng của khóa {G, C, D})</a:t>
            </a:r>
          </a:p>
          <a:p>
            <a:pPr algn="l">
              <a:lnSpc>
                <a:spcPts val="3126"/>
              </a:lnSpc>
              <a:spcBef>
                <a:spcPct val="0"/>
              </a:spcBef>
            </a:pPr>
            <a:r>
              <a:rPr lang="en-US" b="true" sz="2233">
                <a:solidFill>
                  <a:srgbClr val="FFFFFF"/>
                </a:solidFill>
                <a:latin typeface="Be Vietnam Ultra-Bold"/>
                <a:ea typeface="Be Vietnam Ultra-Bold"/>
                <a:cs typeface="Be Vietnam Ultra-Bold"/>
                <a:sym typeface="Be Vietnam Ultra-Bold"/>
              </a:rPr>
              <a:t>→Đạt chuẩn 3NF</a:t>
            </a:r>
          </a:p>
          <a:p>
            <a:pPr algn="l">
              <a:lnSpc>
                <a:spcPts val="3126"/>
              </a:lnSpc>
              <a:spcBef>
                <a:spcPct val="0"/>
              </a:spcBef>
            </a:pPr>
            <a:r>
              <a:rPr lang="en-US" b="true" sz="2233">
                <a:solidFill>
                  <a:srgbClr val="FFFFFF"/>
                </a:solidFill>
                <a:latin typeface="Be Vietnam Ultra-Bold"/>
                <a:ea typeface="Be Vietnam Ultra-Bold"/>
                <a:cs typeface="Be Vietnam Ultra-Bold"/>
                <a:sym typeface="Be Vietnam Ultra-Bold"/>
              </a:rPr>
              <a:t>→ Dạng chuẩn cao nhất là 3NF</a:t>
            </a:r>
          </a:p>
          <a:p>
            <a:pPr algn="l">
              <a:lnSpc>
                <a:spcPts val="3126"/>
              </a:lnSpc>
              <a:spcBef>
                <a:spcPct val="0"/>
              </a:spcBef>
            </a:pP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222" r="0" b="-34222"/>
            </a:stretch>
          </a:blipFill>
        </p:spPr>
      </p:sp>
      <p:sp>
        <p:nvSpPr>
          <p:cNvPr name="Freeform 3" id="3"/>
          <p:cNvSpPr/>
          <p:nvPr/>
        </p:nvSpPr>
        <p:spPr>
          <a:xfrm flipH="false" flipV="false" rot="0">
            <a:off x="-1159879" y="8613090"/>
            <a:ext cx="3508133" cy="3157320"/>
          </a:xfrm>
          <a:custGeom>
            <a:avLst/>
            <a:gdLst/>
            <a:ahLst/>
            <a:cxnLst/>
            <a:rect r="r" b="b" t="t" l="l"/>
            <a:pathLst>
              <a:path h="3157320" w="3508133">
                <a:moveTo>
                  <a:pt x="0" y="0"/>
                </a:moveTo>
                <a:lnTo>
                  <a:pt x="3508133" y="0"/>
                </a:lnTo>
                <a:lnTo>
                  <a:pt x="3508133" y="3157320"/>
                </a:lnTo>
                <a:lnTo>
                  <a:pt x="0" y="3157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15292384" y="-1792352"/>
            <a:ext cx="3933833" cy="3584705"/>
          </a:xfrm>
          <a:custGeom>
            <a:avLst/>
            <a:gdLst/>
            <a:ahLst/>
            <a:cxnLst/>
            <a:rect r="r" b="b" t="t" l="l"/>
            <a:pathLst>
              <a:path h="3584705" w="3933833">
                <a:moveTo>
                  <a:pt x="0" y="0"/>
                </a:moveTo>
                <a:lnTo>
                  <a:pt x="3933832" y="0"/>
                </a:lnTo>
                <a:lnTo>
                  <a:pt x="3933832" y="3584704"/>
                </a:lnTo>
                <a:lnTo>
                  <a:pt x="0" y="35847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10800000">
            <a:off x="9713710" y="8349793"/>
            <a:ext cx="8562240" cy="1937207"/>
          </a:xfrm>
          <a:custGeom>
            <a:avLst/>
            <a:gdLst/>
            <a:ahLst/>
            <a:cxnLst/>
            <a:rect r="r" b="b" t="t" l="l"/>
            <a:pathLst>
              <a:path h="1937207" w="8562240">
                <a:moveTo>
                  <a:pt x="0" y="0"/>
                </a:moveTo>
                <a:lnTo>
                  <a:pt x="8562240" y="0"/>
                </a:lnTo>
                <a:lnTo>
                  <a:pt x="8562240" y="1937207"/>
                </a:lnTo>
                <a:lnTo>
                  <a:pt x="0" y="19372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true" flipV="false" rot="0">
            <a:off x="-4412219" y="29074"/>
            <a:ext cx="7160523" cy="1763279"/>
          </a:xfrm>
          <a:custGeom>
            <a:avLst/>
            <a:gdLst/>
            <a:ahLst/>
            <a:cxnLst/>
            <a:rect r="r" b="b" t="t" l="l"/>
            <a:pathLst>
              <a:path h="1763279" w="7160523">
                <a:moveTo>
                  <a:pt x="7160523" y="0"/>
                </a:moveTo>
                <a:lnTo>
                  <a:pt x="0" y="0"/>
                </a:lnTo>
                <a:lnTo>
                  <a:pt x="0" y="1763278"/>
                </a:lnTo>
                <a:lnTo>
                  <a:pt x="7160523" y="1763278"/>
                </a:lnTo>
                <a:lnTo>
                  <a:pt x="7160523"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400000">
            <a:off x="10374777" y="-1821931"/>
            <a:ext cx="3841260" cy="3029794"/>
          </a:xfrm>
          <a:custGeom>
            <a:avLst/>
            <a:gdLst/>
            <a:ahLst/>
            <a:cxnLst/>
            <a:rect r="r" b="b" t="t" l="l"/>
            <a:pathLst>
              <a:path h="3029794" w="3841260">
                <a:moveTo>
                  <a:pt x="0" y="0"/>
                </a:moveTo>
                <a:lnTo>
                  <a:pt x="3841260" y="0"/>
                </a:lnTo>
                <a:lnTo>
                  <a:pt x="3841260" y="3029794"/>
                </a:lnTo>
                <a:lnTo>
                  <a:pt x="0" y="3029794"/>
                </a:lnTo>
                <a:lnTo>
                  <a:pt x="0" y="0"/>
                </a:lnTo>
                <a:close/>
              </a:path>
            </a:pathLst>
          </a:custGeom>
          <a:blipFill>
            <a:blip r:embed="rId11">
              <a:alphaModFix amt="9999"/>
            </a:blip>
            <a:stretch>
              <a:fillRect l="0" t="0" r="0" b="0"/>
            </a:stretch>
          </a:blipFill>
        </p:spPr>
      </p:sp>
      <p:sp>
        <p:nvSpPr>
          <p:cNvPr name="Freeform 8" id="8"/>
          <p:cNvSpPr/>
          <p:nvPr/>
        </p:nvSpPr>
        <p:spPr>
          <a:xfrm flipH="false" flipV="false" rot="0">
            <a:off x="2748304" y="1139067"/>
            <a:ext cx="616992" cy="653286"/>
          </a:xfrm>
          <a:custGeom>
            <a:avLst/>
            <a:gdLst/>
            <a:ahLst/>
            <a:cxnLst/>
            <a:rect r="r" b="b" t="t" l="l"/>
            <a:pathLst>
              <a:path h="653286" w="616992">
                <a:moveTo>
                  <a:pt x="0" y="0"/>
                </a:moveTo>
                <a:lnTo>
                  <a:pt x="616993" y="0"/>
                </a:lnTo>
                <a:lnTo>
                  <a:pt x="616993" y="653285"/>
                </a:lnTo>
                <a:lnTo>
                  <a:pt x="0" y="653285"/>
                </a:lnTo>
                <a:lnTo>
                  <a:pt x="0" y="0"/>
                </a:lnTo>
                <a:close/>
              </a:path>
            </a:pathLst>
          </a:custGeom>
          <a:blipFill>
            <a:blip r:embed="rId12">
              <a:extLst>
                <a:ext uri="{96DAC541-7B7A-43D3-8B79-37D633B846F1}">
                  <asvg:svgBlip xmlns:asvg="http://schemas.microsoft.com/office/drawing/2016/SVG/main" r:embed="rId13"/>
                </a:ext>
              </a:extLst>
            </a:blip>
            <a:stretch>
              <a:fillRect l="-101838" t="-95061" r="-100161" b="-93041"/>
            </a:stretch>
          </a:blipFill>
          <a:ln cap="sq">
            <a:noFill/>
            <a:prstDash val="solid"/>
            <a:miter/>
          </a:ln>
        </p:spPr>
      </p:sp>
      <p:sp>
        <p:nvSpPr>
          <p:cNvPr name="Freeform 9" id="9"/>
          <p:cNvSpPr/>
          <p:nvPr/>
        </p:nvSpPr>
        <p:spPr>
          <a:xfrm flipH="true" flipV="false" rot="-6162621">
            <a:off x="12328437" y="2604016"/>
            <a:ext cx="1420824" cy="1381752"/>
          </a:xfrm>
          <a:custGeom>
            <a:avLst/>
            <a:gdLst/>
            <a:ahLst/>
            <a:cxnLst/>
            <a:rect r="r" b="b" t="t" l="l"/>
            <a:pathLst>
              <a:path h="1381752" w="1420824">
                <a:moveTo>
                  <a:pt x="1420824" y="0"/>
                </a:moveTo>
                <a:lnTo>
                  <a:pt x="0" y="0"/>
                </a:lnTo>
                <a:lnTo>
                  <a:pt x="0" y="1381752"/>
                </a:lnTo>
                <a:lnTo>
                  <a:pt x="1420824" y="1381752"/>
                </a:lnTo>
                <a:lnTo>
                  <a:pt x="1420824"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10" id="10"/>
          <p:cNvSpPr txBox="true"/>
          <p:nvPr/>
        </p:nvSpPr>
        <p:spPr>
          <a:xfrm rot="0">
            <a:off x="5461837" y="3797574"/>
            <a:ext cx="6833570" cy="2921407"/>
          </a:xfrm>
          <a:prstGeom prst="rect">
            <a:avLst/>
          </a:prstGeom>
        </p:spPr>
        <p:txBody>
          <a:bodyPr anchor="t" rtlCol="false" tIns="0" lIns="0" bIns="0" rIns="0">
            <a:spAutoFit/>
          </a:bodyPr>
          <a:lstStyle/>
          <a:p>
            <a:pPr algn="ctr">
              <a:lnSpc>
                <a:spcPts val="11159"/>
              </a:lnSpc>
            </a:pPr>
            <a:r>
              <a:rPr lang="en-US" sz="11624" b="true">
                <a:solidFill>
                  <a:srgbClr val="1B1C54"/>
                </a:solidFill>
                <a:latin typeface="Be Vietnam Ultra-Bold"/>
                <a:ea typeface="Be Vietnam Ultra-Bold"/>
                <a:cs typeface="Be Vietnam Ultra-Bold"/>
                <a:sym typeface="Be Vietnam Ultra-Bold"/>
              </a:rPr>
              <a:t>BÀI</a:t>
            </a:r>
          </a:p>
          <a:p>
            <a:pPr algn="ctr">
              <a:lnSpc>
                <a:spcPts val="11159"/>
              </a:lnSpc>
            </a:pPr>
            <a:r>
              <a:rPr lang="en-US" b="true" sz="11624">
                <a:solidFill>
                  <a:srgbClr val="004AAD"/>
                </a:solidFill>
                <a:latin typeface="Be Vietnam Ultra-Bold"/>
                <a:ea typeface="Be Vietnam Ultra-Bold"/>
                <a:cs typeface="Be Vietnam Ultra-Bold"/>
                <a:sym typeface="Be Vietnam Ultra-Bold"/>
              </a:rPr>
              <a:t>CÁ NHÂN</a:t>
            </a:r>
          </a:p>
        </p:txBody>
      </p:sp>
      <p:sp>
        <p:nvSpPr>
          <p:cNvPr name="TextBox 11" id="11"/>
          <p:cNvSpPr txBox="true"/>
          <p:nvPr/>
        </p:nvSpPr>
        <p:spPr>
          <a:xfrm rot="0">
            <a:off x="4395708" y="7490564"/>
            <a:ext cx="9496584" cy="859229"/>
          </a:xfrm>
          <a:prstGeom prst="rect">
            <a:avLst/>
          </a:prstGeom>
        </p:spPr>
        <p:txBody>
          <a:bodyPr anchor="t" rtlCol="false" tIns="0" lIns="0" bIns="0" rIns="0">
            <a:spAutoFit/>
          </a:bodyPr>
          <a:lstStyle/>
          <a:p>
            <a:pPr algn="ctr">
              <a:lnSpc>
                <a:spcPts val="6374"/>
              </a:lnSpc>
            </a:pPr>
            <a:r>
              <a:rPr lang="en-US" b="true" sz="6639">
                <a:solidFill>
                  <a:srgbClr val="1B1C54"/>
                </a:solidFill>
                <a:latin typeface="Be Vietnam Ultra-Bold"/>
                <a:ea typeface="Be Vietnam Ultra-Bold"/>
                <a:cs typeface="Be Vietnam Ultra-Bold"/>
                <a:sym typeface="Be Vietnam Ultra-Bold"/>
              </a:rPr>
              <a:t>Câu truy vấn cá nhân</a:t>
            </a:r>
          </a:p>
        </p:txBody>
      </p:sp>
      <p:sp>
        <p:nvSpPr>
          <p:cNvPr name="TextBox 12" id="12"/>
          <p:cNvSpPr txBox="true"/>
          <p:nvPr/>
        </p:nvSpPr>
        <p:spPr>
          <a:xfrm rot="0">
            <a:off x="5249151" y="1561755"/>
            <a:ext cx="7789698" cy="1733137"/>
          </a:xfrm>
          <a:prstGeom prst="rect">
            <a:avLst/>
          </a:prstGeom>
        </p:spPr>
        <p:txBody>
          <a:bodyPr anchor="t" rtlCol="false" tIns="0" lIns="0" bIns="0" rIns="0">
            <a:spAutoFit/>
          </a:bodyPr>
          <a:lstStyle/>
          <a:p>
            <a:pPr algn="ctr">
              <a:lnSpc>
                <a:spcPts val="14174"/>
              </a:lnSpc>
              <a:spcBef>
                <a:spcPct val="0"/>
              </a:spcBef>
            </a:pPr>
            <a:r>
              <a:rPr lang="en-US" b="true" sz="10124">
                <a:solidFill>
                  <a:srgbClr val="004AAD"/>
                </a:solidFill>
                <a:latin typeface="Be Vietnam Ultra-Bold"/>
                <a:ea typeface="Be Vietnam Ultra-Bold"/>
                <a:cs typeface="Be Vietnam Ultra-Bold"/>
                <a:sym typeface="Be Vietnam Ultra-Bold"/>
              </a:rPr>
              <a:t>PHẦN C</a:t>
            </a:r>
          </a:p>
        </p:txBody>
      </p:sp>
      <p:sp>
        <p:nvSpPr>
          <p:cNvPr name="Freeform 13" id="13"/>
          <p:cNvSpPr/>
          <p:nvPr/>
        </p:nvSpPr>
        <p:spPr>
          <a:xfrm flipH="true" flipV="false" rot="0">
            <a:off x="-5148100" y="3218518"/>
            <a:ext cx="7976443" cy="4207573"/>
          </a:xfrm>
          <a:custGeom>
            <a:avLst/>
            <a:gdLst/>
            <a:ahLst/>
            <a:cxnLst/>
            <a:rect r="r" b="b" t="t" l="l"/>
            <a:pathLst>
              <a:path h="4207573" w="7976443">
                <a:moveTo>
                  <a:pt x="7976442" y="0"/>
                </a:moveTo>
                <a:lnTo>
                  <a:pt x="0" y="0"/>
                </a:lnTo>
                <a:lnTo>
                  <a:pt x="0" y="4207573"/>
                </a:lnTo>
                <a:lnTo>
                  <a:pt x="7976442" y="4207573"/>
                </a:lnTo>
                <a:lnTo>
                  <a:pt x="7976442"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14995898" y="3218518"/>
            <a:ext cx="7976443" cy="4207573"/>
          </a:xfrm>
          <a:custGeom>
            <a:avLst/>
            <a:gdLst/>
            <a:ahLst/>
            <a:cxnLst/>
            <a:rect r="r" b="b" t="t" l="l"/>
            <a:pathLst>
              <a:path h="4207573" w="7976443">
                <a:moveTo>
                  <a:pt x="0" y="0"/>
                </a:moveTo>
                <a:lnTo>
                  <a:pt x="7976442" y="0"/>
                </a:lnTo>
                <a:lnTo>
                  <a:pt x="7976442" y="4207573"/>
                </a:lnTo>
                <a:lnTo>
                  <a:pt x="0" y="42075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24916" y="3327040"/>
            <a:ext cx="3470304" cy="1013948"/>
          </a:xfrm>
          <a:prstGeom prst="rect">
            <a:avLst/>
          </a:prstGeom>
        </p:spPr>
        <p:txBody>
          <a:bodyPr anchor="t" rtlCol="false" tIns="0" lIns="0" bIns="0" rIns="0">
            <a:spAutoFit/>
          </a:bodyPr>
          <a:lstStyle/>
          <a:p>
            <a:pPr algn="l" marL="0" indent="0" lvl="0">
              <a:lnSpc>
                <a:spcPts val="8296"/>
              </a:lnSpc>
              <a:spcBef>
                <a:spcPct val="0"/>
              </a:spcBef>
            </a:pPr>
            <a:r>
              <a:rPr lang="en-US" b="true" sz="5926">
                <a:solidFill>
                  <a:srgbClr val="1B1C54"/>
                </a:solidFill>
                <a:latin typeface="Be Vietnam Ultra-Bold"/>
                <a:ea typeface="Be Vietnam Ultra-Bold"/>
                <a:cs typeface="Be Vietnam Ultra-Bold"/>
                <a:sym typeface="Be Vietnam Ultra-Bold"/>
              </a:rPr>
              <a:t>LƯỢC</a:t>
            </a:r>
            <a:r>
              <a:rPr lang="en-US" b="true" sz="5926">
                <a:solidFill>
                  <a:srgbClr val="1B1C54"/>
                </a:solidFill>
                <a:latin typeface="Be Vietnam Ultra-Bold"/>
                <a:ea typeface="Be Vietnam Ultra-Bold"/>
                <a:cs typeface="Be Vietnam Ultra-Bold"/>
                <a:sym typeface="Be Vietnam Ultra-Bold"/>
              </a:rPr>
              <a:t> ĐỒ</a:t>
            </a:r>
          </a:p>
        </p:txBody>
      </p:sp>
      <p:sp>
        <p:nvSpPr>
          <p:cNvPr name="TextBox 3" id="3"/>
          <p:cNvSpPr txBox="true"/>
          <p:nvPr/>
        </p:nvSpPr>
        <p:spPr>
          <a:xfrm rot="0">
            <a:off x="390429" y="4472780"/>
            <a:ext cx="5539278" cy="1731337"/>
          </a:xfrm>
          <a:prstGeom prst="rect">
            <a:avLst/>
          </a:prstGeom>
        </p:spPr>
        <p:txBody>
          <a:bodyPr anchor="t" rtlCol="false" tIns="0" lIns="0" bIns="0" rIns="0">
            <a:spAutoFit/>
          </a:bodyPr>
          <a:lstStyle/>
          <a:p>
            <a:pPr algn="l" marL="0" indent="0" lvl="0">
              <a:lnSpc>
                <a:spcPts val="14297"/>
              </a:lnSpc>
              <a:spcBef>
                <a:spcPct val="0"/>
              </a:spcBef>
            </a:pPr>
            <a:r>
              <a:rPr lang="en-US" b="true" sz="10212">
                <a:solidFill>
                  <a:srgbClr val="004AAD"/>
                </a:solidFill>
                <a:latin typeface="Be Vietnam Ultra-Bold"/>
                <a:ea typeface="Be Vietnam Ultra-Bold"/>
                <a:cs typeface="Be Vietnam Ultra-Bold"/>
                <a:sym typeface="Be Vietnam Ultra-Bold"/>
              </a:rPr>
              <a:t>QUAN HỆ</a:t>
            </a:r>
          </a:p>
        </p:txBody>
      </p:sp>
      <p:sp>
        <p:nvSpPr>
          <p:cNvPr name="Freeform 4" id="4"/>
          <p:cNvSpPr/>
          <p:nvPr/>
        </p:nvSpPr>
        <p:spPr>
          <a:xfrm flipH="false" flipV="false" rot="0">
            <a:off x="-777553" y="-1631763"/>
            <a:ext cx="3402509" cy="3402509"/>
          </a:xfrm>
          <a:custGeom>
            <a:avLst/>
            <a:gdLst/>
            <a:ahLst/>
            <a:cxnLst/>
            <a:rect r="r" b="b" t="t" l="l"/>
            <a:pathLst>
              <a:path h="3402509" w="3402509">
                <a:moveTo>
                  <a:pt x="0" y="0"/>
                </a:moveTo>
                <a:lnTo>
                  <a:pt x="3402509" y="0"/>
                </a:lnTo>
                <a:lnTo>
                  <a:pt x="3402509" y="3402508"/>
                </a:lnTo>
                <a:lnTo>
                  <a:pt x="0" y="3402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10800000">
            <a:off x="15739990" y="8513699"/>
            <a:ext cx="3546601" cy="3546601"/>
          </a:xfrm>
          <a:custGeom>
            <a:avLst/>
            <a:gdLst/>
            <a:ahLst/>
            <a:cxnLst/>
            <a:rect r="r" b="b" t="t" l="l"/>
            <a:pathLst>
              <a:path h="3546601" w="3546601">
                <a:moveTo>
                  <a:pt x="0" y="0"/>
                </a:moveTo>
                <a:lnTo>
                  <a:pt x="3546601" y="0"/>
                </a:lnTo>
                <a:lnTo>
                  <a:pt x="3546601" y="3546602"/>
                </a:lnTo>
                <a:lnTo>
                  <a:pt x="0" y="3546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1814628" y="8104626"/>
            <a:ext cx="5686657" cy="2957061"/>
          </a:xfrm>
          <a:custGeom>
            <a:avLst/>
            <a:gdLst/>
            <a:ahLst/>
            <a:cxnLst/>
            <a:rect r="r" b="b" t="t" l="l"/>
            <a:pathLst>
              <a:path h="2957061" w="5686657">
                <a:moveTo>
                  <a:pt x="0" y="0"/>
                </a:moveTo>
                <a:lnTo>
                  <a:pt x="5686656" y="0"/>
                </a:lnTo>
                <a:lnTo>
                  <a:pt x="5686656" y="2957061"/>
                </a:lnTo>
                <a:lnTo>
                  <a:pt x="0" y="29570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7" id="7"/>
          <p:cNvSpPr/>
          <p:nvPr/>
        </p:nvSpPr>
        <p:spPr>
          <a:xfrm flipH="false" flipV="false" rot="0">
            <a:off x="16594556" y="-552907"/>
            <a:ext cx="2650922" cy="1855645"/>
          </a:xfrm>
          <a:custGeom>
            <a:avLst/>
            <a:gdLst/>
            <a:ahLst/>
            <a:cxnLst/>
            <a:rect r="r" b="b" t="t" l="l"/>
            <a:pathLst>
              <a:path h="1855645" w="2650922">
                <a:moveTo>
                  <a:pt x="0" y="0"/>
                </a:moveTo>
                <a:lnTo>
                  <a:pt x="2650922" y="0"/>
                </a:lnTo>
                <a:lnTo>
                  <a:pt x="2650922" y="1855646"/>
                </a:lnTo>
                <a:lnTo>
                  <a:pt x="0" y="18556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8" id="8"/>
          <p:cNvSpPr/>
          <p:nvPr/>
        </p:nvSpPr>
        <p:spPr>
          <a:xfrm flipH="false" flipV="false" rot="0">
            <a:off x="-2239088" y="1482105"/>
            <a:ext cx="3690493" cy="3519808"/>
          </a:xfrm>
          <a:custGeom>
            <a:avLst/>
            <a:gdLst/>
            <a:ahLst/>
            <a:cxnLst/>
            <a:rect r="r" b="b" t="t" l="l"/>
            <a:pathLst>
              <a:path h="3519808" w="3690493">
                <a:moveTo>
                  <a:pt x="0" y="0"/>
                </a:moveTo>
                <a:lnTo>
                  <a:pt x="3690493" y="0"/>
                </a:lnTo>
                <a:lnTo>
                  <a:pt x="3690493" y="3519808"/>
                </a:lnTo>
                <a:lnTo>
                  <a:pt x="0" y="3519808"/>
                </a:lnTo>
                <a:lnTo>
                  <a:pt x="0" y="0"/>
                </a:lnTo>
                <a:close/>
              </a:path>
            </a:pathLst>
          </a:custGeom>
          <a:blipFill>
            <a:blip r:embed="rId10">
              <a:alphaModFix amt="9999"/>
            </a:blip>
            <a:stretch>
              <a:fillRect l="0" t="0" r="0" b="0"/>
            </a:stretch>
          </a:blipFill>
        </p:spPr>
      </p:sp>
      <p:sp>
        <p:nvSpPr>
          <p:cNvPr name="Freeform 9" id="9"/>
          <p:cNvSpPr/>
          <p:nvPr/>
        </p:nvSpPr>
        <p:spPr>
          <a:xfrm flipH="false" flipV="false" rot="0">
            <a:off x="9921560" y="-34751"/>
            <a:ext cx="601603" cy="698832"/>
          </a:xfrm>
          <a:custGeom>
            <a:avLst/>
            <a:gdLst/>
            <a:ahLst/>
            <a:cxnLst/>
            <a:rect r="r" b="b" t="t" l="l"/>
            <a:pathLst>
              <a:path h="698832" w="601603">
                <a:moveTo>
                  <a:pt x="0" y="0"/>
                </a:moveTo>
                <a:lnTo>
                  <a:pt x="601603" y="0"/>
                </a:lnTo>
                <a:lnTo>
                  <a:pt x="601603" y="698832"/>
                </a:lnTo>
                <a:lnTo>
                  <a:pt x="0" y="698832"/>
                </a:lnTo>
                <a:lnTo>
                  <a:pt x="0" y="0"/>
                </a:lnTo>
                <a:close/>
              </a:path>
            </a:pathLst>
          </a:custGeom>
          <a:blipFill>
            <a:blip r:embed="rId11">
              <a:extLst>
                <a:ext uri="{96DAC541-7B7A-43D3-8B79-37D633B846F1}">
                  <asvg:svgBlip xmlns:asvg="http://schemas.microsoft.com/office/drawing/2016/SVG/main" r:embed="rId12"/>
                </a:ext>
              </a:extLst>
            </a:blip>
            <a:stretch>
              <a:fillRect l="0" t="0" r="-180319" b="-141318"/>
            </a:stretch>
          </a:blipFill>
        </p:spPr>
      </p:sp>
      <p:grpSp>
        <p:nvGrpSpPr>
          <p:cNvPr name="Group 10" id="10"/>
          <p:cNvGrpSpPr/>
          <p:nvPr/>
        </p:nvGrpSpPr>
        <p:grpSpPr>
          <a:xfrm rot="0">
            <a:off x="6584978" y="898557"/>
            <a:ext cx="10928313" cy="8988692"/>
            <a:chOff x="0" y="0"/>
            <a:chExt cx="2878239" cy="2367392"/>
          </a:xfrm>
        </p:grpSpPr>
        <p:sp>
          <p:nvSpPr>
            <p:cNvPr name="Freeform 11" id="11"/>
            <p:cNvSpPr/>
            <p:nvPr/>
          </p:nvSpPr>
          <p:spPr>
            <a:xfrm flipH="false" flipV="false" rot="0">
              <a:off x="0" y="0"/>
              <a:ext cx="2878239" cy="2367392"/>
            </a:xfrm>
            <a:custGeom>
              <a:avLst/>
              <a:gdLst/>
              <a:ahLst/>
              <a:cxnLst/>
              <a:rect r="r" b="b" t="t" l="l"/>
              <a:pathLst>
                <a:path h="2367392" w="2878239">
                  <a:moveTo>
                    <a:pt x="24087" y="0"/>
                  </a:moveTo>
                  <a:lnTo>
                    <a:pt x="2854152" y="0"/>
                  </a:lnTo>
                  <a:cubicBezTo>
                    <a:pt x="2867455" y="0"/>
                    <a:pt x="2878239" y="10784"/>
                    <a:pt x="2878239" y="24087"/>
                  </a:cubicBezTo>
                  <a:lnTo>
                    <a:pt x="2878239" y="2343306"/>
                  </a:lnTo>
                  <a:cubicBezTo>
                    <a:pt x="2878239" y="2356608"/>
                    <a:pt x="2867455" y="2367392"/>
                    <a:pt x="2854152" y="2367392"/>
                  </a:cubicBezTo>
                  <a:lnTo>
                    <a:pt x="24087" y="2367392"/>
                  </a:lnTo>
                  <a:cubicBezTo>
                    <a:pt x="10784" y="2367392"/>
                    <a:pt x="0" y="2356608"/>
                    <a:pt x="0" y="2343306"/>
                  </a:cubicBezTo>
                  <a:lnTo>
                    <a:pt x="0" y="24087"/>
                  </a:lnTo>
                  <a:cubicBezTo>
                    <a:pt x="0" y="10784"/>
                    <a:pt x="10784" y="0"/>
                    <a:pt x="24087" y="0"/>
                  </a:cubicBezTo>
                  <a:close/>
                </a:path>
              </a:pathLst>
            </a:custGeom>
            <a:solidFill>
              <a:srgbClr val="004AAD"/>
            </a:solidFill>
          </p:spPr>
        </p:sp>
        <p:sp>
          <p:nvSpPr>
            <p:cNvPr name="TextBox 12" id="12"/>
            <p:cNvSpPr txBox="true"/>
            <p:nvPr/>
          </p:nvSpPr>
          <p:spPr>
            <a:xfrm>
              <a:off x="0" y="-47625"/>
              <a:ext cx="2878239" cy="2415017"/>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6888277" y="1077575"/>
            <a:ext cx="9706279" cy="8592556"/>
          </a:xfrm>
          <a:prstGeom prst="rect">
            <a:avLst/>
          </a:prstGeom>
        </p:spPr>
        <p:txBody>
          <a:bodyPr anchor="t" rtlCol="false" tIns="0" lIns="0" bIns="0" rIns="0">
            <a:spAutoFit/>
          </a:bodyPr>
          <a:lstStyle/>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LOP (MaLop, TenLop, ThoiKhoaBieu, NgayKhaiGiang, HocPhi, LoaiLop)</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 PK: MaLop</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HOCVIEN (MaHV, HoTen, NgaySinh, NoiSinh, Phai, NgheNghiep, MaLop)</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 PK: MaHV</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 FK: MaLop → LOP(MaLop)</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HOCPHAN (MaHP, TenHocPhan, MaLop, NgayBatDau, HocPhi)</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 PK: MaHP</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 FK: MaLop → LOP(MaLop)</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MONHOC (MaMH, TenMonHoc, SoTietLyThuyet, SoTietThucHanh)</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 PK: MaMH</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HOCPHAN_MONHOC (MaHP, MaMH)</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 PK: (MaHP, MaMH)</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 FK: MaHP → HOCPHAN(MaHP)</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 FK: MaMH → MONHOC(MaMH)</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LOP_MONHOC (MaLop, MaMH)</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 PK: (MaLop, MaMH)</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 FK: MaLop → LOP(MaLop)</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 FK: MaMH → MONHOC(MaMH)</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DIEMTHI (MaHV, MaMH, DiemThi)</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 PK: (MaHV, MaMH)</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 FK: MaHV → HOCVIEN(MaHV)</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 FK: MaMH → MONHOC(MaMH)</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BIENLAI (MaBL, MaHV, NgayDongTien, HocPhi)</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 PK: MaBL</a:t>
            </a:r>
          </a:p>
          <a:p>
            <a:pPr algn="l">
              <a:lnSpc>
                <a:spcPts val="2731"/>
              </a:lnSpc>
              <a:spcBef>
                <a:spcPct val="0"/>
              </a:spcBef>
            </a:pPr>
            <a:r>
              <a:rPr lang="en-US" b="true" sz="1951">
                <a:solidFill>
                  <a:srgbClr val="FFFFFF"/>
                </a:solidFill>
                <a:latin typeface="Be Vietnam Ultra-Bold"/>
                <a:ea typeface="Be Vietnam Ultra-Bold"/>
                <a:cs typeface="Be Vietnam Ultra-Bold"/>
                <a:sym typeface="Be Vietnam Ultra-Bold"/>
              </a:rPr>
              <a:t> FK: MaHV → HOCVIEN(MaHV)</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433337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a:t>
            </a:r>
            <a:r>
              <a:rPr lang="en-US" b="true" sz="3950">
                <a:solidFill>
                  <a:srgbClr val="1B1C54"/>
                </a:solidFill>
                <a:latin typeface="Be Vietnam Ultra-Bold"/>
                <a:ea typeface="Be Vietnam Ultra-Bold"/>
                <a:cs typeface="Be Vietnam Ultra-Bold"/>
                <a:sym typeface="Be Vietnam Ultra-Bold"/>
              </a:rPr>
              <a:t> KHANG</a:t>
            </a:r>
          </a:p>
        </p:txBody>
      </p:sp>
      <p:grpSp>
        <p:nvGrpSpPr>
          <p:cNvPr name="Group 4" id="4"/>
          <p:cNvGrpSpPr/>
          <p:nvPr/>
        </p:nvGrpSpPr>
        <p:grpSpPr>
          <a:xfrm rot="0">
            <a:off x="3044253"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4473948">
            <a:off x="7420037" y="332318"/>
            <a:ext cx="1151634" cy="823418"/>
          </a:xfrm>
          <a:custGeom>
            <a:avLst/>
            <a:gdLst/>
            <a:ahLst/>
            <a:cxnLst/>
            <a:rect r="r" b="b" t="t" l="l"/>
            <a:pathLst>
              <a:path h="823418" w="1151634">
                <a:moveTo>
                  <a:pt x="0" y="0"/>
                </a:moveTo>
                <a:lnTo>
                  <a:pt x="1151634" y="0"/>
                </a:lnTo>
                <a:lnTo>
                  <a:pt x="1151634"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3" id="13"/>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4" id="14"/>
          <p:cNvSpPr txBox="true"/>
          <p:nvPr/>
        </p:nvSpPr>
        <p:spPr>
          <a:xfrm rot="0">
            <a:off x="4384156" y="2254664"/>
            <a:ext cx="9519687" cy="417360"/>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Tìm tên học viên có điểm thi cao nhất môn "Lập trình Python"</a:t>
            </a:r>
          </a:p>
        </p:txBody>
      </p:sp>
      <p:sp>
        <p:nvSpPr>
          <p:cNvPr name="TextBox 15" id="15"/>
          <p:cNvSpPr txBox="true"/>
          <p:nvPr/>
        </p:nvSpPr>
        <p:spPr>
          <a:xfrm rot="0">
            <a:off x="4110593" y="2839877"/>
            <a:ext cx="8367565" cy="5164927"/>
          </a:xfrm>
          <a:prstGeom prst="rect">
            <a:avLst/>
          </a:prstGeom>
        </p:spPr>
        <p:txBody>
          <a:bodyPr anchor="t" rtlCol="false" tIns="0" lIns="0" bIns="0" rIns="0">
            <a:spAutoFit/>
          </a:bodyPr>
          <a:lstStyle/>
          <a:p>
            <a:pPr algn="l">
              <a:lnSpc>
                <a:spcPts val="3409"/>
              </a:lnSpc>
            </a:pPr>
            <a:r>
              <a:rPr lang="en-US" sz="2435" b="true">
                <a:solidFill>
                  <a:srgbClr val="FFFFFF"/>
                </a:solidFill>
                <a:latin typeface="Be Vietnam Ultra-Bold"/>
                <a:ea typeface="Be Vietnam Ultra-Bold"/>
                <a:cs typeface="Be Vietnam Ultra-Bold"/>
                <a:sym typeface="Be Vietnam Ultra-Bold"/>
              </a:rPr>
              <a:t>SELECT HOTEN</a:t>
            </a:r>
          </a:p>
          <a:p>
            <a:pPr algn="l">
              <a:lnSpc>
                <a:spcPts val="3409"/>
              </a:lnSpc>
            </a:pPr>
            <a:r>
              <a:rPr lang="en-US" sz="2435" b="true">
                <a:solidFill>
                  <a:srgbClr val="FFFFFF"/>
                </a:solidFill>
                <a:latin typeface="Be Vietnam Ultra-Bold"/>
                <a:ea typeface="Be Vietnam Ultra-Bold"/>
                <a:cs typeface="Be Vietnam Ultra-Bold"/>
                <a:sym typeface="Be Vietnam Ultra-Bold"/>
              </a:rPr>
              <a:t>FROM HOCVIEN</a:t>
            </a:r>
          </a:p>
          <a:p>
            <a:pPr algn="l">
              <a:lnSpc>
                <a:spcPts val="3409"/>
              </a:lnSpc>
            </a:pPr>
            <a:r>
              <a:rPr lang="en-US" sz="2435" b="true">
                <a:solidFill>
                  <a:srgbClr val="FFFFFF"/>
                </a:solidFill>
                <a:latin typeface="Be Vietnam Ultra-Bold"/>
                <a:ea typeface="Be Vietnam Ultra-Bold"/>
                <a:cs typeface="Be Vietnam Ultra-Bold"/>
                <a:sym typeface="Be Vietnam Ultra-Bold"/>
              </a:rPr>
              <a:t>WHERE MAHV IN (</a:t>
            </a:r>
          </a:p>
          <a:p>
            <a:pPr algn="l">
              <a:lnSpc>
                <a:spcPts val="3409"/>
              </a:lnSpc>
            </a:pPr>
            <a:r>
              <a:rPr lang="en-US" sz="2435" b="true">
                <a:solidFill>
                  <a:srgbClr val="FFFFFF"/>
                </a:solidFill>
                <a:latin typeface="Be Vietnam Ultra-Bold"/>
                <a:ea typeface="Be Vietnam Ultra-Bold"/>
                <a:cs typeface="Be Vietnam Ultra-Bold"/>
                <a:sym typeface="Be Vietnam Ultra-Bold"/>
              </a:rPr>
              <a:t>SELECT MAHV</a:t>
            </a:r>
          </a:p>
          <a:p>
            <a:pPr algn="l">
              <a:lnSpc>
                <a:spcPts val="3409"/>
              </a:lnSpc>
            </a:pPr>
            <a:r>
              <a:rPr lang="en-US" sz="2435" b="true">
                <a:solidFill>
                  <a:srgbClr val="FFFFFF"/>
                </a:solidFill>
                <a:latin typeface="Be Vietnam Ultra-Bold"/>
                <a:ea typeface="Be Vietnam Ultra-Bold"/>
                <a:cs typeface="Be Vietnam Ultra-Bold"/>
                <a:sym typeface="Be Vietnam Ultra-Bold"/>
              </a:rPr>
              <a:t>FROM DIEMTHI</a:t>
            </a:r>
          </a:p>
          <a:p>
            <a:pPr algn="l">
              <a:lnSpc>
                <a:spcPts val="3409"/>
              </a:lnSpc>
            </a:pPr>
            <a:r>
              <a:rPr lang="en-US" sz="2435" b="true">
                <a:solidFill>
                  <a:srgbClr val="FFFFFF"/>
                </a:solidFill>
                <a:latin typeface="Be Vietnam Ultra-Bold"/>
                <a:ea typeface="Be Vietnam Ultra-Bold"/>
                <a:cs typeface="Be Vietnam Ultra-Bold"/>
                <a:sym typeface="Be Vietnam Ultra-Bold"/>
              </a:rPr>
              <a:t>WHERE MAMH = 'MH03' AND DIEMTHI = (</a:t>
            </a:r>
          </a:p>
          <a:p>
            <a:pPr algn="l">
              <a:lnSpc>
                <a:spcPts val="3409"/>
              </a:lnSpc>
            </a:pPr>
            <a:r>
              <a:rPr lang="en-US" sz="2435" b="true">
                <a:solidFill>
                  <a:srgbClr val="FFFFFF"/>
                </a:solidFill>
                <a:latin typeface="Be Vietnam Ultra-Bold"/>
                <a:ea typeface="Be Vietnam Ultra-Bold"/>
                <a:cs typeface="Be Vietnam Ultra-Bold"/>
                <a:sym typeface="Be Vietnam Ultra-Bold"/>
              </a:rPr>
              <a:t>SELECT MAX(DIEMTHI)</a:t>
            </a:r>
          </a:p>
          <a:p>
            <a:pPr algn="l">
              <a:lnSpc>
                <a:spcPts val="3409"/>
              </a:lnSpc>
            </a:pPr>
            <a:r>
              <a:rPr lang="en-US" sz="2435" b="true">
                <a:solidFill>
                  <a:srgbClr val="FFFFFF"/>
                </a:solidFill>
                <a:latin typeface="Be Vietnam Ultra-Bold"/>
                <a:ea typeface="Be Vietnam Ultra-Bold"/>
                <a:cs typeface="Be Vietnam Ultra-Bold"/>
                <a:sym typeface="Be Vietnam Ultra-Bold"/>
              </a:rPr>
              <a:t>FROM DIEMTHI</a:t>
            </a:r>
          </a:p>
          <a:p>
            <a:pPr algn="l">
              <a:lnSpc>
                <a:spcPts val="3409"/>
              </a:lnSpc>
            </a:pPr>
            <a:r>
              <a:rPr lang="en-US" sz="2435" b="true">
                <a:solidFill>
                  <a:srgbClr val="FFFFFF"/>
                </a:solidFill>
                <a:latin typeface="Be Vietnam Ultra-Bold"/>
                <a:ea typeface="Be Vietnam Ultra-Bold"/>
                <a:cs typeface="Be Vietnam Ultra-Bold"/>
                <a:sym typeface="Be Vietnam Ultra-Bold"/>
              </a:rPr>
              <a:t>WHERE MAMH = 'MH03'</a:t>
            </a:r>
          </a:p>
          <a:p>
            <a:pPr algn="l">
              <a:lnSpc>
                <a:spcPts val="3409"/>
              </a:lnSpc>
            </a:pPr>
            <a:r>
              <a:rPr lang="en-US" sz="2435" b="true">
                <a:solidFill>
                  <a:srgbClr val="FFFFFF"/>
                </a:solidFill>
                <a:latin typeface="Be Vietnam Ultra-Bold"/>
                <a:ea typeface="Be Vietnam Ultra-Bold"/>
                <a:cs typeface="Be Vietnam Ultra-Bold"/>
                <a:sym typeface="Be Vietnam Ultra-Bold"/>
              </a:rPr>
              <a:t>)</a:t>
            </a:r>
          </a:p>
          <a:p>
            <a:pPr algn="l">
              <a:lnSpc>
                <a:spcPts val="3409"/>
              </a:lnSpc>
            </a:pPr>
            <a:r>
              <a:rPr lang="en-US" sz="2435" b="true">
                <a:solidFill>
                  <a:srgbClr val="FFFFFF"/>
                </a:solidFill>
                <a:latin typeface="Be Vietnam Ultra-Bold"/>
                <a:ea typeface="Be Vietnam Ultra-Bold"/>
                <a:cs typeface="Be Vietnam Ultra-Bold"/>
                <a:sym typeface="Be Vietnam Ultra-Bold"/>
              </a:rPr>
              <a:t>)</a:t>
            </a:r>
          </a:p>
          <a:p>
            <a:pPr algn="l" marL="0" indent="0" lvl="0">
              <a:lnSpc>
                <a:spcPts val="3409"/>
              </a:lnSpc>
              <a:spcBef>
                <a:spcPct val="0"/>
              </a:spcBef>
            </a:pPr>
          </a:p>
        </p:txBody>
      </p:sp>
      <p:grpSp>
        <p:nvGrpSpPr>
          <p:cNvPr name="Group 16" id="16"/>
          <p:cNvGrpSpPr/>
          <p:nvPr/>
        </p:nvGrpSpPr>
        <p:grpSpPr>
          <a:xfrm rot="0">
            <a:off x="3462302" y="2163011"/>
            <a:ext cx="648291" cy="648291"/>
            <a:chOff x="0" y="0"/>
            <a:chExt cx="864388" cy="864388"/>
          </a:xfrm>
        </p:grpSpPr>
        <p:grpSp>
          <p:nvGrpSpPr>
            <p:cNvPr name="Group 17" id="17"/>
            <p:cNvGrpSpPr/>
            <p:nvPr/>
          </p:nvGrpSpPr>
          <p:grpSpPr>
            <a:xfrm rot="0">
              <a:off x="0" y="0"/>
              <a:ext cx="864388" cy="86438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20" id="20"/>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b="true">
                  <a:solidFill>
                    <a:srgbClr val="FFFFFF"/>
                  </a:solidFill>
                  <a:latin typeface="Be Vietnam Ultra-Bold"/>
                  <a:ea typeface="Be Vietnam Ultra-Bold"/>
                  <a:cs typeface="Be Vietnam Ultra-Bold"/>
                  <a:sym typeface="Be Vietnam Ultra-Bold"/>
                </a:rPr>
                <a:t>1</a:t>
              </a:r>
            </a:p>
          </p:txBody>
        </p:sp>
      </p:gr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433337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a:t>
            </a:r>
            <a:r>
              <a:rPr lang="en-US" b="true" sz="3950">
                <a:solidFill>
                  <a:srgbClr val="1B1C54"/>
                </a:solidFill>
                <a:latin typeface="Be Vietnam Ultra-Bold"/>
                <a:ea typeface="Be Vietnam Ultra-Bold"/>
                <a:cs typeface="Be Vietnam Ultra-Bold"/>
                <a:sym typeface="Be Vietnam Ultra-Bold"/>
              </a:rPr>
              <a:t> KHANG</a:t>
            </a:r>
          </a:p>
        </p:txBody>
      </p:sp>
      <p:grpSp>
        <p:nvGrpSpPr>
          <p:cNvPr name="Group 4" id="4"/>
          <p:cNvGrpSpPr/>
          <p:nvPr/>
        </p:nvGrpSpPr>
        <p:grpSpPr>
          <a:xfrm rot="0">
            <a:off x="3044253"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417360"/>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Tăng học phí thêm 5% cho các lớp có học viên tên chứa từ "Nguyễn"</a:t>
            </a:r>
          </a:p>
        </p:txBody>
      </p:sp>
      <p:sp>
        <p:nvSpPr>
          <p:cNvPr name="TextBox 14" id="14"/>
          <p:cNvSpPr txBox="true"/>
          <p:nvPr/>
        </p:nvSpPr>
        <p:spPr>
          <a:xfrm rot="0">
            <a:off x="4110593" y="2839877"/>
            <a:ext cx="8367565" cy="5596524"/>
          </a:xfrm>
          <a:prstGeom prst="rect">
            <a:avLst/>
          </a:prstGeom>
        </p:spPr>
        <p:txBody>
          <a:bodyPr anchor="t" rtlCol="false" tIns="0" lIns="0" bIns="0" rIns="0">
            <a:spAutoFit/>
          </a:bodyPr>
          <a:lstStyle/>
          <a:p>
            <a:pPr algn="l">
              <a:lnSpc>
                <a:spcPts val="3409"/>
              </a:lnSpc>
            </a:pPr>
            <a:r>
              <a:rPr lang="en-US" sz="2435" b="true">
                <a:solidFill>
                  <a:srgbClr val="FFFFFF"/>
                </a:solidFill>
                <a:latin typeface="Be Vietnam Ultra-Bold"/>
                <a:ea typeface="Be Vietnam Ultra-Bold"/>
                <a:cs typeface="Be Vietnam Ultra-Bold"/>
                <a:sym typeface="Be Vietnam Ultra-Bold"/>
              </a:rPr>
              <a:t>UPDATE LOP</a:t>
            </a:r>
          </a:p>
          <a:p>
            <a:pPr algn="l">
              <a:lnSpc>
                <a:spcPts val="3409"/>
              </a:lnSpc>
            </a:pPr>
            <a:r>
              <a:rPr lang="en-US" sz="2435" b="true">
                <a:solidFill>
                  <a:srgbClr val="FFFFFF"/>
                </a:solidFill>
                <a:latin typeface="Be Vietnam Ultra-Bold"/>
                <a:ea typeface="Be Vietnam Ultra-Bold"/>
                <a:cs typeface="Be Vietnam Ultra-Bold"/>
                <a:sym typeface="Be Vietnam Ultra-Bold"/>
              </a:rPr>
              <a:t>SET HOCPHI = HOCPHI * 1.05</a:t>
            </a:r>
          </a:p>
          <a:p>
            <a:pPr algn="l">
              <a:lnSpc>
                <a:spcPts val="3409"/>
              </a:lnSpc>
            </a:pPr>
            <a:r>
              <a:rPr lang="en-US" sz="2435" b="true">
                <a:solidFill>
                  <a:srgbClr val="FFFFFF"/>
                </a:solidFill>
                <a:latin typeface="Be Vietnam Ultra-Bold"/>
                <a:ea typeface="Be Vietnam Ultra-Bold"/>
                <a:cs typeface="Be Vietnam Ultra-Bold"/>
                <a:sym typeface="Be Vietnam Ultra-Bold"/>
              </a:rPr>
              <a:t>WHERE MALOP IN (</a:t>
            </a:r>
          </a:p>
          <a:p>
            <a:pPr algn="l">
              <a:lnSpc>
                <a:spcPts val="3409"/>
              </a:lnSpc>
            </a:pPr>
            <a:r>
              <a:rPr lang="en-US" sz="2435" b="true">
                <a:solidFill>
                  <a:srgbClr val="FFFFFF"/>
                </a:solidFill>
                <a:latin typeface="Be Vietnam Ultra-Bold"/>
                <a:ea typeface="Be Vietnam Ultra-Bold"/>
                <a:cs typeface="Be Vietnam Ultra-Bold"/>
                <a:sym typeface="Be Vietnam Ultra-Bold"/>
              </a:rPr>
              <a:t>SELECT DISTINCT L.MALOP</a:t>
            </a:r>
          </a:p>
          <a:p>
            <a:pPr algn="l">
              <a:lnSpc>
                <a:spcPts val="3409"/>
              </a:lnSpc>
            </a:pPr>
            <a:r>
              <a:rPr lang="en-US" sz="2435" b="true">
                <a:solidFill>
                  <a:srgbClr val="FFFFFF"/>
                </a:solidFill>
                <a:latin typeface="Be Vietnam Ultra-Bold"/>
                <a:ea typeface="Be Vietnam Ultra-Bold"/>
                <a:cs typeface="Be Vietnam Ultra-Bold"/>
                <a:sym typeface="Be Vietnam Ultra-Bold"/>
              </a:rPr>
              <a:t>FROM LOP L</a:t>
            </a:r>
          </a:p>
          <a:p>
            <a:pPr algn="l">
              <a:lnSpc>
                <a:spcPts val="3409"/>
              </a:lnSpc>
            </a:pPr>
            <a:r>
              <a:rPr lang="en-US" sz="2435" b="true">
                <a:solidFill>
                  <a:srgbClr val="FFFFFF"/>
                </a:solidFill>
                <a:latin typeface="Be Vietnam Ultra-Bold"/>
                <a:ea typeface="Be Vietnam Ultra-Bold"/>
                <a:cs typeface="Be Vietnam Ultra-Bold"/>
                <a:sym typeface="Be Vietnam Ultra-Bold"/>
              </a:rPr>
              <a:t>JOIN HOCPHAN HP ON L.MALOP = HP.MALOP</a:t>
            </a:r>
          </a:p>
          <a:p>
            <a:pPr algn="l">
              <a:lnSpc>
                <a:spcPts val="3409"/>
              </a:lnSpc>
            </a:pPr>
            <a:r>
              <a:rPr lang="en-US" sz="2435" b="true">
                <a:solidFill>
                  <a:srgbClr val="FFFFFF"/>
                </a:solidFill>
                <a:latin typeface="Be Vietnam Ultra-Bold"/>
                <a:ea typeface="Be Vietnam Ultra-Bold"/>
                <a:cs typeface="Be Vietnam Ultra-Bold"/>
                <a:sym typeface="Be Vietnam Ultra-Bold"/>
              </a:rPr>
              <a:t>JOIN HOCPHAN_MONHOC HPM ON HP.MAHP = HPM.MAHP</a:t>
            </a:r>
          </a:p>
          <a:p>
            <a:pPr algn="l">
              <a:lnSpc>
                <a:spcPts val="3409"/>
              </a:lnSpc>
            </a:pPr>
            <a:r>
              <a:rPr lang="en-US" sz="2435" b="true">
                <a:solidFill>
                  <a:srgbClr val="FFFFFF"/>
                </a:solidFill>
                <a:latin typeface="Be Vietnam Ultra-Bold"/>
                <a:ea typeface="Be Vietnam Ultra-Bold"/>
                <a:cs typeface="Be Vietnam Ultra-Bold"/>
                <a:sym typeface="Be Vietnam Ultra-Bold"/>
              </a:rPr>
              <a:t>JOIN DIEMTHI DT ON DT.MAMH = HPM.MAMH</a:t>
            </a:r>
          </a:p>
          <a:p>
            <a:pPr algn="l">
              <a:lnSpc>
                <a:spcPts val="3409"/>
              </a:lnSpc>
            </a:pPr>
            <a:r>
              <a:rPr lang="en-US" sz="2435" b="true">
                <a:solidFill>
                  <a:srgbClr val="FFFFFF"/>
                </a:solidFill>
                <a:latin typeface="Be Vietnam Ultra-Bold"/>
                <a:ea typeface="Be Vietnam Ultra-Bold"/>
                <a:cs typeface="Be Vietnam Ultra-Bold"/>
                <a:sym typeface="Be Vietnam Ultra-Bold"/>
              </a:rPr>
              <a:t>JOIN HOCVIEN HV ON HV.MAHV = DT.MAHV</a:t>
            </a:r>
          </a:p>
          <a:p>
            <a:pPr algn="l">
              <a:lnSpc>
                <a:spcPts val="3409"/>
              </a:lnSpc>
            </a:pPr>
            <a:r>
              <a:rPr lang="en-US" sz="2435" b="true">
                <a:solidFill>
                  <a:srgbClr val="FFFFFF"/>
                </a:solidFill>
                <a:latin typeface="Be Vietnam Ultra-Bold"/>
                <a:ea typeface="Be Vietnam Ultra-Bold"/>
                <a:cs typeface="Be Vietnam Ultra-Bold"/>
                <a:sym typeface="Be Vietnam Ultra-Bold"/>
              </a:rPr>
              <a:t>WHERE HV.HOTEN LIKE N'%Nguyễn%'</a:t>
            </a:r>
          </a:p>
          <a:p>
            <a:pPr algn="l">
              <a:lnSpc>
                <a:spcPts val="3409"/>
              </a:lnSpc>
            </a:pPr>
            <a:r>
              <a:rPr lang="en-US" sz="2435" b="true">
                <a:solidFill>
                  <a:srgbClr val="FFFFFF"/>
                </a:solidFill>
                <a:latin typeface="Be Vietnam Ultra-Bold"/>
                <a:ea typeface="Be Vietnam Ultra-Bold"/>
                <a:cs typeface="Be Vietnam Ultra-Bold"/>
                <a:sym typeface="Be Vietnam Ultra-Bold"/>
              </a:rPr>
              <a:t>)</a:t>
            </a:r>
          </a:p>
          <a:p>
            <a:pPr algn="l" marL="0" indent="0" lvl="0">
              <a:lnSpc>
                <a:spcPts val="3409"/>
              </a:lnSpc>
              <a:spcBef>
                <a:spcPct val="0"/>
              </a:spcBef>
            </a:pP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b="true">
                  <a:solidFill>
                    <a:srgbClr val="FFFFFF"/>
                  </a:solidFill>
                  <a:latin typeface="Be Vietnam Ultra-Bold"/>
                  <a:ea typeface="Be Vietnam Ultra-Bold"/>
                  <a:cs typeface="Be Vietnam Ultra-Bold"/>
                  <a:sym typeface="Be Vietnam Ultra-Bold"/>
                </a:rPr>
                <a:t>2</a:t>
              </a:r>
            </a:p>
          </p:txBody>
        </p:sp>
      </p:grpSp>
      <p:sp>
        <p:nvSpPr>
          <p:cNvPr name="Freeform 20" id="20"/>
          <p:cNvSpPr/>
          <p:nvPr/>
        </p:nvSpPr>
        <p:spPr>
          <a:xfrm flipH="false" flipV="false" rot="4473948">
            <a:off x="7420037" y="332318"/>
            <a:ext cx="1151634" cy="823418"/>
          </a:xfrm>
          <a:custGeom>
            <a:avLst/>
            <a:gdLst/>
            <a:ahLst/>
            <a:cxnLst/>
            <a:rect r="r" b="b" t="t" l="l"/>
            <a:pathLst>
              <a:path h="823418" w="1151634">
                <a:moveTo>
                  <a:pt x="0" y="0"/>
                </a:moveTo>
                <a:lnTo>
                  <a:pt x="1151634" y="0"/>
                </a:lnTo>
                <a:lnTo>
                  <a:pt x="1151634"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433337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a:t>
            </a:r>
            <a:r>
              <a:rPr lang="en-US" b="true" sz="3950">
                <a:solidFill>
                  <a:srgbClr val="1B1C54"/>
                </a:solidFill>
                <a:latin typeface="Be Vietnam Ultra-Bold"/>
                <a:ea typeface="Be Vietnam Ultra-Bold"/>
                <a:cs typeface="Be Vietnam Ultra-Bold"/>
                <a:sym typeface="Be Vietnam Ultra-Bold"/>
              </a:rPr>
              <a:t> KHANG</a:t>
            </a:r>
          </a:p>
        </p:txBody>
      </p:sp>
      <p:grpSp>
        <p:nvGrpSpPr>
          <p:cNvPr name="Group 4" id="4"/>
          <p:cNvGrpSpPr/>
          <p:nvPr/>
        </p:nvGrpSpPr>
        <p:grpSpPr>
          <a:xfrm rot="0">
            <a:off x="3044253"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417360"/>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Liệt kê thông tin học viên có điểm thi thấp nhất trong mỗi môn học</a:t>
            </a:r>
          </a:p>
        </p:txBody>
      </p:sp>
      <p:sp>
        <p:nvSpPr>
          <p:cNvPr name="TextBox 14" id="14"/>
          <p:cNvSpPr txBox="true"/>
          <p:nvPr/>
        </p:nvSpPr>
        <p:spPr>
          <a:xfrm rot="0">
            <a:off x="4110593" y="2839877"/>
            <a:ext cx="8367565" cy="3870136"/>
          </a:xfrm>
          <a:prstGeom prst="rect">
            <a:avLst/>
          </a:prstGeom>
        </p:spPr>
        <p:txBody>
          <a:bodyPr anchor="t" rtlCol="false" tIns="0" lIns="0" bIns="0" rIns="0">
            <a:spAutoFit/>
          </a:bodyPr>
          <a:lstStyle/>
          <a:p>
            <a:pPr algn="l">
              <a:lnSpc>
                <a:spcPts val="3409"/>
              </a:lnSpc>
            </a:pPr>
            <a:r>
              <a:rPr lang="en-US" sz="2435" b="true">
                <a:solidFill>
                  <a:srgbClr val="FFFFFF"/>
                </a:solidFill>
                <a:latin typeface="Be Vietnam Ultra-Bold"/>
                <a:ea typeface="Be Vietnam Ultra-Bold"/>
                <a:cs typeface="Be Vietnam Ultra-Bold"/>
                <a:sym typeface="Be Vietnam Ultra-Bold"/>
              </a:rPr>
              <a:t>SELECT HV.MAHV, HV.HOTEN, DT.MAMH, DT.DIEMTHI</a:t>
            </a:r>
          </a:p>
          <a:p>
            <a:pPr algn="l">
              <a:lnSpc>
                <a:spcPts val="3409"/>
              </a:lnSpc>
            </a:pPr>
            <a:r>
              <a:rPr lang="en-US" sz="2435" b="true">
                <a:solidFill>
                  <a:srgbClr val="FFFFFF"/>
                </a:solidFill>
                <a:latin typeface="Be Vietnam Ultra-Bold"/>
                <a:ea typeface="Be Vietnam Ultra-Bold"/>
                <a:cs typeface="Be Vietnam Ultra-Bold"/>
                <a:sym typeface="Be Vietnam Ultra-Bold"/>
              </a:rPr>
              <a:t>FROM DIEMTHI DT</a:t>
            </a:r>
          </a:p>
          <a:p>
            <a:pPr algn="l">
              <a:lnSpc>
                <a:spcPts val="3409"/>
              </a:lnSpc>
            </a:pPr>
            <a:r>
              <a:rPr lang="en-US" sz="2435" b="true">
                <a:solidFill>
                  <a:srgbClr val="FFFFFF"/>
                </a:solidFill>
                <a:latin typeface="Be Vietnam Ultra-Bold"/>
                <a:ea typeface="Be Vietnam Ultra-Bold"/>
                <a:cs typeface="Be Vietnam Ultra-Bold"/>
                <a:sym typeface="Be Vietnam Ultra-Bold"/>
              </a:rPr>
              <a:t>JOIN HOCVIEN HV ON HV.MAHV = DT.MAHV</a:t>
            </a:r>
          </a:p>
          <a:p>
            <a:pPr algn="l">
              <a:lnSpc>
                <a:spcPts val="3409"/>
              </a:lnSpc>
            </a:pPr>
            <a:r>
              <a:rPr lang="en-US" sz="2435" b="true">
                <a:solidFill>
                  <a:srgbClr val="FFFFFF"/>
                </a:solidFill>
                <a:latin typeface="Be Vietnam Ultra-Bold"/>
                <a:ea typeface="Be Vietnam Ultra-Bold"/>
                <a:cs typeface="Be Vietnam Ultra-Bold"/>
                <a:sym typeface="Be Vietnam Ultra-Bold"/>
              </a:rPr>
              <a:t>WHERE DT.DIEMTHI = (</a:t>
            </a:r>
          </a:p>
          <a:p>
            <a:pPr algn="l">
              <a:lnSpc>
                <a:spcPts val="3409"/>
              </a:lnSpc>
            </a:pPr>
            <a:r>
              <a:rPr lang="en-US" sz="2435" b="true">
                <a:solidFill>
                  <a:srgbClr val="FFFFFF"/>
                </a:solidFill>
                <a:latin typeface="Be Vietnam Ultra-Bold"/>
                <a:ea typeface="Be Vietnam Ultra-Bold"/>
                <a:cs typeface="Be Vietnam Ultra-Bold"/>
                <a:sym typeface="Be Vietnam Ultra-Bold"/>
              </a:rPr>
              <a:t>SELECT MIN(DIEMTHI)</a:t>
            </a:r>
          </a:p>
          <a:p>
            <a:pPr algn="l">
              <a:lnSpc>
                <a:spcPts val="3409"/>
              </a:lnSpc>
            </a:pPr>
            <a:r>
              <a:rPr lang="en-US" sz="2435" b="true">
                <a:solidFill>
                  <a:srgbClr val="FFFFFF"/>
                </a:solidFill>
                <a:latin typeface="Be Vietnam Ultra-Bold"/>
                <a:ea typeface="Be Vietnam Ultra-Bold"/>
                <a:cs typeface="Be Vietnam Ultra-Bold"/>
                <a:sym typeface="Be Vietnam Ultra-Bold"/>
              </a:rPr>
              <a:t>FROM DIEMTHI DT2</a:t>
            </a:r>
          </a:p>
          <a:p>
            <a:pPr algn="l">
              <a:lnSpc>
                <a:spcPts val="3409"/>
              </a:lnSpc>
            </a:pPr>
            <a:r>
              <a:rPr lang="en-US" sz="2435" b="true">
                <a:solidFill>
                  <a:srgbClr val="FFFFFF"/>
                </a:solidFill>
                <a:latin typeface="Be Vietnam Ultra-Bold"/>
                <a:ea typeface="Be Vietnam Ultra-Bold"/>
                <a:cs typeface="Be Vietnam Ultra-Bold"/>
                <a:sym typeface="Be Vietnam Ultra-Bold"/>
              </a:rPr>
              <a:t>WHERE DT2.MAMH = DT.MAMH</a:t>
            </a:r>
          </a:p>
          <a:p>
            <a:pPr algn="l">
              <a:lnSpc>
                <a:spcPts val="3409"/>
              </a:lnSpc>
            </a:pPr>
            <a:r>
              <a:rPr lang="en-US" sz="2435" b="true">
                <a:solidFill>
                  <a:srgbClr val="FFFFFF"/>
                </a:solidFill>
                <a:latin typeface="Be Vietnam Ultra-Bold"/>
                <a:ea typeface="Be Vietnam Ultra-Bold"/>
                <a:cs typeface="Be Vietnam Ultra-Bold"/>
                <a:sym typeface="Be Vietnam Ultra-Bold"/>
              </a:rPr>
              <a:t>)</a:t>
            </a:r>
          </a:p>
          <a:p>
            <a:pPr algn="l" marL="0" indent="0" lvl="0">
              <a:lnSpc>
                <a:spcPts val="3409"/>
              </a:lnSpc>
              <a:spcBef>
                <a:spcPct val="0"/>
              </a:spcBef>
            </a:pP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b="true">
                  <a:solidFill>
                    <a:srgbClr val="FFFFFF"/>
                  </a:solidFill>
                  <a:latin typeface="Be Vietnam Ultra-Bold"/>
                  <a:ea typeface="Be Vietnam Ultra-Bold"/>
                  <a:cs typeface="Be Vietnam Ultra-Bold"/>
                  <a:sym typeface="Be Vietnam Ultra-Bold"/>
                </a:rPr>
                <a:t>3</a:t>
              </a:r>
            </a:p>
          </p:txBody>
        </p:sp>
      </p:grpSp>
      <p:sp>
        <p:nvSpPr>
          <p:cNvPr name="Freeform 20" id="20"/>
          <p:cNvSpPr/>
          <p:nvPr/>
        </p:nvSpPr>
        <p:spPr>
          <a:xfrm flipH="false" flipV="false" rot="4473948">
            <a:off x="7420037" y="332318"/>
            <a:ext cx="1151634" cy="823418"/>
          </a:xfrm>
          <a:custGeom>
            <a:avLst/>
            <a:gdLst/>
            <a:ahLst/>
            <a:cxnLst/>
            <a:rect r="r" b="b" t="t" l="l"/>
            <a:pathLst>
              <a:path h="823418" w="1151634">
                <a:moveTo>
                  <a:pt x="0" y="0"/>
                </a:moveTo>
                <a:lnTo>
                  <a:pt x="1151634" y="0"/>
                </a:lnTo>
                <a:lnTo>
                  <a:pt x="1151634"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433337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a:t>
            </a:r>
            <a:r>
              <a:rPr lang="en-US" b="true" sz="3950">
                <a:solidFill>
                  <a:srgbClr val="1B1C54"/>
                </a:solidFill>
                <a:latin typeface="Be Vietnam Ultra-Bold"/>
                <a:ea typeface="Be Vietnam Ultra-Bold"/>
                <a:cs typeface="Be Vietnam Ultra-Bold"/>
                <a:sym typeface="Be Vietnam Ultra-Bold"/>
              </a:rPr>
              <a:t> KHANG</a:t>
            </a:r>
          </a:p>
        </p:txBody>
      </p:sp>
      <p:grpSp>
        <p:nvGrpSpPr>
          <p:cNvPr name="Group 4" id="4"/>
          <p:cNvGrpSpPr/>
          <p:nvPr/>
        </p:nvGrpSpPr>
        <p:grpSpPr>
          <a:xfrm rot="0">
            <a:off x="3044253"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848957"/>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Xếp hạng học viên theo điểm thi môn "Lập trình Python" từ cao xuống thấp</a:t>
            </a:r>
          </a:p>
        </p:txBody>
      </p:sp>
      <p:sp>
        <p:nvSpPr>
          <p:cNvPr name="TextBox 14" id="14"/>
          <p:cNvSpPr txBox="true"/>
          <p:nvPr/>
        </p:nvSpPr>
        <p:spPr>
          <a:xfrm rot="0">
            <a:off x="4110593" y="3255352"/>
            <a:ext cx="8367565" cy="4301733"/>
          </a:xfrm>
          <a:prstGeom prst="rect">
            <a:avLst/>
          </a:prstGeom>
        </p:spPr>
        <p:txBody>
          <a:bodyPr anchor="t" rtlCol="false" tIns="0" lIns="0" bIns="0" rIns="0">
            <a:spAutoFit/>
          </a:bodyPr>
          <a:lstStyle/>
          <a:p>
            <a:pPr algn="l">
              <a:lnSpc>
                <a:spcPts val="3409"/>
              </a:lnSpc>
            </a:pPr>
            <a:r>
              <a:rPr lang="en-US" sz="2435" b="true">
                <a:solidFill>
                  <a:srgbClr val="FFFFFF"/>
                </a:solidFill>
                <a:latin typeface="Be Vietnam Ultra-Bold"/>
                <a:ea typeface="Be Vietnam Ultra-Bold"/>
                <a:cs typeface="Be Vietnam Ultra-Bold"/>
                <a:sym typeface="Be Vietnam Ultra-Bold"/>
              </a:rPr>
              <a:t>SELECT</a:t>
            </a:r>
          </a:p>
          <a:p>
            <a:pPr algn="l">
              <a:lnSpc>
                <a:spcPts val="3409"/>
              </a:lnSpc>
            </a:pPr>
            <a:r>
              <a:rPr lang="en-US" sz="2435" b="true">
                <a:solidFill>
                  <a:srgbClr val="FFFFFF"/>
                </a:solidFill>
                <a:latin typeface="Be Vietnam Ultra-Bold"/>
                <a:ea typeface="Be Vietnam Ultra-Bold"/>
                <a:cs typeface="Be Vietnam Ultra-Bold"/>
                <a:sym typeface="Be Vietnam Ultra-Bold"/>
              </a:rPr>
              <a:t>ROW_NUMBER() OVER (ORDER BY DT.DIEMTHI DESC) AS XepHang,</a:t>
            </a:r>
          </a:p>
          <a:p>
            <a:pPr algn="l">
              <a:lnSpc>
                <a:spcPts val="3409"/>
              </a:lnSpc>
            </a:pPr>
            <a:r>
              <a:rPr lang="en-US" sz="2435" b="true">
                <a:solidFill>
                  <a:srgbClr val="FFFFFF"/>
                </a:solidFill>
                <a:latin typeface="Be Vietnam Ultra-Bold"/>
                <a:ea typeface="Be Vietnam Ultra-Bold"/>
                <a:cs typeface="Be Vietnam Ultra-Bold"/>
                <a:sym typeface="Be Vietnam Ultra-Bold"/>
              </a:rPr>
              <a:t>HV.MAHV,</a:t>
            </a:r>
          </a:p>
          <a:p>
            <a:pPr algn="l">
              <a:lnSpc>
                <a:spcPts val="3409"/>
              </a:lnSpc>
            </a:pPr>
            <a:r>
              <a:rPr lang="en-US" sz="2435" b="true">
                <a:solidFill>
                  <a:srgbClr val="FFFFFF"/>
                </a:solidFill>
                <a:latin typeface="Be Vietnam Ultra-Bold"/>
                <a:ea typeface="Be Vietnam Ultra-Bold"/>
                <a:cs typeface="Be Vietnam Ultra-Bold"/>
                <a:sym typeface="Be Vietnam Ultra-Bold"/>
              </a:rPr>
              <a:t>HV.HOTEN,</a:t>
            </a:r>
          </a:p>
          <a:p>
            <a:pPr algn="l">
              <a:lnSpc>
                <a:spcPts val="3409"/>
              </a:lnSpc>
            </a:pPr>
            <a:r>
              <a:rPr lang="en-US" sz="2435" b="true">
                <a:solidFill>
                  <a:srgbClr val="FFFFFF"/>
                </a:solidFill>
                <a:latin typeface="Be Vietnam Ultra-Bold"/>
                <a:ea typeface="Be Vietnam Ultra-Bold"/>
                <a:cs typeface="Be Vietnam Ultra-Bold"/>
                <a:sym typeface="Be Vietnam Ultra-Bold"/>
              </a:rPr>
              <a:t>DT.DIEMTHI</a:t>
            </a:r>
          </a:p>
          <a:p>
            <a:pPr algn="l">
              <a:lnSpc>
                <a:spcPts val="3409"/>
              </a:lnSpc>
            </a:pPr>
            <a:r>
              <a:rPr lang="en-US" sz="2435" b="true">
                <a:solidFill>
                  <a:srgbClr val="FFFFFF"/>
                </a:solidFill>
                <a:latin typeface="Be Vietnam Ultra-Bold"/>
                <a:ea typeface="Be Vietnam Ultra-Bold"/>
                <a:cs typeface="Be Vietnam Ultra-Bold"/>
                <a:sym typeface="Be Vietnam Ultra-Bold"/>
              </a:rPr>
              <a:t>FROM DIEMTHI DT</a:t>
            </a:r>
          </a:p>
          <a:p>
            <a:pPr algn="l">
              <a:lnSpc>
                <a:spcPts val="3409"/>
              </a:lnSpc>
            </a:pPr>
            <a:r>
              <a:rPr lang="en-US" sz="2435" b="true">
                <a:solidFill>
                  <a:srgbClr val="FFFFFF"/>
                </a:solidFill>
                <a:latin typeface="Be Vietnam Ultra-Bold"/>
                <a:ea typeface="Be Vietnam Ultra-Bold"/>
                <a:cs typeface="Be Vietnam Ultra-Bold"/>
                <a:sym typeface="Be Vietnam Ultra-Bold"/>
              </a:rPr>
              <a:t>JOIN HOCVIEN HV ON HV.MAHV = DT.MAHV</a:t>
            </a:r>
          </a:p>
          <a:p>
            <a:pPr algn="l">
              <a:lnSpc>
                <a:spcPts val="3409"/>
              </a:lnSpc>
            </a:pPr>
            <a:r>
              <a:rPr lang="en-US" sz="2435" b="true">
                <a:solidFill>
                  <a:srgbClr val="FFFFFF"/>
                </a:solidFill>
                <a:latin typeface="Be Vietnam Ultra-Bold"/>
                <a:ea typeface="Be Vietnam Ultra-Bold"/>
                <a:cs typeface="Be Vietnam Ultra-Bold"/>
                <a:sym typeface="Be Vietnam Ultra-Bold"/>
              </a:rPr>
              <a:t>WHERE DT.MAMH = 'MH03'</a:t>
            </a:r>
          </a:p>
          <a:p>
            <a:pPr algn="l" marL="0" indent="0" lvl="0">
              <a:lnSpc>
                <a:spcPts val="3409"/>
              </a:lnSpc>
              <a:spcBef>
                <a:spcPct val="0"/>
              </a:spcBef>
            </a:pP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b="true">
                  <a:solidFill>
                    <a:srgbClr val="FFFFFF"/>
                  </a:solidFill>
                  <a:latin typeface="Be Vietnam Ultra-Bold"/>
                  <a:ea typeface="Be Vietnam Ultra-Bold"/>
                  <a:cs typeface="Be Vietnam Ultra-Bold"/>
                  <a:sym typeface="Be Vietnam Ultra-Bold"/>
                </a:rPr>
                <a:t>4</a:t>
              </a:r>
            </a:p>
          </p:txBody>
        </p:sp>
      </p:grpSp>
      <p:sp>
        <p:nvSpPr>
          <p:cNvPr name="Freeform 20" id="20"/>
          <p:cNvSpPr/>
          <p:nvPr/>
        </p:nvSpPr>
        <p:spPr>
          <a:xfrm flipH="false" flipV="false" rot="4473948">
            <a:off x="7420037" y="332318"/>
            <a:ext cx="1151634" cy="823418"/>
          </a:xfrm>
          <a:custGeom>
            <a:avLst/>
            <a:gdLst/>
            <a:ahLst/>
            <a:cxnLst/>
            <a:rect r="r" b="b" t="t" l="l"/>
            <a:pathLst>
              <a:path h="823418" w="1151634">
                <a:moveTo>
                  <a:pt x="0" y="0"/>
                </a:moveTo>
                <a:lnTo>
                  <a:pt x="1151634" y="0"/>
                </a:lnTo>
                <a:lnTo>
                  <a:pt x="1151634"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433337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a:t>
            </a:r>
            <a:r>
              <a:rPr lang="en-US" b="true" sz="3950">
                <a:solidFill>
                  <a:srgbClr val="1B1C54"/>
                </a:solidFill>
                <a:latin typeface="Be Vietnam Ultra-Bold"/>
                <a:ea typeface="Be Vietnam Ultra-Bold"/>
                <a:cs typeface="Be Vietnam Ultra-Bold"/>
                <a:sym typeface="Be Vietnam Ultra-Bold"/>
              </a:rPr>
              <a:t> KHANG</a:t>
            </a:r>
          </a:p>
        </p:txBody>
      </p:sp>
      <p:grpSp>
        <p:nvGrpSpPr>
          <p:cNvPr name="Group 4" id="4"/>
          <p:cNvGrpSpPr/>
          <p:nvPr/>
        </p:nvGrpSpPr>
        <p:grpSpPr>
          <a:xfrm rot="0">
            <a:off x="3044253"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417360"/>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Liệt kê học viên học cả hai môn: "Lập trình Java" và "Thiết kế Web"</a:t>
            </a:r>
          </a:p>
        </p:txBody>
      </p:sp>
      <p:sp>
        <p:nvSpPr>
          <p:cNvPr name="TextBox 14" id="14"/>
          <p:cNvSpPr txBox="true"/>
          <p:nvPr/>
        </p:nvSpPr>
        <p:spPr>
          <a:xfrm rot="0">
            <a:off x="4110593" y="3255352"/>
            <a:ext cx="8367565" cy="3870136"/>
          </a:xfrm>
          <a:prstGeom prst="rect">
            <a:avLst/>
          </a:prstGeom>
        </p:spPr>
        <p:txBody>
          <a:bodyPr anchor="t" rtlCol="false" tIns="0" lIns="0" bIns="0" rIns="0">
            <a:spAutoFit/>
          </a:bodyPr>
          <a:lstStyle/>
          <a:p>
            <a:pPr algn="l">
              <a:lnSpc>
                <a:spcPts val="3409"/>
              </a:lnSpc>
            </a:pPr>
            <a:r>
              <a:rPr lang="en-US" sz="2435" b="true">
                <a:solidFill>
                  <a:srgbClr val="FFFFFF"/>
                </a:solidFill>
                <a:latin typeface="Be Vietnam Ultra-Bold"/>
                <a:ea typeface="Be Vietnam Ultra-Bold"/>
                <a:cs typeface="Be Vietnam Ultra-Bold"/>
                <a:sym typeface="Be Vietnam Ultra-Bold"/>
              </a:rPr>
              <a:t>SELECT HV.HOTEN</a:t>
            </a:r>
          </a:p>
          <a:p>
            <a:pPr algn="l">
              <a:lnSpc>
                <a:spcPts val="3409"/>
              </a:lnSpc>
            </a:pPr>
            <a:r>
              <a:rPr lang="en-US" sz="2435" b="true">
                <a:solidFill>
                  <a:srgbClr val="FFFFFF"/>
                </a:solidFill>
                <a:latin typeface="Be Vietnam Ultra-Bold"/>
                <a:ea typeface="Be Vietnam Ultra-Bold"/>
                <a:cs typeface="Be Vietnam Ultra-Bold"/>
                <a:sym typeface="Be Vietnam Ultra-Bold"/>
              </a:rPr>
              <a:t>FROM HOCVIEN HV</a:t>
            </a:r>
          </a:p>
          <a:p>
            <a:pPr algn="l">
              <a:lnSpc>
                <a:spcPts val="3409"/>
              </a:lnSpc>
            </a:pPr>
            <a:r>
              <a:rPr lang="en-US" sz="2435" b="true">
                <a:solidFill>
                  <a:srgbClr val="FFFFFF"/>
                </a:solidFill>
                <a:latin typeface="Be Vietnam Ultra-Bold"/>
                <a:ea typeface="Be Vietnam Ultra-Bold"/>
                <a:cs typeface="Be Vietnam Ultra-Bold"/>
                <a:sym typeface="Be Vietnam Ultra-Bold"/>
              </a:rPr>
              <a:t>WHERE HV.MAHV IN (</a:t>
            </a:r>
          </a:p>
          <a:p>
            <a:pPr algn="l">
              <a:lnSpc>
                <a:spcPts val="3409"/>
              </a:lnSpc>
            </a:pPr>
            <a:r>
              <a:rPr lang="en-US" sz="2435" b="true">
                <a:solidFill>
                  <a:srgbClr val="FFFFFF"/>
                </a:solidFill>
                <a:latin typeface="Be Vietnam Ultra-Bold"/>
                <a:ea typeface="Be Vietnam Ultra-Bold"/>
                <a:cs typeface="Be Vietnam Ultra-Bold"/>
                <a:sym typeface="Be Vietnam Ultra-Bold"/>
              </a:rPr>
              <a:t>SELECT DT1.MAHV</a:t>
            </a:r>
          </a:p>
          <a:p>
            <a:pPr algn="l">
              <a:lnSpc>
                <a:spcPts val="3409"/>
              </a:lnSpc>
            </a:pPr>
            <a:r>
              <a:rPr lang="en-US" sz="2435" b="true">
                <a:solidFill>
                  <a:srgbClr val="FFFFFF"/>
                </a:solidFill>
                <a:latin typeface="Be Vietnam Ultra-Bold"/>
                <a:ea typeface="Be Vietnam Ultra-Bold"/>
                <a:cs typeface="Be Vietnam Ultra-Bold"/>
                <a:sym typeface="Be Vietnam Ultra-Bold"/>
              </a:rPr>
              <a:t>FROM DIEMTHI DT1</a:t>
            </a:r>
          </a:p>
          <a:p>
            <a:pPr algn="l">
              <a:lnSpc>
                <a:spcPts val="3409"/>
              </a:lnSpc>
            </a:pPr>
            <a:r>
              <a:rPr lang="en-US" sz="2435" b="true">
                <a:solidFill>
                  <a:srgbClr val="FFFFFF"/>
                </a:solidFill>
                <a:latin typeface="Be Vietnam Ultra-Bold"/>
                <a:ea typeface="Be Vietnam Ultra-Bold"/>
                <a:cs typeface="Be Vietnam Ultra-Bold"/>
                <a:sym typeface="Be Vietnam Ultra-Bold"/>
              </a:rPr>
              <a:t>JOIN DIEMTHI DT2 ON DT1.MAHV = DT2.MAHV</a:t>
            </a:r>
          </a:p>
          <a:p>
            <a:pPr algn="l">
              <a:lnSpc>
                <a:spcPts val="3409"/>
              </a:lnSpc>
            </a:pPr>
            <a:r>
              <a:rPr lang="en-US" sz="2435" b="true">
                <a:solidFill>
                  <a:srgbClr val="FFFFFF"/>
                </a:solidFill>
                <a:latin typeface="Be Vietnam Ultra-Bold"/>
                <a:ea typeface="Be Vietnam Ultra-Bold"/>
                <a:cs typeface="Be Vietnam Ultra-Bold"/>
                <a:sym typeface="Be Vietnam Ultra-Bold"/>
              </a:rPr>
              <a:t>WHERE DT1.MAMH = 'MH01' AND DT2.MAMH = 'MH05'</a:t>
            </a:r>
          </a:p>
          <a:p>
            <a:pPr algn="l">
              <a:lnSpc>
                <a:spcPts val="3409"/>
              </a:lnSpc>
            </a:pPr>
            <a:r>
              <a:rPr lang="en-US" sz="2435" b="true">
                <a:solidFill>
                  <a:srgbClr val="FFFFFF"/>
                </a:solidFill>
                <a:latin typeface="Be Vietnam Ultra-Bold"/>
                <a:ea typeface="Be Vietnam Ultra-Bold"/>
                <a:cs typeface="Be Vietnam Ultra-Bold"/>
                <a:sym typeface="Be Vietnam Ultra-Bold"/>
              </a:rPr>
              <a:t>)</a:t>
            </a:r>
          </a:p>
          <a:p>
            <a:pPr algn="l" marL="0" indent="0" lvl="0">
              <a:lnSpc>
                <a:spcPts val="3409"/>
              </a:lnSpc>
              <a:spcBef>
                <a:spcPct val="0"/>
              </a:spcBef>
            </a:pP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b="true">
                  <a:solidFill>
                    <a:srgbClr val="FFFFFF"/>
                  </a:solidFill>
                  <a:latin typeface="Be Vietnam Ultra-Bold"/>
                  <a:ea typeface="Be Vietnam Ultra-Bold"/>
                  <a:cs typeface="Be Vietnam Ultra-Bold"/>
                  <a:sym typeface="Be Vietnam Ultra-Bold"/>
                </a:rPr>
                <a:t>5</a:t>
              </a:r>
            </a:p>
          </p:txBody>
        </p:sp>
      </p:grpSp>
      <p:sp>
        <p:nvSpPr>
          <p:cNvPr name="Freeform 20" id="20"/>
          <p:cNvSpPr/>
          <p:nvPr/>
        </p:nvSpPr>
        <p:spPr>
          <a:xfrm flipH="false" flipV="false" rot="4473948">
            <a:off x="7420037" y="332318"/>
            <a:ext cx="1151634" cy="823418"/>
          </a:xfrm>
          <a:custGeom>
            <a:avLst/>
            <a:gdLst/>
            <a:ahLst/>
            <a:cxnLst/>
            <a:rect r="r" b="b" t="t" l="l"/>
            <a:pathLst>
              <a:path h="823418" w="1151634">
                <a:moveTo>
                  <a:pt x="0" y="0"/>
                </a:moveTo>
                <a:lnTo>
                  <a:pt x="1151634" y="0"/>
                </a:lnTo>
                <a:lnTo>
                  <a:pt x="1151634" y="823418"/>
                </a:lnTo>
                <a:lnTo>
                  <a:pt x="0" y="82341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549560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a:t>
            </a:r>
            <a:r>
              <a:rPr lang="en-US" b="true" sz="3950">
                <a:solidFill>
                  <a:srgbClr val="1B1C54"/>
                </a:solidFill>
                <a:latin typeface="Be Vietnam Ultra-Bold"/>
                <a:ea typeface="Be Vietnam Ultra-Bold"/>
                <a:cs typeface="Be Vietnam Ultra-Bold"/>
                <a:sym typeface="Be Vietnam Ultra-Bold"/>
              </a:rPr>
              <a:t> HỬU THẠCH</a:t>
            </a:r>
          </a:p>
        </p:txBody>
      </p:sp>
      <p:grpSp>
        <p:nvGrpSpPr>
          <p:cNvPr name="Group 4" id="4"/>
          <p:cNvGrpSpPr/>
          <p:nvPr/>
        </p:nvGrpSpPr>
        <p:grpSpPr>
          <a:xfrm rot="0">
            <a:off x="3044253"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417360"/>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Học viên học lớp có học phí cao nhất.</a:t>
            </a:r>
          </a:p>
        </p:txBody>
      </p:sp>
      <p:sp>
        <p:nvSpPr>
          <p:cNvPr name="TextBox 14" id="14"/>
          <p:cNvSpPr txBox="true"/>
          <p:nvPr/>
        </p:nvSpPr>
        <p:spPr>
          <a:xfrm rot="0">
            <a:off x="4110593" y="3255352"/>
            <a:ext cx="8367565" cy="3006942"/>
          </a:xfrm>
          <a:prstGeom prst="rect">
            <a:avLst/>
          </a:prstGeom>
        </p:spPr>
        <p:txBody>
          <a:bodyPr anchor="t" rtlCol="false" tIns="0" lIns="0" bIns="0" rIns="0">
            <a:spAutoFit/>
          </a:bodyPr>
          <a:lstStyle/>
          <a:p>
            <a:pPr algn="l">
              <a:lnSpc>
                <a:spcPts val="3409"/>
              </a:lnSpc>
            </a:pPr>
            <a:r>
              <a:rPr lang="en-US" sz="2435" b="true">
                <a:solidFill>
                  <a:srgbClr val="FFFFFF"/>
                </a:solidFill>
                <a:latin typeface="Be Vietnam Ultra-Bold"/>
                <a:ea typeface="Be Vietnam Ultra-Bold"/>
                <a:cs typeface="Be Vietnam Ultra-Bold"/>
                <a:sym typeface="Be Vietnam Ultra-Bold"/>
              </a:rPr>
              <a:t>SELECT * FROM HOCVIEN</a:t>
            </a:r>
          </a:p>
          <a:p>
            <a:pPr algn="l">
              <a:lnSpc>
                <a:spcPts val="3409"/>
              </a:lnSpc>
            </a:pPr>
            <a:r>
              <a:rPr lang="en-US" sz="2435" b="true">
                <a:solidFill>
                  <a:srgbClr val="FFFFFF"/>
                </a:solidFill>
                <a:latin typeface="Be Vietnam Ultra-Bold"/>
                <a:ea typeface="Be Vietnam Ultra-Bold"/>
                <a:cs typeface="Be Vietnam Ultra-Bold"/>
                <a:sym typeface="Be Vietnam Ultra-Bold"/>
              </a:rPr>
              <a:t>WHERE MALOP = (</a:t>
            </a:r>
          </a:p>
          <a:p>
            <a:pPr algn="l">
              <a:lnSpc>
                <a:spcPts val="3409"/>
              </a:lnSpc>
            </a:pPr>
            <a:r>
              <a:rPr lang="en-US" sz="2435" b="true">
                <a:solidFill>
                  <a:srgbClr val="FFFFFF"/>
                </a:solidFill>
                <a:latin typeface="Be Vietnam Ultra-Bold"/>
                <a:ea typeface="Be Vietnam Ultra-Bold"/>
                <a:cs typeface="Be Vietnam Ultra-Bold"/>
                <a:sym typeface="Be Vietnam Ultra-Bold"/>
              </a:rPr>
              <a:t>    SELECT MALOP FROM LOP </a:t>
            </a:r>
          </a:p>
          <a:p>
            <a:pPr algn="l">
              <a:lnSpc>
                <a:spcPts val="3409"/>
              </a:lnSpc>
            </a:pPr>
            <a:r>
              <a:rPr lang="en-US" sz="2435" b="true">
                <a:solidFill>
                  <a:srgbClr val="FFFFFF"/>
                </a:solidFill>
                <a:latin typeface="Be Vietnam Ultra-Bold"/>
                <a:ea typeface="Be Vietnam Ultra-Bold"/>
                <a:cs typeface="Be Vietnam Ultra-Bold"/>
                <a:sym typeface="Be Vietnam Ultra-Bold"/>
              </a:rPr>
              <a:t>    WHERE HOCPHI = (SELECT MAX(HOCPHI) FROM LOP WHERE LOAILOP = N'ngắn hạn')</a:t>
            </a:r>
          </a:p>
          <a:p>
            <a:pPr algn="l">
              <a:lnSpc>
                <a:spcPts val="3409"/>
              </a:lnSpc>
            </a:pPr>
            <a:r>
              <a:rPr lang="en-US" sz="2435" b="true">
                <a:solidFill>
                  <a:srgbClr val="FFFFFF"/>
                </a:solidFill>
                <a:latin typeface="Be Vietnam Ultra-Bold"/>
                <a:ea typeface="Be Vietnam Ultra-Bold"/>
                <a:cs typeface="Be Vietnam Ultra-Bold"/>
                <a:sym typeface="Be Vietnam Ultra-Bold"/>
              </a:rPr>
              <a:t>);</a:t>
            </a:r>
          </a:p>
          <a:p>
            <a:pPr algn="l" marL="0" indent="0" lvl="0">
              <a:lnSpc>
                <a:spcPts val="3409"/>
              </a:lnSpc>
              <a:spcBef>
                <a:spcPct val="0"/>
              </a:spcBef>
            </a:pP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8"/>
                      <a:pt x="181951" y="812800"/>
                      <a:pt x="406400" y="812800"/>
                    </a:cubicBezTo>
                    <a:cubicBezTo>
                      <a:pt x="630849" y="812800"/>
                      <a:pt x="812800" y="630848"/>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a:solidFill>
                    <a:srgbClr val="FFFFFF"/>
                  </a:solidFill>
                  <a:latin typeface="Be Vietnam"/>
                  <a:ea typeface="Be Vietnam"/>
                  <a:cs typeface="Be Vietnam"/>
                  <a:sym typeface="Be Vietnam"/>
                </a:rPr>
                <a:t>1</a:t>
              </a:r>
            </a:p>
          </p:txBody>
        </p:sp>
      </p:grpSp>
      <p:sp>
        <p:nvSpPr>
          <p:cNvPr name="Freeform 20" id="20"/>
          <p:cNvSpPr/>
          <p:nvPr/>
        </p:nvSpPr>
        <p:spPr>
          <a:xfrm flipH="false" flipV="false" rot="4473948">
            <a:off x="8378655" y="259562"/>
            <a:ext cx="1151634" cy="823418"/>
          </a:xfrm>
          <a:custGeom>
            <a:avLst/>
            <a:gdLst/>
            <a:ahLst/>
            <a:cxnLst/>
            <a:rect r="r" b="b" t="t" l="l"/>
            <a:pathLst>
              <a:path h="823418" w="1151634">
                <a:moveTo>
                  <a:pt x="0" y="0"/>
                </a:moveTo>
                <a:lnTo>
                  <a:pt x="1151634" y="0"/>
                </a:lnTo>
                <a:lnTo>
                  <a:pt x="1151634" y="823419"/>
                </a:lnTo>
                <a:lnTo>
                  <a:pt x="0" y="8234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549560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a:t>
            </a:r>
            <a:r>
              <a:rPr lang="en-US" b="true" sz="3950">
                <a:solidFill>
                  <a:srgbClr val="1B1C54"/>
                </a:solidFill>
                <a:latin typeface="Be Vietnam Ultra-Bold"/>
                <a:ea typeface="Be Vietnam Ultra-Bold"/>
                <a:cs typeface="Be Vietnam Ultra-Bold"/>
                <a:sym typeface="Be Vietnam Ultra-Bold"/>
              </a:rPr>
              <a:t> HỬU THẠCH</a:t>
            </a:r>
          </a:p>
        </p:txBody>
      </p:sp>
      <p:grpSp>
        <p:nvGrpSpPr>
          <p:cNvPr name="Group 4" id="4"/>
          <p:cNvGrpSpPr/>
          <p:nvPr/>
        </p:nvGrpSpPr>
        <p:grpSpPr>
          <a:xfrm rot="0">
            <a:off x="3044253"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417360"/>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Mỗi lớp và tổng học phí học viên của lớp đó đã đóng (nếu có).</a:t>
            </a:r>
          </a:p>
        </p:txBody>
      </p:sp>
      <p:sp>
        <p:nvSpPr>
          <p:cNvPr name="TextBox 14" id="14"/>
          <p:cNvSpPr txBox="true"/>
          <p:nvPr/>
        </p:nvSpPr>
        <p:spPr>
          <a:xfrm rot="0">
            <a:off x="4110593" y="3255352"/>
            <a:ext cx="8367565" cy="2575345"/>
          </a:xfrm>
          <a:prstGeom prst="rect">
            <a:avLst/>
          </a:prstGeom>
        </p:spPr>
        <p:txBody>
          <a:bodyPr anchor="t" rtlCol="false" tIns="0" lIns="0" bIns="0" rIns="0">
            <a:spAutoFit/>
          </a:bodyPr>
          <a:lstStyle/>
          <a:p>
            <a:pPr algn="l">
              <a:lnSpc>
                <a:spcPts val="3409"/>
              </a:lnSpc>
            </a:pPr>
            <a:r>
              <a:rPr lang="en-US" sz="2435" b="true">
                <a:solidFill>
                  <a:srgbClr val="FFFFFF"/>
                </a:solidFill>
                <a:latin typeface="Be Vietnam Ultra-Bold"/>
                <a:ea typeface="Be Vietnam Ultra-Bold"/>
                <a:cs typeface="Be Vietnam Ultra-Bold"/>
                <a:sym typeface="Be Vietnam Ultra-Bold"/>
              </a:rPr>
              <a:t>SELECT L.TENLOP, SUM(BL.HOCPHI) AS TongHocPhi</a:t>
            </a:r>
          </a:p>
          <a:p>
            <a:pPr algn="l">
              <a:lnSpc>
                <a:spcPts val="3409"/>
              </a:lnSpc>
            </a:pPr>
            <a:r>
              <a:rPr lang="en-US" sz="2435" b="true">
                <a:solidFill>
                  <a:srgbClr val="FFFFFF"/>
                </a:solidFill>
                <a:latin typeface="Be Vietnam Ultra-Bold"/>
                <a:ea typeface="Be Vietnam Ultra-Bold"/>
                <a:cs typeface="Be Vietnam Ultra-Bold"/>
                <a:sym typeface="Be Vietnam Ultra-Bold"/>
              </a:rPr>
              <a:t>FROM LOP L</a:t>
            </a:r>
          </a:p>
          <a:p>
            <a:pPr algn="l">
              <a:lnSpc>
                <a:spcPts val="3409"/>
              </a:lnSpc>
            </a:pPr>
            <a:r>
              <a:rPr lang="en-US" sz="2435" b="true">
                <a:solidFill>
                  <a:srgbClr val="FFFFFF"/>
                </a:solidFill>
                <a:latin typeface="Be Vietnam Ultra-Bold"/>
                <a:ea typeface="Be Vietnam Ultra-Bold"/>
                <a:cs typeface="Be Vietnam Ultra-Bold"/>
                <a:sym typeface="Be Vietnam Ultra-Bold"/>
              </a:rPr>
              <a:t>JOIN HOCVIEN HV ON L.MALOP = HV.MALOP</a:t>
            </a:r>
          </a:p>
          <a:p>
            <a:pPr algn="l">
              <a:lnSpc>
                <a:spcPts val="3409"/>
              </a:lnSpc>
            </a:pPr>
            <a:r>
              <a:rPr lang="en-US" sz="2435" b="true">
                <a:solidFill>
                  <a:srgbClr val="FFFFFF"/>
                </a:solidFill>
                <a:latin typeface="Be Vietnam Ultra-Bold"/>
                <a:ea typeface="Be Vietnam Ultra-Bold"/>
                <a:cs typeface="Be Vietnam Ultra-Bold"/>
                <a:sym typeface="Be Vietnam Ultra-Bold"/>
              </a:rPr>
              <a:t>JOIN BIENLAI BL ON HV.MAHV = BL.MAHV</a:t>
            </a:r>
          </a:p>
          <a:p>
            <a:pPr algn="l">
              <a:lnSpc>
                <a:spcPts val="3409"/>
              </a:lnSpc>
            </a:pPr>
            <a:r>
              <a:rPr lang="en-US" sz="2435" b="true">
                <a:solidFill>
                  <a:srgbClr val="FFFFFF"/>
                </a:solidFill>
                <a:latin typeface="Be Vietnam Ultra-Bold"/>
                <a:ea typeface="Be Vietnam Ultra-Bold"/>
                <a:cs typeface="Be Vietnam Ultra-Bold"/>
                <a:sym typeface="Be Vietnam Ultra-Bold"/>
              </a:rPr>
              <a:t>GROUP BY L.TENLOP;</a:t>
            </a:r>
          </a:p>
          <a:p>
            <a:pPr algn="l" marL="0" indent="0" lvl="0">
              <a:lnSpc>
                <a:spcPts val="3409"/>
              </a:lnSpc>
              <a:spcBef>
                <a:spcPct val="0"/>
              </a:spcBef>
            </a:pP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8"/>
                      <a:pt x="181951" y="812800"/>
                      <a:pt x="406400" y="812800"/>
                    </a:cubicBezTo>
                    <a:cubicBezTo>
                      <a:pt x="630849" y="812800"/>
                      <a:pt x="812800" y="630848"/>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a:solidFill>
                    <a:srgbClr val="FFFFFF"/>
                  </a:solidFill>
                  <a:latin typeface="Be Vietnam"/>
                  <a:ea typeface="Be Vietnam"/>
                  <a:cs typeface="Be Vietnam"/>
                  <a:sym typeface="Be Vietnam"/>
                </a:rPr>
                <a:t>2</a:t>
              </a:r>
            </a:p>
          </p:txBody>
        </p:sp>
      </p:grpSp>
      <p:sp>
        <p:nvSpPr>
          <p:cNvPr name="Freeform 20" id="20"/>
          <p:cNvSpPr/>
          <p:nvPr/>
        </p:nvSpPr>
        <p:spPr>
          <a:xfrm flipH="false" flipV="false" rot="4473948">
            <a:off x="8378655" y="259562"/>
            <a:ext cx="1151634" cy="823418"/>
          </a:xfrm>
          <a:custGeom>
            <a:avLst/>
            <a:gdLst/>
            <a:ahLst/>
            <a:cxnLst/>
            <a:rect r="r" b="b" t="t" l="l"/>
            <a:pathLst>
              <a:path h="823418" w="1151634">
                <a:moveTo>
                  <a:pt x="0" y="0"/>
                </a:moveTo>
                <a:lnTo>
                  <a:pt x="1151634" y="0"/>
                </a:lnTo>
                <a:lnTo>
                  <a:pt x="1151634" y="823419"/>
                </a:lnTo>
                <a:lnTo>
                  <a:pt x="0" y="8234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549560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a:t>
            </a:r>
            <a:r>
              <a:rPr lang="en-US" b="true" sz="3950">
                <a:solidFill>
                  <a:srgbClr val="1B1C54"/>
                </a:solidFill>
                <a:latin typeface="Be Vietnam Ultra-Bold"/>
                <a:ea typeface="Be Vietnam Ultra-Bold"/>
                <a:cs typeface="Be Vietnam Ultra-Bold"/>
                <a:sym typeface="Be Vietnam Ultra-Bold"/>
              </a:rPr>
              <a:t> HỬU THẠCH</a:t>
            </a:r>
          </a:p>
        </p:txBody>
      </p:sp>
      <p:grpSp>
        <p:nvGrpSpPr>
          <p:cNvPr name="Group 4" id="4"/>
          <p:cNvGrpSpPr/>
          <p:nvPr/>
        </p:nvGrpSpPr>
        <p:grpSpPr>
          <a:xfrm rot="0">
            <a:off x="3044253"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417360"/>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Mức học phí cao nhất của lớp ngắn hạn</a:t>
            </a:r>
          </a:p>
        </p:txBody>
      </p:sp>
      <p:sp>
        <p:nvSpPr>
          <p:cNvPr name="TextBox 14" id="14"/>
          <p:cNvSpPr txBox="true"/>
          <p:nvPr/>
        </p:nvSpPr>
        <p:spPr>
          <a:xfrm rot="0">
            <a:off x="4110593" y="3255352"/>
            <a:ext cx="8367565" cy="1712151"/>
          </a:xfrm>
          <a:prstGeom prst="rect">
            <a:avLst/>
          </a:prstGeom>
        </p:spPr>
        <p:txBody>
          <a:bodyPr anchor="t" rtlCol="false" tIns="0" lIns="0" bIns="0" rIns="0">
            <a:spAutoFit/>
          </a:bodyPr>
          <a:lstStyle/>
          <a:p>
            <a:pPr algn="l">
              <a:lnSpc>
                <a:spcPts val="3409"/>
              </a:lnSpc>
            </a:pPr>
            <a:r>
              <a:rPr lang="en-US" sz="2435" b="true">
                <a:solidFill>
                  <a:srgbClr val="FFFFFF"/>
                </a:solidFill>
                <a:latin typeface="Be Vietnam Ultra-Bold"/>
                <a:ea typeface="Be Vietnam Ultra-Bold"/>
                <a:cs typeface="Be Vietnam Ultra-Bold"/>
                <a:sym typeface="Be Vietnam Ultra-Bold"/>
              </a:rPr>
              <a:t>SELECT MAX(HOCPHI) AS HocPhiCaoNhat</a:t>
            </a:r>
          </a:p>
          <a:p>
            <a:pPr algn="l">
              <a:lnSpc>
                <a:spcPts val="3409"/>
              </a:lnSpc>
            </a:pPr>
            <a:r>
              <a:rPr lang="en-US" sz="2435" b="true">
                <a:solidFill>
                  <a:srgbClr val="FFFFFF"/>
                </a:solidFill>
                <a:latin typeface="Be Vietnam Ultra-Bold"/>
                <a:ea typeface="Be Vietnam Ultra-Bold"/>
                <a:cs typeface="Be Vietnam Ultra-Bold"/>
                <a:sym typeface="Be Vietnam Ultra-Bold"/>
              </a:rPr>
              <a:t>FROM LOP</a:t>
            </a:r>
          </a:p>
          <a:p>
            <a:pPr algn="l">
              <a:lnSpc>
                <a:spcPts val="3409"/>
              </a:lnSpc>
            </a:pPr>
            <a:r>
              <a:rPr lang="en-US" sz="2435" b="true">
                <a:solidFill>
                  <a:srgbClr val="FFFFFF"/>
                </a:solidFill>
                <a:latin typeface="Be Vietnam Ultra-Bold"/>
                <a:ea typeface="Be Vietnam Ultra-Bold"/>
                <a:cs typeface="Be Vietnam Ultra-Bold"/>
                <a:sym typeface="Be Vietnam Ultra-Bold"/>
              </a:rPr>
              <a:t>WHERE LOAILOP = N'ngắn hạn';</a:t>
            </a:r>
          </a:p>
          <a:p>
            <a:pPr algn="l" marL="0" indent="0" lvl="0">
              <a:lnSpc>
                <a:spcPts val="3409"/>
              </a:lnSpc>
              <a:spcBef>
                <a:spcPct val="0"/>
              </a:spcBef>
            </a:pP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8"/>
                      <a:pt x="181951" y="812800"/>
                      <a:pt x="406400" y="812800"/>
                    </a:cubicBezTo>
                    <a:cubicBezTo>
                      <a:pt x="630849" y="812800"/>
                      <a:pt x="812800" y="630848"/>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a:solidFill>
                    <a:srgbClr val="FFFFFF"/>
                  </a:solidFill>
                  <a:latin typeface="Be Vietnam"/>
                  <a:ea typeface="Be Vietnam"/>
                  <a:cs typeface="Be Vietnam"/>
                  <a:sym typeface="Be Vietnam"/>
                </a:rPr>
                <a:t>3</a:t>
              </a:r>
            </a:p>
          </p:txBody>
        </p:sp>
      </p:grpSp>
      <p:sp>
        <p:nvSpPr>
          <p:cNvPr name="Freeform 20" id="20"/>
          <p:cNvSpPr/>
          <p:nvPr/>
        </p:nvSpPr>
        <p:spPr>
          <a:xfrm flipH="false" flipV="false" rot="4473948">
            <a:off x="8378655" y="259562"/>
            <a:ext cx="1151634" cy="823418"/>
          </a:xfrm>
          <a:custGeom>
            <a:avLst/>
            <a:gdLst/>
            <a:ahLst/>
            <a:cxnLst/>
            <a:rect r="r" b="b" t="t" l="l"/>
            <a:pathLst>
              <a:path h="823418" w="1151634">
                <a:moveTo>
                  <a:pt x="0" y="0"/>
                </a:moveTo>
                <a:lnTo>
                  <a:pt x="1151634" y="0"/>
                </a:lnTo>
                <a:lnTo>
                  <a:pt x="1151634" y="823419"/>
                </a:lnTo>
                <a:lnTo>
                  <a:pt x="0" y="8234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549560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a:t>
            </a:r>
            <a:r>
              <a:rPr lang="en-US" b="true" sz="3950">
                <a:solidFill>
                  <a:srgbClr val="1B1C54"/>
                </a:solidFill>
                <a:latin typeface="Be Vietnam Ultra-Bold"/>
                <a:ea typeface="Be Vietnam Ultra-Bold"/>
                <a:cs typeface="Be Vietnam Ultra-Bold"/>
                <a:sym typeface="Be Vietnam Ultra-Bold"/>
              </a:rPr>
              <a:t> HỬU THẠCH</a:t>
            </a:r>
          </a:p>
        </p:txBody>
      </p:sp>
      <p:grpSp>
        <p:nvGrpSpPr>
          <p:cNvPr name="Group 4" id="4"/>
          <p:cNvGrpSpPr/>
          <p:nvPr/>
        </p:nvGrpSpPr>
        <p:grpSpPr>
          <a:xfrm rot="0">
            <a:off x="3044253"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417360"/>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Điểm thi kèm tên học viên và tên môn học.</a:t>
            </a:r>
          </a:p>
        </p:txBody>
      </p:sp>
      <p:sp>
        <p:nvSpPr>
          <p:cNvPr name="TextBox 14" id="14"/>
          <p:cNvSpPr txBox="true"/>
          <p:nvPr/>
        </p:nvSpPr>
        <p:spPr>
          <a:xfrm rot="0">
            <a:off x="4110593" y="3255352"/>
            <a:ext cx="8367565" cy="2143748"/>
          </a:xfrm>
          <a:prstGeom prst="rect">
            <a:avLst/>
          </a:prstGeom>
        </p:spPr>
        <p:txBody>
          <a:bodyPr anchor="t" rtlCol="false" tIns="0" lIns="0" bIns="0" rIns="0">
            <a:spAutoFit/>
          </a:bodyPr>
          <a:lstStyle/>
          <a:p>
            <a:pPr algn="l">
              <a:lnSpc>
                <a:spcPts val="3409"/>
              </a:lnSpc>
            </a:pPr>
            <a:r>
              <a:rPr lang="en-US" sz="2435" b="true">
                <a:solidFill>
                  <a:srgbClr val="FFFFFF"/>
                </a:solidFill>
                <a:latin typeface="Be Vietnam Ultra-Bold"/>
                <a:ea typeface="Be Vietnam Ultra-Bold"/>
                <a:cs typeface="Be Vietnam Ultra-Bold"/>
                <a:sym typeface="Be Vietnam Ultra-Bold"/>
              </a:rPr>
              <a:t>SELECT HV.HOTEN, MH.TENMONHOC, DT.DIEMTHI </a:t>
            </a:r>
          </a:p>
          <a:p>
            <a:pPr algn="l">
              <a:lnSpc>
                <a:spcPts val="3409"/>
              </a:lnSpc>
            </a:pPr>
            <a:r>
              <a:rPr lang="en-US" sz="2435" b="true">
                <a:solidFill>
                  <a:srgbClr val="FFFFFF"/>
                </a:solidFill>
                <a:latin typeface="Be Vietnam Ultra-Bold"/>
                <a:ea typeface="Be Vietnam Ultra-Bold"/>
                <a:cs typeface="Be Vietnam Ultra-Bold"/>
                <a:sym typeface="Be Vietnam Ultra-Bold"/>
              </a:rPr>
              <a:t>FROM DIEMTHI DT</a:t>
            </a:r>
          </a:p>
          <a:p>
            <a:pPr algn="l">
              <a:lnSpc>
                <a:spcPts val="3409"/>
              </a:lnSpc>
            </a:pPr>
            <a:r>
              <a:rPr lang="en-US" sz="2435" b="true">
                <a:solidFill>
                  <a:srgbClr val="FFFFFF"/>
                </a:solidFill>
                <a:latin typeface="Be Vietnam Ultra-Bold"/>
                <a:ea typeface="Be Vietnam Ultra-Bold"/>
                <a:cs typeface="Be Vietnam Ultra-Bold"/>
                <a:sym typeface="Be Vietnam Ultra-Bold"/>
              </a:rPr>
              <a:t>JOIN HOCVIEN HV ON DT.MAHV = HV.MAHV</a:t>
            </a:r>
          </a:p>
          <a:p>
            <a:pPr algn="l">
              <a:lnSpc>
                <a:spcPts val="3409"/>
              </a:lnSpc>
            </a:pPr>
            <a:r>
              <a:rPr lang="en-US" sz="2435" b="true">
                <a:solidFill>
                  <a:srgbClr val="FFFFFF"/>
                </a:solidFill>
                <a:latin typeface="Be Vietnam Ultra-Bold"/>
                <a:ea typeface="Be Vietnam Ultra-Bold"/>
                <a:cs typeface="Be Vietnam Ultra-Bold"/>
                <a:sym typeface="Be Vietnam Ultra-Bold"/>
              </a:rPr>
              <a:t>JOIN MONHOC MH ON DT.MAMH = MH.MAMH;</a:t>
            </a:r>
          </a:p>
          <a:p>
            <a:pPr algn="l" marL="0" indent="0" lvl="0">
              <a:lnSpc>
                <a:spcPts val="3409"/>
              </a:lnSpc>
              <a:spcBef>
                <a:spcPct val="0"/>
              </a:spcBef>
            </a:pP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8"/>
                      <a:pt x="181951" y="812800"/>
                      <a:pt x="406400" y="812800"/>
                    </a:cubicBezTo>
                    <a:cubicBezTo>
                      <a:pt x="630849" y="812800"/>
                      <a:pt x="812800" y="630848"/>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a:solidFill>
                    <a:srgbClr val="FFFFFF"/>
                  </a:solidFill>
                  <a:latin typeface="Be Vietnam"/>
                  <a:ea typeface="Be Vietnam"/>
                  <a:cs typeface="Be Vietnam"/>
                  <a:sym typeface="Be Vietnam"/>
                </a:rPr>
                <a:t>4</a:t>
              </a:r>
            </a:p>
          </p:txBody>
        </p:sp>
      </p:grpSp>
      <p:sp>
        <p:nvSpPr>
          <p:cNvPr name="Freeform 20" id="20"/>
          <p:cNvSpPr/>
          <p:nvPr/>
        </p:nvSpPr>
        <p:spPr>
          <a:xfrm flipH="false" flipV="false" rot="4473948">
            <a:off x="8378655" y="259562"/>
            <a:ext cx="1151634" cy="823418"/>
          </a:xfrm>
          <a:custGeom>
            <a:avLst/>
            <a:gdLst/>
            <a:ahLst/>
            <a:cxnLst/>
            <a:rect r="r" b="b" t="t" l="l"/>
            <a:pathLst>
              <a:path h="823418" w="1151634">
                <a:moveTo>
                  <a:pt x="0" y="0"/>
                </a:moveTo>
                <a:lnTo>
                  <a:pt x="1151634" y="0"/>
                </a:lnTo>
                <a:lnTo>
                  <a:pt x="1151634" y="823419"/>
                </a:lnTo>
                <a:lnTo>
                  <a:pt x="0" y="8234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549560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NGUYỄN</a:t>
            </a:r>
            <a:r>
              <a:rPr lang="en-US" b="true" sz="3950">
                <a:solidFill>
                  <a:srgbClr val="1B1C54"/>
                </a:solidFill>
                <a:latin typeface="Be Vietnam Ultra-Bold"/>
                <a:ea typeface="Be Vietnam Ultra-Bold"/>
                <a:cs typeface="Be Vietnam Ultra-Bold"/>
                <a:sym typeface="Be Vietnam Ultra-Bold"/>
              </a:rPr>
              <a:t> HỬU THẠCH</a:t>
            </a:r>
          </a:p>
        </p:txBody>
      </p:sp>
      <p:grpSp>
        <p:nvGrpSpPr>
          <p:cNvPr name="Group 4" id="4"/>
          <p:cNvGrpSpPr/>
          <p:nvPr/>
        </p:nvGrpSpPr>
        <p:grpSpPr>
          <a:xfrm rot="0">
            <a:off x="3044253"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417360"/>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Điểm thi xếp loại (Giỏi &gt;=8, Khá &gt;=6.5, TB &lt;6.5)</a:t>
            </a:r>
          </a:p>
        </p:txBody>
      </p:sp>
      <p:sp>
        <p:nvSpPr>
          <p:cNvPr name="TextBox 14" id="14"/>
          <p:cNvSpPr txBox="true"/>
          <p:nvPr/>
        </p:nvSpPr>
        <p:spPr>
          <a:xfrm rot="0">
            <a:off x="4110593" y="3255352"/>
            <a:ext cx="8367565" cy="3870136"/>
          </a:xfrm>
          <a:prstGeom prst="rect">
            <a:avLst/>
          </a:prstGeom>
        </p:spPr>
        <p:txBody>
          <a:bodyPr anchor="t" rtlCol="false" tIns="0" lIns="0" bIns="0" rIns="0">
            <a:spAutoFit/>
          </a:bodyPr>
          <a:lstStyle/>
          <a:p>
            <a:pPr algn="l">
              <a:lnSpc>
                <a:spcPts val="3409"/>
              </a:lnSpc>
            </a:pPr>
            <a:r>
              <a:rPr lang="en-US" sz="2435" b="true">
                <a:solidFill>
                  <a:srgbClr val="FFFFFF"/>
                </a:solidFill>
                <a:latin typeface="Be Vietnam Ultra-Bold"/>
                <a:ea typeface="Be Vietnam Ultra-Bold"/>
                <a:cs typeface="Be Vietnam Ultra-Bold"/>
                <a:sym typeface="Be Vietnam Ultra-Bold"/>
              </a:rPr>
              <a:t>SELECT HV.HOTEN, DT.DIEMTHI,</a:t>
            </a:r>
          </a:p>
          <a:p>
            <a:pPr algn="l">
              <a:lnSpc>
                <a:spcPts val="3409"/>
              </a:lnSpc>
            </a:pPr>
            <a:r>
              <a:rPr lang="en-US" sz="2435" b="true">
                <a:solidFill>
                  <a:srgbClr val="FFFFFF"/>
                </a:solidFill>
                <a:latin typeface="Be Vietnam Ultra-Bold"/>
                <a:ea typeface="Be Vietnam Ultra-Bold"/>
                <a:cs typeface="Be Vietnam Ultra-Bold"/>
                <a:sym typeface="Be Vietnam Ultra-Bold"/>
              </a:rPr>
              <a:t>    CASE </a:t>
            </a:r>
          </a:p>
          <a:p>
            <a:pPr algn="l">
              <a:lnSpc>
                <a:spcPts val="3409"/>
              </a:lnSpc>
            </a:pPr>
            <a:r>
              <a:rPr lang="en-US" sz="2435" b="true">
                <a:solidFill>
                  <a:srgbClr val="FFFFFF"/>
                </a:solidFill>
                <a:latin typeface="Be Vietnam Ultra-Bold"/>
                <a:ea typeface="Be Vietnam Ultra-Bold"/>
                <a:cs typeface="Be Vietnam Ultra-Bold"/>
                <a:sym typeface="Be Vietnam Ultra-Bold"/>
              </a:rPr>
              <a:t>        WHEN DIEMTHI &gt;= 8 THEN N'Giỏi'</a:t>
            </a:r>
          </a:p>
          <a:p>
            <a:pPr algn="l">
              <a:lnSpc>
                <a:spcPts val="3409"/>
              </a:lnSpc>
            </a:pPr>
            <a:r>
              <a:rPr lang="en-US" sz="2435" b="true">
                <a:solidFill>
                  <a:srgbClr val="FFFFFF"/>
                </a:solidFill>
                <a:latin typeface="Be Vietnam Ultra-Bold"/>
                <a:ea typeface="Be Vietnam Ultra-Bold"/>
                <a:cs typeface="Be Vietnam Ultra-Bold"/>
                <a:sym typeface="Be Vietnam Ultra-Bold"/>
              </a:rPr>
              <a:t>        WHEN DIEMTHI &gt;= 6.5 THEN N'Khá'</a:t>
            </a:r>
          </a:p>
          <a:p>
            <a:pPr algn="l">
              <a:lnSpc>
                <a:spcPts val="3409"/>
              </a:lnSpc>
            </a:pPr>
            <a:r>
              <a:rPr lang="en-US" sz="2435" b="true">
                <a:solidFill>
                  <a:srgbClr val="FFFFFF"/>
                </a:solidFill>
                <a:latin typeface="Be Vietnam Ultra-Bold"/>
                <a:ea typeface="Be Vietnam Ultra-Bold"/>
                <a:cs typeface="Be Vietnam Ultra-Bold"/>
                <a:sym typeface="Be Vietnam Ultra-Bold"/>
              </a:rPr>
              <a:t>        ELSE N'Trung bình'</a:t>
            </a:r>
          </a:p>
          <a:p>
            <a:pPr algn="l">
              <a:lnSpc>
                <a:spcPts val="3409"/>
              </a:lnSpc>
            </a:pPr>
            <a:r>
              <a:rPr lang="en-US" sz="2435" b="true">
                <a:solidFill>
                  <a:srgbClr val="FFFFFF"/>
                </a:solidFill>
                <a:latin typeface="Be Vietnam Ultra-Bold"/>
                <a:ea typeface="Be Vietnam Ultra-Bold"/>
                <a:cs typeface="Be Vietnam Ultra-Bold"/>
                <a:sym typeface="Be Vietnam Ultra-Bold"/>
              </a:rPr>
              <a:t>    END AS XepLoai</a:t>
            </a:r>
          </a:p>
          <a:p>
            <a:pPr algn="l">
              <a:lnSpc>
                <a:spcPts val="3409"/>
              </a:lnSpc>
            </a:pPr>
            <a:r>
              <a:rPr lang="en-US" sz="2435" b="true">
                <a:solidFill>
                  <a:srgbClr val="FFFFFF"/>
                </a:solidFill>
                <a:latin typeface="Be Vietnam Ultra-Bold"/>
                <a:ea typeface="Be Vietnam Ultra-Bold"/>
                <a:cs typeface="Be Vietnam Ultra-Bold"/>
                <a:sym typeface="Be Vietnam Ultra-Bold"/>
              </a:rPr>
              <a:t>FROM DIEMTHI DT</a:t>
            </a:r>
          </a:p>
          <a:p>
            <a:pPr algn="l">
              <a:lnSpc>
                <a:spcPts val="3409"/>
              </a:lnSpc>
            </a:pPr>
            <a:r>
              <a:rPr lang="en-US" sz="2435" b="true">
                <a:solidFill>
                  <a:srgbClr val="FFFFFF"/>
                </a:solidFill>
                <a:latin typeface="Be Vietnam Ultra-Bold"/>
                <a:ea typeface="Be Vietnam Ultra-Bold"/>
                <a:cs typeface="Be Vietnam Ultra-Bold"/>
                <a:sym typeface="Be Vietnam Ultra-Bold"/>
              </a:rPr>
              <a:t>JOIN HOCVIEN HV ON DT.MAHV = HV.MAHV;</a:t>
            </a:r>
          </a:p>
          <a:p>
            <a:pPr algn="l" marL="0" indent="0" lvl="0">
              <a:lnSpc>
                <a:spcPts val="3409"/>
              </a:lnSpc>
              <a:spcBef>
                <a:spcPct val="0"/>
              </a:spcBef>
            </a:pP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8"/>
                      <a:pt x="181951" y="812800"/>
                      <a:pt x="406400" y="812800"/>
                    </a:cubicBezTo>
                    <a:cubicBezTo>
                      <a:pt x="630849" y="812800"/>
                      <a:pt x="812800" y="630848"/>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a:solidFill>
                    <a:srgbClr val="FFFFFF"/>
                  </a:solidFill>
                  <a:latin typeface="Be Vietnam"/>
                  <a:ea typeface="Be Vietnam"/>
                  <a:cs typeface="Be Vietnam"/>
                  <a:sym typeface="Be Vietnam"/>
                </a:rPr>
                <a:t>5</a:t>
              </a:r>
            </a:p>
          </p:txBody>
        </p:sp>
      </p:grpSp>
      <p:sp>
        <p:nvSpPr>
          <p:cNvPr name="Freeform 20" id="20"/>
          <p:cNvSpPr/>
          <p:nvPr/>
        </p:nvSpPr>
        <p:spPr>
          <a:xfrm flipH="false" flipV="false" rot="4473948">
            <a:off x="8378655" y="259562"/>
            <a:ext cx="1151634" cy="823418"/>
          </a:xfrm>
          <a:custGeom>
            <a:avLst/>
            <a:gdLst/>
            <a:ahLst/>
            <a:cxnLst/>
            <a:rect r="r" b="b" t="t" l="l"/>
            <a:pathLst>
              <a:path h="823418" w="1151634">
                <a:moveTo>
                  <a:pt x="0" y="0"/>
                </a:moveTo>
                <a:lnTo>
                  <a:pt x="1151634" y="0"/>
                </a:lnTo>
                <a:lnTo>
                  <a:pt x="1151634" y="823419"/>
                </a:lnTo>
                <a:lnTo>
                  <a:pt x="0" y="8234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93840" y="2528913"/>
            <a:ext cx="3720055" cy="1657519"/>
          </a:xfrm>
          <a:prstGeom prst="rect">
            <a:avLst/>
          </a:prstGeom>
        </p:spPr>
        <p:txBody>
          <a:bodyPr anchor="t" rtlCol="false" tIns="0" lIns="0" bIns="0" rIns="0">
            <a:spAutoFit/>
          </a:bodyPr>
          <a:lstStyle/>
          <a:p>
            <a:pPr algn="l" marL="0" indent="0" lvl="0">
              <a:lnSpc>
                <a:spcPts val="13529"/>
              </a:lnSpc>
              <a:spcBef>
                <a:spcPct val="0"/>
              </a:spcBef>
            </a:pPr>
            <a:r>
              <a:rPr lang="en-US" b="true" sz="9663">
                <a:solidFill>
                  <a:srgbClr val="1B1C54"/>
                </a:solidFill>
                <a:latin typeface="Be Vietnam Ultra-Bold"/>
                <a:ea typeface="Be Vietnam Ultra-Bold"/>
                <a:cs typeface="Be Vietnam Ultra-Bold"/>
                <a:sym typeface="Be Vietnam Ultra-Bold"/>
              </a:rPr>
              <a:t>Câu</a:t>
            </a:r>
            <a:r>
              <a:rPr lang="en-US" b="true" sz="9663">
                <a:solidFill>
                  <a:srgbClr val="1B1C54"/>
                </a:solidFill>
                <a:latin typeface="Be Vietnam Ultra-Bold"/>
                <a:ea typeface="Be Vietnam Ultra-Bold"/>
                <a:cs typeface="Be Vietnam Ultra-Bold"/>
                <a:sym typeface="Be Vietnam Ultra-Bold"/>
              </a:rPr>
              <a:t> 3</a:t>
            </a:r>
          </a:p>
        </p:txBody>
      </p:sp>
      <p:sp>
        <p:nvSpPr>
          <p:cNvPr name="TextBox 3" id="3"/>
          <p:cNvSpPr txBox="true"/>
          <p:nvPr/>
        </p:nvSpPr>
        <p:spPr>
          <a:xfrm rot="0">
            <a:off x="313614" y="4689812"/>
            <a:ext cx="7779611" cy="1412469"/>
          </a:xfrm>
          <a:prstGeom prst="rect">
            <a:avLst/>
          </a:prstGeom>
        </p:spPr>
        <p:txBody>
          <a:bodyPr anchor="t" rtlCol="false" tIns="0" lIns="0" bIns="0" rIns="0">
            <a:spAutoFit/>
          </a:bodyPr>
          <a:lstStyle/>
          <a:p>
            <a:pPr algn="l" marL="0" indent="0" lvl="0">
              <a:lnSpc>
                <a:spcPts val="11532"/>
              </a:lnSpc>
              <a:spcBef>
                <a:spcPct val="0"/>
              </a:spcBef>
            </a:pPr>
            <a:r>
              <a:rPr lang="en-US" b="true" sz="8237">
                <a:solidFill>
                  <a:srgbClr val="1B1C54"/>
                </a:solidFill>
                <a:latin typeface="Be Vietnam Ultra-Bold"/>
                <a:ea typeface="Be Vietnam Ultra-Bold"/>
                <a:cs typeface="Be Vietnam Ultra-Bold"/>
                <a:sym typeface="Be Vietnam Ultra-Bold"/>
              </a:rPr>
              <a:t>Tạo DATABASE</a:t>
            </a:r>
          </a:p>
        </p:txBody>
      </p:sp>
      <p:grpSp>
        <p:nvGrpSpPr>
          <p:cNvPr name="Group 4" id="4"/>
          <p:cNvGrpSpPr/>
          <p:nvPr/>
        </p:nvGrpSpPr>
        <p:grpSpPr>
          <a:xfrm rot="0">
            <a:off x="8560469" y="2811302"/>
            <a:ext cx="8698831" cy="5331415"/>
            <a:chOff x="0" y="0"/>
            <a:chExt cx="11598442" cy="7108553"/>
          </a:xfrm>
        </p:grpSpPr>
        <p:grpSp>
          <p:nvGrpSpPr>
            <p:cNvPr name="Group 5" id="5"/>
            <p:cNvGrpSpPr/>
            <p:nvPr/>
          </p:nvGrpSpPr>
          <p:grpSpPr>
            <a:xfrm rot="0">
              <a:off x="0" y="0"/>
              <a:ext cx="11598442" cy="6996823"/>
              <a:chOff x="0" y="0"/>
              <a:chExt cx="1807931" cy="1090644"/>
            </a:xfrm>
          </p:grpSpPr>
          <p:sp>
            <p:nvSpPr>
              <p:cNvPr name="Freeform 6" id="6"/>
              <p:cNvSpPr/>
              <p:nvPr/>
            </p:nvSpPr>
            <p:spPr>
              <a:xfrm flipH="false" flipV="false" rot="0">
                <a:off x="0" y="0"/>
                <a:ext cx="1807931" cy="1090644"/>
              </a:xfrm>
              <a:custGeom>
                <a:avLst/>
                <a:gdLst/>
                <a:ahLst/>
                <a:cxnLst/>
                <a:rect r="r" b="b" t="t" l="l"/>
                <a:pathLst>
                  <a:path h="1090644" w="1807931">
                    <a:moveTo>
                      <a:pt x="38346" y="0"/>
                    </a:moveTo>
                    <a:lnTo>
                      <a:pt x="1769585" y="0"/>
                    </a:lnTo>
                    <a:cubicBezTo>
                      <a:pt x="1790763" y="0"/>
                      <a:pt x="1807931" y="17168"/>
                      <a:pt x="1807931" y="38346"/>
                    </a:cubicBezTo>
                    <a:lnTo>
                      <a:pt x="1807931" y="1052298"/>
                    </a:lnTo>
                    <a:cubicBezTo>
                      <a:pt x="1807931" y="1062468"/>
                      <a:pt x="1803891" y="1072222"/>
                      <a:pt x="1796700" y="1079413"/>
                    </a:cubicBezTo>
                    <a:cubicBezTo>
                      <a:pt x="1789509" y="1086604"/>
                      <a:pt x="1779755" y="1090644"/>
                      <a:pt x="1769585" y="1090644"/>
                    </a:cubicBezTo>
                    <a:lnTo>
                      <a:pt x="38346" y="1090644"/>
                    </a:lnTo>
                    <a:cubicBezTo>
                      <a:pt x="28176" y="1090644"/>
                      <a:pt x="18423" y="1086604"/>
                      <a:pt x="11231" y="1079413"/>
                    </a:cubicBezTo>
                    <a:cubicBezTo>
                      <a:pt x="4040" y="1072222"/>
                      <a:pt x="0" y="1062468"/>
                      <a:pt x="0" y="1052298"/>
                    </a:cubicBezTo>
                    <a:lnTo>
                      <a:pt x="0" y="38346"/>
                    </a:lnTo>
                    <a:cubicBezTo>
                      <a:pt x="0" y="28176"/>
                      <a:pt x="4040" y="18423"/>
                      <a:pt x="11231" y="11231"/>
                    </a:cubicBezTo>
                    <a:cubicBezTo>
                      <a:pt x="18423" y="4040"/>
                      <a:pt x="28176" y="0"/>
                      <a:pt x="38346" y="0"/>
                    </a:cubicBezTo>
                    <a:close/>
                  </a:path>
                </a:pathLst>
              </a:custGeom>
              <a:solidFill>
                <a:srgbClr val="004AAD"/>
              </a:solidFill>
            </p:spPr>
          </p:sp>
          <p:sp>
            <p:nvSpPr>
              <p:cNvPr name="TextBox 7" id="7"/>
              <p:cNvSpPr txBox="true"/>
              <p:nvPr/>
            </p:nvSpPr>
            <p:spPr>
              <a:xfrm>
                <a:off x="0" y="-47625"/>
                <a:ext cx="1807931" cy="1138269"/>
              </a:xfrm>
              <a:prstGeom prst="rect">
                <a:avLst/>
              </a:prstGeom>
            </p:spPr>
            <p:txBody>
              <a:bodyPr anchor="ctr" rtlCol="false" tIns="50800" lIns="50800" bIns="50800" rIns="50800"/>
              <a:lstStyle/>
              <a:p>
                <a:pPr algn="ctr">
                  <a:lnSpc>
                    <a:spcPts val="3360"/>
                  </a:lnSpc>
                </a:pPr>
              </a:p>
            </p:txBody>
          </p:sp>
        </p:grpSp>
        <p:sp>
          <p:nvSpPr>
            <p:cNvPr name="TextBox 8" id="8"/>
            <p:cNvSpPr txBox="true"/>
            <p:nvPr/>
          </p:nvSpPr>
          <p:spPr>
            <a:xfrm rot="0">
              <a:off x="1551728" y="205391"/>
              <a:ext cx="5480469" cy="957165"/>
            </a:xfrm>
            <a:prstGeom prst="rect">
              <a:avLst/>
            </a:prstGeom>
          </p:spPr>
          <p:txBody>
            <a:bodyPr anchor="t" rtlCol="false" tIns="0" lIns="0" bIns="0" rIns="0">
              <a:spAutoFit/>
            </a:bodyPr>
            <a:lstStyle/>
            <a:p>
              <a:pPr algn="l" marL="0" indent="0" lvl="0">
                <a:lnSpc>
                  <a:spcPts val="6093"/>
                </a:lnSpc>
                <a:spcBef>
                  <a:spcPct val="0"/>
                </a:spcBef>
              </a:pPr>
              <a:r>
                <a:rPr lang="en-US" b="true" sz="4352">
                  <a:solidFill>
                    <a:srgbClr val="FFFFFF"/>
                  </a:solidFill>
                  <a:latin typeface="Be Vietnam Ultra-Bold"/>
                  <a:ea typeface="Be Vietnam Ultra-Bold"/>
                  <a:cs typeface="Be Vietnam Ultra-Bold"/>
                  <a:sym typeface="Be Vietnam Ultra-Bold"/>
                </a:rPr>
                <a:t>Tạo DATABASE</a:t>
              </a:r>
            </a:p>
          </p:txBody>
        </p:sp>
        <p:sp>
          <p:nvSpPr>
            <p:cNvPr name="TextBox 9" id="9"/>
            <p:cNvSpPr txBox="true"/>
            <p:nvPr/>
          </p:nvSpPr>
          <p:spPr>
            <a:xfrm rot="0">
              <a:off x="812097" y="1009564"/>
              <a:ext cx="9400515" cy="6098989"/>
            </a:xfrm>
            <a:prstGeom prst="rect">
              <a:avLst/>
            </a:prstGeom>
          </p:spPr>
          <p:txBody>
            <a:bodyPr anchor="t" rtlCol="false" tIns="0" lIns="0" bIns="0" rIns="0">
              <a:spAutoFit/>
            </a:bodyPr>
            <a:lstStyle/>
            <a:p>
              <a:pPr algn="l">
                <a:lnSpc>
                  <a:spcPts val="6093"/>
                </a:lnSpc>
              </a:pPr>
              <a:r>
                <a:rPr lang="en-US" sz="4352" b="true">
                  <a:solidFill>
                    <a:srgbClr val="FFFFFF"/>
                  </a:solidFill>
                  <a:latin typeface="Be Vietnam Ultra-Bold"/>
                  <a:ea typeface="Be Vietnam Ultra-Bold"/>
                  <a:cs typeface="Be Vietnam Ultra-Bold"/>
                  <a:sym typeface="Be Vietnam Ultra-Bold"/>
                </a:rPr>
                <a:t>CREATE DATABASE QLTrungTamTinHoc;</a:t>
              </a:r>
            </a:p>
            <a:p>
              <a:pPr algn="l">
                <a:lnSpc>
                  <a:spcPts val="6093"/>
                </a:lnSpc>
              </a:pPr>
              <a:r>
                <a:rPr lang="en-US" sz="4352" b="true">
                  <a:solidFill>
                    <a:srgbClr val="FFFFFF"/>
                  </a:solidFill>
                  <a:latin typeface="Be Vietnam Ultra-Bold"/>
                  <a:ea typeface="Be Vietnam Ultra-Bold"/>
                  <a:cs typeface="Be Vietnam Ultra-Bold"/>
                  <a:sym typeface="Be Vietnam Ultra-Bold"/>
                </a:rPr>
                <a:t>GO</a:t>
              </a:r>
            </a:p>
            <a:p>
              <a:pPr algn="l">
                <a:lnSpc>
                  <a:spcPts val="6093"/>
                </a:lnSpc>
              </a:pPr>
            </a:p>
            <a:p>
              <a:pPr algn="l">
                <a:lnSpc>
                  <a:spcPts val="6093"/>
                </a:lnSpc>
              </a:pPr>
              <a:r>
                <a:rPr lang="en-US" sz="4352" b="true">
                  <a:solidFill>
                    <a:srgbClr val="FFFFFF"/>
                  </a:solidFill>
                  <a:latin typeface="Be Vietnam Ultra-Bold"/>
                  <a:ea typeface="Be Vietnam Ultra-Bold"/>
                  <a:cs typeface="Be Vietnam Ultra-Bold"/>
                  <a:sym typeface="Be Vietnam Ultra-Bold"/>
                </a:rPr>
                <a:t>USE QLTrungTamTinHoc;</a:t>
              </a:r>
            </a:p>
            <a:p>
              <a:pPr algn="l" marL="0" indent="0" lvl="0">
                <a:lnSpc>
                  <a:spcPts val="6093"/>
                </a:lnSpc>
                <a:spcBef>
                  <a:spcPct val="0"/>
                </a:spcBef>
              </a:pPr>
            </a:p>
          </p:txBody>
        </p:sp>
      </p:grpSp>
      <p:sp>
        <p:nvSpPr>
          <p:cNvPr name="Freeform 10" id="10"/>
          <p:cNvSpPr/>
          <p:nvPr/>
        </p:nvSpPr>
        <p:spPr>
          <a:xfrm flipH="false" flipV="false" rot="0">
            <a:off x="-801139" y="8731445"/>
            <a:ext cx="6223666" cy="2224960"/>
          </a:xfrm>
          <a:custGeom>
            <a:avLst/>
            <a:gdLst/>
            <a:ahLst/>
            <a:cxnLst/>
            <a:rect r="r" b="b" t="t" l="l"/>
            <a:pathLst>
              <a:path h="2224960" w="6223666">
                <a:moveTo>
                  <a:pt x="0" y="0"/>
                </a:moveTo>
                <a:lnTo>
                  <a:pt x="6223666" y="0"/>
                </a:lnTo>
                <a:lnTo>
                  <a:pt x="6223666" y="2224960"/>
                </a:lnTo>
                <a:lnTo>
                  <a:pt x="0" y="2224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1" id="11"/>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2" id="12"/>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3" id="13"/>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8">
              <a:extLst>
                <a:ext uri="{96DAC541-7B7A-43D3-8B79-37D633B846F1}">
                  <asvg:svgBlip xmlns:asvg="http://schemas.microsoft.com/office/drawing/2016/SVG/main" r:embed="rId9"/>
                </a:ext>
              </a:extLst>
            </a:blip>
            <a:stretch>
              <a:fillRect l="0" t="-84033" r="0" b="-83628"/>
            </a:stretch>
          </a:blipFill>
          <a:ln cap="sq">
            <a:noFill/>
            <a:prstDash val="solid"/>
            <a:miter/>
          </a:ln>
        </p:spPr>
      </p:sp>
      <p:sp>
        <p:nvSpPr>
          <p:cNvPr name="Freeform 14" id="14"/>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1803830">
            <a:off x="6223247" y="1369094"/>
            <a:ext cx="1681895" cy="1202555"/>
          </a:xfrm>
          <a:custGeom>
            <a:avLst/>
            <a:gdLst/>
            <a:ahLst/>
            <a:cxnLst/>
            <a:rect r="r" b="b" t="t" l="l"/>
            <a:pathLst>
              <a:path h="1202555" w="1681895">
                <a:moveTo>
                  <a:pt x="0" y="0"/>
                </a:moveTo>
                <a:lnTo>
                  <a:pt x="1681894" y="0"/>
                </a:lnTo>
                <a:lnTo>
                  <a:pt x="1681894" y="1202554"/>
                </a:lnTo>
                <a:lnTo>
                  <a:pt x="0" y="120255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549560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LÊ THỊ CHUNG</a:t>
            </a:r>
          </a:p>
        </p:txBody>
      </p:sp>
      <p:grpSp>
        <p:nvGrpSpPr>
          <p:cNvPr name="Group 4" id="4"/>
          <p:cNvGrpSpPr/>
          <p:nvPr/>
        </p:nvGrpSpPr>
        <p:grpSpPr>
          <a:xfrm rot="0">
            <a:off x="3044253"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417360"/>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Xóa tất cả học phần có chứa môn học thực hành &gt;= 25 tiết</a:t>
            </a:r>
          </a:p>
        </p:txBody>
      </p:sp>
      <p:sp>
        <p:nvSpPr>
          <p:cNvPr name="TextBox 14" id="14"/>
          <p:cNvSpPr txBox="true"/>
          <p:nvPr/>
        </p:nvSpPr>
        <p:spPr>
          <a:xfrm rot="0">
            <a:off x="4110593" y="3255352"/>
            <a:ext cx="9660624" cy="3862403"/>
          </a:xfrm>
          <a:prstGeom prst="rect">
            <a:avLst/>
          </a:prstGeom>
        </p:spPr>
        <p:txBody>
          <a:bodyPr anchor="t" rtlCol="false" tIns="0" lIns="0" bIns="0" rIns="0">
            <a:spAutoFit/>
          </a:bodyPr>
          <a:lstStyle/>
          <a:p>
            <a:pPr algn="l">
              <a:lnSpc>
                <a:spcPts val="3796"/>
              </a:lnSpc>
            </a:pPr>
            <a:r>
              <a:rPr lang="en-US" sz="2711" b="true">
                <a:solidFill>
                  <a:srgbClr val="FFFFFF"/>
                </a:solidFill>
                <a:latin typeface="Be Vietnam Ultra-Bold"/>
                <a:ea typeface="Be Vietnam Ultra-Bold"/>
                <a:cs typeface="Be Vietnam Ultra-Bold"/>
                <a:sym typeface="Be Vietnam Ultra-Bold"/>
              </a:rPr>
              <a:t>DELETE FROM HOCPHAN </a:t>
            </a:r>
          </a:p>
          <a:p>
            <a:pPr algn="l">
              <a:lnSpc>
                <a:spcPts val="3796"/>
              </a:lnSpc>
            </a:pPr>
            <a:r>
              <a:rPr lang="en-US" sz="2711" b="true">
                <a:solidFill>
                  <a:srgbClr val="FFFFFF"/>
                </a:solidFill>
                <a:latin typeface="Be Vietnam Ultra-Bold"/>
                <a:ea typeface="Be Vietnam Ultra-Bold"/>
                <a:cs typeface="Be Vietnam Ultra-Bold"/>
                <a:sym typeface="Be Vietnam Ultra-Bold"/>
              </a:rPr>
              <a:t>WHERE MAHP IN ( </a:t>
            </a:r>
          </a:p>
          <a:p>
            <a:pPr algn="l">
              <a:lnSpc>
                <a:spcPts val="3796"/>
              </a:lnSpc>
            </a:pPr>
            <a:r>
              <a:rPr lang="en-US" sz="2711" b="true">
                <a:solidFill>
                  <a:srgbClr val="FFFFFF"/>
                </a:solidFill>
                <a:latin typeface="Be Vietnam Ultra-Bold"/>
                <a:ea typeface="Be Vietnam Ultra-Bold"/>
                <a:cs typeface="Be Vietnam Ultra-Bold"/>
                <a:sym typeface="Be Vietnam Ultra-Bold"/>
              </a:rPr>
              <a:t>   SELECT DISTINCT HPMH.MAHP </a:t>
            </a:r>
          </a:p>
          <a:p>
            <a:pPr algn="l">
              <a:lnSpc>
                <a:spcPts val="3796"/>
              </a:lnSpc>
            </a:pPr>
            <a:r>
              <a:rPr lang="en-US" sz="2711" b="true">
                <a:solidFill>
                  <a:srgbClr val="FFFFFF"/>
                </a:solidFill>
                <a:latin typeface="Be Vietnam Ultra-Bold"/>
                <a:ea typeface="Be Vietnam Ultra-Bold"/>
                <a:cs typeface="Be Vietnam Ultra-Bold"/>
                <a:sym typeface="Be Vietnam Ultra-Bold"/>
              </a:rPr>
              <a:t>   FROM HOCPHAN_MONHOC HPMH </a:t>
            </a:r>
          </a:p>
          <a:p>
            <a:pPr algn="l">
              <a:lnSpc>
                <a:spcPts val="3796"/>
              </a:lnSpc>
            </a:pPr>
            <a:r>
              <a:rPr lang="en-US" sz="2711" b="true">
                <a:solidFill>
                  <a:srgbClr val="FFFFFF"/>
                </a:solidFill>
                <a:latin typeface="Be Vietnam Ultra-Bold"/>
                <a:ea typeface="Be Vietnam Ultra-Bold"/>
                <a:cs typeface="Be Vietnam Ultra-Bold"/>
                <a:sym typeface="Be Vietnam Ultra-Bold"/>
              </a:rPr>
              <a:t>   JOIN MONHOC MH ON HPMH.MAMH = MH.MAMH </a:t>
            </a:r>
          </a:p>
          <a:p>
            <a:pPr algn="l">
              <a:lnSpc>
                <a:spcPts val="3796"/>
              </a:lnSpc>
            </a:pPr>
            <a:r>
              <a:rPr lang="en-US" sz="2711" b="true">
                <a:solidFill>
                  <a:srgbClr val="FFFFFF"/>
                </a:solidFill>
                <a:latin typeface="Be Vietnam Ultra-Bold"/>
                <a:ea typeface="Be Vietnam Ultra-Bold"/>
                <a:cs typeface="Be Vietnam Ultra-Bold"/>
                <a:sym typeface="Be Vietnam Ultra-Bold"/>
              </a:rPr>
              <a:t>   WHERE MH.SOTIETTHUCHANH &gt;= 25</a:t>
            </a:r>
            <a:r>
              <a:rPr lang="en-US" sz="2711">
                <a:solidFill>
                  <a:srgbClr val="FFFFFF"/>
                </a:solidFill>
                <a:latin typeface="Be Vietnam"/>
                <a:ea typeface="Be Vietnam"/>
                <a:cs typeface="Be Vietnam"/>
                <a:sym typeface="Be Vietnam"/>
              </a:rPr>
              <a:t> </a:t>
            </a:r>
          </a:p>
          <a:p>
            <a:pPr algn="l">
              <a:lnSpc>
                <a:spcPts val="4076"/>
              </a:lnSpc>
            </a:pPr>
            <a:r>
              <a:rPr lang="en-US" sz="2911" b="true">
                <a:solidFill>
                  <a:srgbClr val="FFFFFF"/>
                </a:solidFill>
                <a:latin typeface="Be Vietnam Ultra-Bold"/>
                <a:ea typeface="Be Vietnam Ultra-Bold"/>
                <a:cs typeface="Be Vietnam Ultra-Bold"/>
                <a:sym typeface="Be Vietnam Ultra-Bold"/>
              </a:rPr>
              <a:t> </a:t>
            </a:r>
          </a:p>
          <a:p>
            <a:pPr algn="l" marL="0" indent="0" lvl="0">
              <a:lnSpc>
                <a:spcPts val="4076"/>
              </a:lnSpc>
              <a:spcBef>
                <a:spcPct val="0"/>
              </a:spcBef>
            </a:pP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a:solidFill>
                    <a:srgbClr val="FFFFFF"/>
                  </a:solidFill>
                  <a:latin typeface="Be Vietnam"/>
                  <a:ea typeface="Be Vietnam"/>
                  <a:cs typeface="Be Vietnam"/>
                  <a:sym typeface="Be Vietnam"/>
                </a:rPr>
                <a:t>1</a:t>
              </a:r>
            </a:p>
          </p:txBody>
        </p:sp>
      </p:grpSp>
      <p:sp>
        <p:nvSpPr>
          <p:cNvPr name="Freeform 20" id="20"/>
          <p:cNvSpPr/>
          <p:nvPr/>
        </p:nvSpPr>
        <p:spPr>
          <a:xfrm flipH="false" flipV="false" rot="4473948">
            <a:off x="8378655" y="259562"/>
            <a:ext cx="1151634" cy="823418"/>
          </a:xfrm>
          <a:custGeom>
            <a:avLst/>
            <a:gdLst/>
            <a:ahLst/>
            <a:cxnLst/>
            <a:rect r="r" b="b" t="t" l="l"/>
            <a:pathLst>
              <a:path h="823418" w="1151634">
                <a:moveTo>
                  <a:pt x="0" y="0"/>
                </a:moveTo>
                <a:lnTo>
                  <a:pt x="1151634" y="0"/>
                </a:lnTo>
                <a:lnTo>
                  <a:pt x="1151634" y="823419"/>
                </a:lnTo>
                <a:lnTo>
                  <a:pt x="0" y="8234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549560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LÊ THỊ CHUNG</a:t>
            </a:r>
          </a:p>
        </p:txBody>
      </p:sp>
      <p:grpSp>
        <p:nvGrpSpPr>
          <p:cNvPr name="Group 4" id="4"/>
          <p:cNvGrpSpPr/>
          <p:nvPr/>
        </p:nvGrpSpPr>
        <p:grpSpPr>
          <a:xfrm rot="0">
            <a:off x="3044253"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848957"/>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Cập nhật nghề nghiệp thành “Đã tốt nghiệp” cho những học viên có điểm thi tất cả môn &gt;= 5</a:t>
            </a:r>
          </a:p>
        </p:txBody>
      </p:sp>
      <p:sp>
        <p:nvSpPr>
          <p:cNvPr name="TextBox 14" id="14"/>
          <p:cNvSpPr txBox="true"/>
          <p:nvPr/>
        </p:nvSpPr>
        <p:spPr>
          <a:xfrm rot="0">
            <a:off x="4124160" y="4018021"/>
            <a:ext cx="9660624" cy="3788743"/>
          </a:xfrm>
          <a:prstGeom prst="rect">
            <a:avLst/>
          </a:prstGeom>
        </p:spPr>
        <p:txBody>
          <a:bodyPr anchor="t" rtlCol="false" tIns="0" lIns="0" bIns="0" rIns="0">
            <a:spAutoFit/>
          </a:bodyPr>
          <a:lstStyle/>
          <a:p>
            <a:pPr algn="l">
              <a:lnSpc>
                <a:spcPts val="3796"/>
              </a:lnSpc>
            </a:pPr>
            <a:r>
              <a:rPr lang="en-US" sz="2711" b="true">
                <a:solidFill>
                  <a:srgbClr val="FFFFFF"/>
                </a:solidFill>
                <a:latin typeface="Be Vietnam Ultra-Bold"/>
                <a:ea typeface="Be Vietnam Ultra-Bold"/>
                <a:cs typeface="Be Vietnam Ultra-Bold"/>
                <a:sym typeface="Be Vietnam Ultra-Bold"/>
              </a:rPr>
              <a:t>UPDATE HOCVIEN </a:t>
            </a:r>
          </a:p>
          <a:p>
            <a:pPr algn="l">
              <a:lnSpc>
                <a:spcPts val="3796"/>
              </a:lnSpc>
            </a:pPr>
            <a:r>
              <a:rPr lang="en-US" sz="2711" b="true">
                <a:solidFill>
                  <a:srgbClr val="FFFFFF"/>
                </a:solidFill>
                <a:latin typeface="Be Vietnam Ultra-Bold"/>
                <a:ea typeface="Be Vietnam Ultra-Bold"/>
                <a:cs typeface="Be Vietnam Ultra-Bold"/>
                <a:sym typeface="Be Vietnam Ultra-Bold"/>
              </a:rPr>
              <a:t>SET NGHENGHIEP = N'Đã tốt nghiệp' </a:t>
            </a:r>
          </a:p>
          <a:p>
            <a:pPr algn="l">
              <a:lnSpc>
                <a:spcPts val="3796"/>
              </a:lnSpc>
            </a:pPr>
            <a:r>
              <a:rPr lang="en-US" sz="2711" b="true">
                <a:solidFill>
                  <a:srgbClr val="FFFFFF"/>
                </a:solidFill>
                <a:latin typeface="Be Vietnam Ultra-Bold"/>
                <a:ea typeface="Be Vietnam Ultra-Bold"/>
                <a:cs typeface="Be Vietnam Ultra-Bold"/>
                <a:sym typeface="Be Vietnam Ultra-Bold"/>
              </a:rPr>
              <a:t>WHERE MAHV IN ( </a:t>
            </a:r>
          </a:p>
          <a:p>
            <a:pPr algn="l">
              <a:lnSpc>
                <a:spcPts val="3796"/>
              </a:lnSpc>
            </a:pPr>
            <a:r>
              <a:rPr lang="en-US" sz="2711" b="true">
                <a:solidFill>
                  <a:srgbClr val="FFFFFF"/>
                </a:solidFill>
                <a:latin typeface="Be Vietnam Ultra-Bold"/>
                <a:ea typeface="Be Vietnam Ultra-Bold"/>
                <a:cs typeface="Be Vietnam Ultra-Bold"/>
                <a:sym typeface="Be Vietnam Ultra-Bold"/>
              </a:rPr>
              <a:t>   SELECT MAHV </a:t>
            </a:r>
          </a:p>
          <a:p>
            <a:pPr algn="l">
              <a:lnSpc>
                <a:spcPts val="3796"/>
              </a:lnSpc>
            </a:pPr>
            <a:r>
              <a:rPr lang="en-US" sz="2711" b="true">
                <a:solidFill>
                  <a:srgbClr val="FFFFFF"/>
                </a:solidFill>
                <a:latin typeface="Be Vietnam Ultra-Bold"/>
                <a:ea typeface="Be Vietnam Ultra-Bold"/>
                <a:cs typeface="Be Vietnam Ultra-Bold"/>
                <a:sym typeface="Be Vietnam Ultra-Bold"/>
              </a:rPr>
              <a:t>   FROM DIEMTHI </a:t>
            </a:r>
          </a:p>
          <a:p>
            <a:pPr algn="l">
              <a:lnSpc>
                <a:spcPts val="3796"/>
              </a:lnSpc>
            </a:pPr>
            <a:r>
              <a:rPr lang="en-US" sz="2711" b="true">
                <a:solidFill>
                  <a:srgbClr val="FFFFFF"/>
                </a:solidFill>
                <a:latin typeface="Be Vietnam Ultra-Bold"/>
                <a:ea typeface="Be Vietnam Ultra-Bold"/>
                <a:cs typeface="Be Vietnam Ultra-Bold"/>
                <a:sym typeface="Be Vietnam Ultra-Bold"/>
              </a:rPr>
              <a:t>   GROUP BY MAHV </a:t>
            </a:r>
          </a:p>
          <a:p>
            <a:pPr algn="l">
              <a:lnSpc>
                <a:spcPts val="3796"/>
              </a:lnSpc>
            </a:pPr>
            <a:r>
              <a:rPr lang="en-US" sz="2711" b="true">
                <a:solidFill>
                  <a:srgbClr val="FFFFFF"/>
                </a:solidFill>
                <a:latin typeface="Be Vietnam Ultra-Bold"/>
                <a:ea typeface="Be Vietnam Ultra-Bold"/>
                <a:cs typeface="Be Vietnam Ultra-Bold"/>
                <a:sym typeface="Be Vietnam Ultra-Bold"/>
              </a:rPr>
              <a:t>   HAVING MIN(DIEMTHI) &gt;= 5) </a:t>
            </a:r>
          </a:p>
          <a:p>
            <a:pPr algn="l" marL="0" indent="0" lvl="0">
              <a:lnSpc>
                <a:spcPts val="3796"/>
              </a:lnSpc>
              <a:spcBef>
                <a:spcPct val="0"/>
              </a:spcBef>
            </a:pP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a:solidFill>
                    <a:srgbClr val="FFFFFF"/>
                  </a:solidFill>
                  <a:latin typeface="Be Vietnam"/>
                  <a:ea typeface="Be Vietnam"/>
                  <a:cs typeface="Be Vietnam"/>
                  <a:sym typeface="Be Vietnam"/>
                </a:rPr>
                <a:t>2</a:t>
              </a:r>
            </a:p>
          </p:txBody>
        </p:sp>
      </p:grpSp>
      <p:sp>
        <p:nvSpPr>
          <p:cNvPr name="Freeform 20" id="20"/>
          <p:cNvSpPr/>
          <p:nvPr/>
        </p:nvSpPr>
        <p:spPr>
          <a:xfrm flipH="false" flipV="false" rot="4473948">
            <a:off x="8378655" y="259562"/>
            <a:ext cx="1151634" cy="823418"/>
          </a:xfrm>
          <a:custGeom>
            <a:avLst/>
            <a:gdLst/>
            <a:ahLst/>
            <a:cxnLst/>
            <a:rect r="r" b="b" t="t" l="l"/>
            <a:pathLst>
              <a:path h="823418" w="1151634">
                <a:moveTo>
                  <a:pt x="0" y="0"/>
                </a:moveTo>
                <a:lnTo>
                  <a:pt x="1151634" y="0"/>
                </a:lnTo>
                <a:lnTo>
                  <a:pt x="1151634" y="823419"/>
                </a:lnTo>
                <a:lnTo>
                  <a:pt x="0" y="8234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549560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LÊ THỊ CHUNG</a:t>
            </a:r>
          </a:p>
        </p:txBody>
      </p:sp>
      <p:grpSp>
        <p:nvGrpSpPr>
          <p:cNvPr name="Group 4" id="4"/>
          <p:cNvGrpSpPr/>
          <p:nvPr/>
        </p:nvGrpSpPr>
        <p:grpSpPr>
          <a:xfrm rot="0">
            <a:off x="3044253"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417360"/>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Mỗi lớp học có tổng số tiết thực hành là bao nhiêu? </a:t>
            </a:r>
          </a:p>
        </p:txBody>
      </p:sp>
      <p:sp>
        <p:nvSpPr>
          <p:cNvPr name="TextBox 14" id="14"/>
          <p:cNvSpPr txBox="true"/>
          <p:nvPr/>
        </p:nvSpPr>
        <p:spPr>
          <a:xfrm rot="0">
            <a:off x="4032572" y="3678077"/>
            <a:ext cx="9976013" cy="2445009"/>
          </a:xfrm>
          <a:prstGeom prst="rect">
            <a:avLst/>
          </a:prstGeom>
        </p:spPr>
        <p:txBody>
          <a:bodyPr anchor="t" rtlCol="false" tIns="0" lIns="0" bIns="0" rIns="0">
            <a:spAutoFit/>
          </a:bodyPr>
          <a:lstStyle/>
          <a:p>
            <a:pPr algn="l">
              <a:lnSpc>
                <a:spcPts val="3920"/>
              </a:lnSpc>
            </a:pPr>
            <a:r>
              <a:rPr lang="en-US" sz="2800" b="true">
                <a:solidFill>
                  <a:srgbClr val="FFFFFF"/>
                </a:solidFill>
                <a:latin typeface="Be Vietnam Ultra-Bold"/>
                <a:ea typeface="Be Vietnam Ultra-Bold"/>
                <a:cs typeface="Be Vietnam Ultra-Bold"/>
                <a:sym typeface="Be Vietnam Ultra-Bold"/>
              </a:rPr>
              <a:t>SELECT LM.MALOP, SUM(MH.SOTIETTHUCHANH) AS TongTietThucHanh </a:t>
            </a:r>
          </a:p>
          <a:p>
            <a:pPr algn="l">
              <a:lnSpc>
                <a:spcPts val="3920"/>
              </a:lnSpc>
            </a:pPr>
            <a:r>
              <a:rPr lang="en-US" sz="2800" b="true">
                <a:solidFill>
                  <a:srgbClr val="FFFFFF"/>
                </a:solidFill>
                <a:latin typeface="Be Vietnam Ultra-Bold"/>
                <a:ea typeface="Be Vietnam Ultra-Bold"/>
                <a:cs typeface="Be Vietnam Ultra-Bold"/>
                <a:sym typeface="Be Vietnam Ultra-Bold"/>
              </a:rPr>
              <a:t>FROM LOP_MONHOC LM </a:t>
            </a:r>
          </a:p>
          <a:p>
            <a:pPr algn="l">
              <a:lnSpc>
                <a:spcPts val="3920"/>
              </a:lnSpc>
            </a:pPr>
            <a:r>
              <a:rPr lang="en-US" sz="2800" b="true">
                <a:solidFill>
                  <a:srgbClr val="FFFFFF"/>
                </a:solidFill>
                <a:latin typeface="Be Vietnam Ultra-Bold"/>
                <a:ea typeface="Be Vietnam Ultra-Bold"/>
                <a:cs typeface="Be Vietnam Ultra-Bold"/>
                <a:sym typeface="Be Vietnam Ultra-Bold"/>
              </a:rPr>
              <a:t>JOIN MONHOC MH ON LM.MAMH = MH.MAMH </a:t>
            </a:r>
          </a:p>
          <a:p>
            <a:pPr algn="l" marL="0" indent="0" lvl="0">
              <a:lnSpc>
                <a:spcPts val="3920"/>
              </a:lnSpc>
              <a:spcBef>
                <a:spcPct val="0"/>
              </a:spcBef>
            </a:pPr>
            <a:r>
              <a:rPr lang="en-US" b="true" sz="2800">
                <a:solidFill>
                  <a:srgbClr val="FFFFFF"/>
                </a:solidFill>
                <a:latin typeface="Be Vietnam Ultra-Bold"/>
                <a:ea typeface="Be Vietnam Ultra-Bold"/>
                <a:cs typeface="Be Vietnam Ultra-Bold"/>
                <a:sym typeface="Be Vietnam Ultra-Bold"/>
              </a:rPr>
              <a:t>GROUP BY LM.MALOP </a:t>
            </a: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a:solidFill>
                    <a:srgbClr val="FFFFFF"/>
                  </a:solidFill>
                  <a:latin typeface="Be Vietnam"/>
                  <a:ea typeface="Be Vietnam"/>
                  <a:cs typeface="Be Vietnam"/>
                  <a:sym typeface="Be Vietnam"/>
                </a:rPr>
                <a:t>3</a:t>
              </a:r>
            </a:p>
          </p:txBody>
        </p:sp>
      </p:grpSp>
      <p:sp>
        <p:nvSpPr>
          <p:cNvPr name="Freeform 20" id="20"/>
          <p:cNvSpPr/>
          <p:nvPr/>
        </p:nvSpPr>
        <p:spPr>
          <a:xfrm flipH="false" flipV="false" rot="4473948">
            <a:off x="8378655" y="259562"/>
            <a:ext cx="1151634" cy="823418"/>
          </a:xfrm>
          <a:custGeom>
            <a:avLst/>
            <a:gdLst/>
            <a:ahLst/>
            <a:cxnLst/>
            <a:rect r="r" b="b" t="t" l="l"/>
            <a:pathLst>
              <a:path h="823418" w="1151634">
                <a:moveTo>
                  <a:pt x="0" y="0"/>
                </a:moveTo>
                <a:lnTo>
                  <a:pt x="1151634" y="0"/>
                </a:lnTo>
                <a:lnTo>
                  <a:pt x="1151634" y="823419"/>
                </a:lnTo>
                <a:lnTo>
                  <a:pt x="0" y="8234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549560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LÊ THỊ CHUNG</a:t>
            </a:r>
          </a:p>
        </p:txBody>
      </p:sp>
      <p:grpSp>
        <p:nvGrpSpPr>
          <p:cNvPr name="Group 4" id="4"/>
          <p:cNvGrpSpPr/>
          <p:nvPr/>
        </p:nvGrpSpPr>
        <p:grpSpPr>
          <a:xfrm rot="0">
            <a:off x="3044253"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848957"/>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Tìm các học phần có học phí lớn hơn học phí của lớp “Lớp Java cơ bản”</a:t>
            </a:r>
          </a:p>
        </p:txBody>
      </p:sp>
      <p:sp>
        <p:nvSpPr>
          <p:cNvPr name="TextBox 14" id="14"/>
          <p:cNvSpPr txBox="true"/>
          <p:nvPr/>
        </p:nvSpPr>
        <p:spPr>
          <a:xfrm rot="0">
            <a:off x="4032572" y="3678077"/>
            <a:ext cx="9976013" cy="3428605"/>
          </a:xfrm>
          <a:prstGeom prst="rect">
            <a:avLst/>
          </a:prstGeom>
        </p:spPr>
        <p:txBody>
          <a:bodyPr anchor="t" rtlCol="false" tIns="0" lIns="0" bIns="0" rIns="0">
            <a:spAutoFit/>
          </a:bodyPr>
          <a:lstStyle/>
          <a:p>
            <a:pPr algn="l">
              <a:lnSpc>
                <a:spcPts val="3920"/>
              </a:lnSpc>
            </a:pPr>
            <a:r>
              <a:rPr lang="en-US" sz="2800" b="true">
                <a:solidFill>
                  <a:srgbClr val="FFFFFF"/>
                </a:solidFill>
                <a:latin typeface="Be Vietnam Ultra-Bold"/>
                <a:ea typeface="Be Vietnam Ultra-Bold"/>
                <a:cs typeface="Be Vietnam Ultra-Bold"/>
                <a:sym typeface="Be Vietnam Ultra-Bold"/>
              </a:rPr>
              <a:t>SELECT HP.MAHP, HP.TENHOCPHAN </a:t>
            </a:r>
          </a:p>
          <a:p>
            <a:pPr algn="l">
              <a:lnSpc>
                <a:spcPts val="3920"/>
              </a:lnSpc>
            </a:pPr>
            <a:r>
              <a:rPr lang="en-US" sz="2800" b="true">
                <a:solidFill>
                  <a:srgbClr val="FFFFFF"/>
                </a:solidFill>
                <a:latin typeface="Be Vietnam Ultra-Bold"/>
                <a:ea typeface="Be Vietnam Ultra-Bold"/>
                <a:cs typeface="Be Vietnam Ultra-Bold"/>
                <a:sym typeface="Be Vietnam Ultra-Bold"/>
              </a:rPr>
              <a:t>FROM HOCPHAN HP </a:t>
            </a:r>
          </a:p>
          <a:p>
            <a:pPr algn="l">
              <a:lnSpc>
                <a:spcPts val="3920"/>
              </a:lnSpc>
            </a:pPr>
            <a:r>
              <a:rPr lang="en-US" sz="2800" b="true">
                <a:solidFill>
                  <a:srgbClr val="FFFFFF"/>
                </a:solidFill>
                <a:latin typeface="Be Vietnam Ultra-Bold"/>
                <a:ea typeface="Be Vietnam Ultra-Bold"/>
                <a:cs typeface="Be Vietnam Ultra-Bold"/>
                <a:sym typeface="Be Vietnam Ultra-Bold"/>
              </a:rPr>
              <a:t>WHERE HP.HOCPHI &gt; ( </a:t>
            </a:r>
          </a:p>
          <a:p>
            <a:pPr algn="l">
              <a:lnSpc>
                <a:spcPts val="3920"/>
              </a:lnSpc>
            </a:pPr>
            <a:r>
              <a:rPr lang="en-US" sz="2800" b="true">
                <a:solidFill>
                  <a:srgbClr val="FFFFFF"/>
                </a:solidFill>
                <a:latin typeface="Be Vietnam Ultra-Bold"/>
                <a:ea typeface="Be Vietnam Ultra-Bold"/>
                <a:cs typeface="Be Vietnam Ultra-Bold"/>
                <a:sym typeface="Be Vietnam Ultra-Bold"/>
              </a:rPr>
              <a:t>   SELECT HOCPHI </a:t>
            </a:r>
          </a:p>
          <a:p>
            <a:pPr algn="l">
              <a:lnSpc>
                <a:spcPts val="3920"/>
              </a:lnSpc>
            </a:pPr>
            <a:r>
              <a:rPr lang="en-US" sz="2800" b="true">
                <a:solidFill>
                  <a:srgbClr val="FFFFFF"/>
                </a:solidFill>
                <a:latin typeface="Be Vietnam Ultra-Bold"/>
                <a:ea typeface="Be Vietnam Ultra-Bold"/>
                <a:cs typeface="Be Vietnam Ultra-Bold"/>
                <a:sym typeface="Be Vietnam Ultra-Bold"/>
              </a:rPr>
              <a:t>   FROM LOP</a:t>
            </a:r>
          </a:p>
          <a:p>
            <a:pPr algn="l">
              <a:lnSpc>
                <a:spcPts val="3920"/>
              </a:lnSpc>
            </a:pPr>
            <a:r>
              <a:rPr lang="en-US" sz="2800" b="true">
                <a:solidFill>
                  <a:srgbClr val="FFFFFF"/>
                </a:solidFill>
                <a:latin typeface="Be Vietnam Ultra-Bold"/>
                <a:ea typeface="Be Vietnam Ultra-Bold"/>
                <a:cs typeface="Be Vietnam Ultra-Bold"/>
                <a:sym typeface="Be Vietnam Ultra-Bold"/>
              </a:rPr>
              <a:t>WHERE TENLOP = 'Lớp Java cơ bản') </a:t>
            </a:r>
          </a:p>
          <a:p>
            <a:pPr algn="l" marL="0" indent="0" lvl="0">
              <a:lnSpc>
                <a:spcPts val="3920"/>
              </a:lnSpc>
              <a:spcBef>
                <a:spcPct val="0"/>
              </a:spcBef>
            </a:pP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a:solidFill>
                    <a:srgbClr val="FFFFFF"/>
                  </a:solidFill>
                  <a:latin typeface="Be Vietnam"/>
                  <a:ea typeface="Be Vietnam"/>
                  <a:cs typeface="Be Vietnam"/>
                  <a:sym typeface="Be Vietnam"/>
                </a:rPr>
                <a:t>4</a:t>
              </a:r>
            </a:p>
          </p:txBody>
        </p:sp>
      </p:grpSp>
      <p:sp>
        <p:nvSpPr>
          <p:cNvPr name="Freeform 20" id="20"/>
          <p:cNvSpPr/>
          <p:nvPr/>
        </p:nvSpPr>
        <p:spPr>
          <a:xfrm flipH="false" flipV="false" rot="4473948">
            <a:off x="8378655" y="259562"/>
            <a:ext cx="1151634" cy="823418"/>
          </a:xfrm>
          <a:custGeom>
            <a:avLst/>
            <a:gdLst/>
            <a:ahLst/>
            <a:cxnLst/>
            <a:rect r="r" b="b" t="t" l="l"/>
            <a:pathLst>
              <a:path h="823418" w="1151634">
                <a:moveTo>
                  <a:pt x="0" y="0"/>
                </a:moveTo>
                <a:lnTo>
                  <a:pt x="1151634" y="0"/>
                </a:lnTo>
                <a:lnTo>
                  <a:pt x="1151634" y="823419"/>
                </a:lnTo>
                <a:lnTo>
                  <a:pt x="0" y="8234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549560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LÊ THỊ CHUNG</a:t>
            </a:r>
          </a:p>
        </p:txBody>
      </p:sp>
      <p:grpSp>
        <p:nvGrpSpPr>
          <p:cNvPr name="Group 4" id="4"/>
          <p:cNvGrpSpPr/>
          <p:nvPr/>
        </p:nvGrpSpPr>
        <p:grpSpPr>
          <a:xfrm rot="0">
            <a:off x="3044253"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848957"/>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Liệt kê các học viên cùng lớp và học phần họ đã tham gia, trong đó chỉ lấy các học viên có điểm thi trên 8.0</a:t>
            </a:r>
          </a:p>
        </p:txBody>
      </p:sp>
      <p:sp>
        <p:nvSpPr>
          <p:cNvPr name="TextBox 14" id="14"/>
          <p:cNvSpPr txBox="true"/>
          <p:nvPr/>
        </p:nvSpPr>
        <p:spPr>
          <a:xfrm rot="0">
            <a:off x="4032572" y="3678077"/>
            <a:ext cx="9976013" cy="3920403"/>
          </a:xfrm>
          <a:prstGeom prst="rect">
            <a:avLst/>
          </a:prstGeom>
        </p:spPr>
        <p:txBody>
          <a:bodyPr anchor="t" rtlCol="false" tIns="0" lIns="0" bIns="0" rIns="0">
            <a:spAutoFit/>
          </a:bodyPr>
          <a:lstStyle/>
          <a:p>
            <a:pPr algn="l">
              <a:lnSpc>
                <a:spcPts val="3920"/>
              </a:lnSpc>
            </a:pPr>
            <a:r>
              <a:rPr lang="en-US" sz="2800" b="true">
                <a:solidFill>
                  <a:srgbClr val="FFFFFF"/>
                </a:solidFill>
                <a:latin typeface="Be Vietnam Ultra-Bold"/>
                <a:ea typeface="Be Vietnam Ultra-Bold"/>
                <a:cs typeface="Be Vietnam Ultra-Bold"/>
                <a:sym typeface="Be Vietnam Ultra-Bold"/>
              </a:rPr>
              <a:t>SELECT H.HOTEN, L.TENLOP, HP.TENHOCPHAN, D.DIEMTHI </a:t>
            </a:r>
          </a:p>
          <a:p>
            <a:pPr algn="l">
              <a:lnSpc>
                <a:spcPts val="3920"/>
              </a:lnSpc>
            </a:pPr>
            <a:r>
              <a:rPr lang="en-US" sz="2800" b="true">
                <a:solidFill>
                  <a:srgbClr val="FFFFFF"/>
                </a:solidFill>
                <a:latin typeface="Be Vietnam Ultra-Bold"/>
                <a:ea typeface="Be Vietnam Ultra-Bold"/>
                <a:cs typeface="Be Vietnam Ultra-Bold"/>
                <a:sym typeface="Be Vietnam Ultra-Bold"/>
              </a:rPr>
              <a:t>FROM HOCVIEN H </a:t>
            </a:r>
          </a:p>
          <a:p>
            <a:pPr algn="l">
              <a:lnSpc>
                <a:spcPts val="3920"/>
              </a:lnSpc>
            </a:pPr>
            <a:r>
              <a:rPr lang="en-US" sz="2800" b="true">
                <a:solidFill>
                  <a:srgbClr val="FFFFFF"/>
                </a:solidFill>
                <a:latin typeface="Be Vietnam Ultra-Bold"/>
                <a:ea typeface="Be Vietnam Ultra-Bold"/>
                <a:cs typeface="Be Vietnam Ultra-Bold"/>
                <a:sym typeface="Be Vietnam Ultra-Bold"/>
              </a:rPr>
              <a:t>JOIN LOP L ON H.MAHV = L.MAHV </a:t>
            </a:r>
          </a:p>
          <a:p>
            <a:pPr algn="l">
              <a:lnSpc>
                <a:spcPts val="3920"/>
              </a:lnSpc>
            </a:pPr>
            <a:r>
              <a:rPr lang="en-US" sz="2800" b="true">
                <a:solidFill>
                  <a:srgbClr val="FFFFFF"/>
                </a:solidFill>
                <a:latin typeface="Be Vietnam Ultra-Bold"/>
                <a:ea typeface="Be Vietnam Ultra-Bold"/>
                <a:cs typeface="Be Vietnam Ultra-Bold"/>
                <a:sym typeface="Be Vietnam Ultra-Bold"/>
              </a:rPr>
              <a:t>JOIN HOCPHAN HP ON L.MALOP = HP.MALOP </a:t>
            </a:r>
          </a:p>
          <a:p>
            <a:pPr algn="l">
              <a:lnSpc>
                <a:spcPts val="3920"/>
              </a:lnSpc>
            </a:pPr>
            <a:r>
              <a:rPr lang="en-US" sz="2800" b="true">
                <a:solidFill>
                  <a:srgbClr val="FFFFFF"/>
                </a:solidFill>
                <a:latin typeface="Be Vietnam Ultra-Bold"/>
                <a:ea typeface="Be Vietnam Ultra-Bold"/>
                <a:cs typeface="Be Vietnam Ultra-Bold"/>
                <a:sym typeface="Be Vietnam Ultra-Bold"/>
              </a:rPr>
              <a:t>JOIN DIEMTHI D ON H.MAHV = D.MAHV AND HP.MAMH = D.MAMH </a:t>
            </a:r>
          </a:p>
          <a:p>
            <a:pPr algn="l">
              <a:lnSpc>
                <a:spcPts val="3920"/>
              </a:lnSpc>
            </a:pPr>
            <a:r>
              <a:rPr lang="en-US" sz="2800" b="true">
                <a:solidFill>
                  <a:srgbClr val="FFFFFF"/>
                </a:solidFill>
                <a:latin typeface="Be Vietnam Ultra-Bold"/>
                <a:ea typeface="Be Vietnam Ultra-Bold"/>
                <a:cs typeface="Be Vietnam Ultra-Bold"/>
                <a:sym typeface="Be Vietnam Ultra-Bold"/>
              </a:rPr>
              <a:t>WHERE D.DIEMTHI &gt; 8.0 </a:t>
            </a:r>
          </a:p>
          <a:p>
            <a:pPr algn="l" marL="0" indent="0" lvl="0">
              <a:lnSpc>
                <a:spcPts val="3920"/>
              </a:lnSpc>
              <a:spcBef>
                <a:spcPct val="0"/>
              </a:spcBef>
            </a:pP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a:solidFill>
                    <a:srgbClr val="FFFFFF"/>
                  </a:solidFill>
                  <a:latin typeface="Be Vietnam"/>
                  <a:ea typeface="Be Vietnam"/>
                  <a:cs typeface="Be Vietnam"/>
                  <a:sym typeface="Be Vietnam"/>
                </a:rPr>
                <a:t>5</a:t>
              </a:r>
            </a:p>
          </p:txBody>
        </p:sp>
      </p:grpSp>
      <p:sp>
        <p:nvSpPr>
          <p:cNvPr name="Freeform 20" id="20"/>
          <p:cNvSpPr/>
          <p:nvPr/>
        </p:nvSpPr>
        <p:spPr>
          <a:xfrm flipH="false" flipV="false" rot="4473948">
            <a:off x="8378655" y="259562"/>
            <a:ext cx="1151634" cy="823418"/>
          </a:xfrm>
          <a:custGeom>
            <a:avLst/>
            <a:gdLst/>
            <a:ahLst/>
            <a:cxnLst/>
            <a:rect r="r" b="b" t="t" l="l"/>
            <a:pathLst>
              <a:path h="823418" w="1151634">
                <a:moveTo>
                  <a:pt x="0" y="0"/>
                </a:moveTo>
                <a:lnTo>
                  <a:pt x="1151634" y="0"/>
                </a:lnTo>
                <a:lnTo>
                  <a:pt x="1151634" y="823419"/>
                </a:lnTo>
                <a:lnTo>
                  <a:pt x="0" y="8234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549560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LÊ VĂN KHOA</a:t>
            </a:r>
          </a:p>
        </p:txBody>
      </p:sp>
      <p:grpSp>
        <p:nvGrpSpPr>
          <p:cNvPr name="Group 4" id="4"/>
          <p:cNvGrpSpPr/>
          <p:nvPr/>
        </p:nvGrpSpPr>
        <p:grpSpPr>
          <a:xfrm rot="0">
            <a:off x="3034728"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848957"/>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Tính tổng học phí mà mỗi học viên đã đóng, sắp xếp giảm dần theo số tiền</a:t>
            </a:r>
          </a:p>
        </p:txBody>
      </p:sp>
      <p:sp>
        <p:nvSpPr>
          <p:cNvPr name="TextBox 14" id="14"/>
          <p:cNvSpPr txBox="true"/>
          <p:nvPr/>
        </p:nvSpPr>
        <p:spPr>
          <a:xfrm rot="0">
            <a:off x="4032572" y="3678077"/>
            <a:ext cx="9976013" cy="3428605"/>
          </a:xfrm>
          <a:prstGeom prst="rect">
            <a:avLst/>
          </a:prstGeom>
        </p:spPr>
        <p:txBody>
          <a:bodyPr anchor="t" rtlCol="false" tIns="0" lIns="0" bIns="0" rIns="0">
            <a:spAutoFit/>
          </a:bodyPr>
          <a:lstStyle/>
          <a:p>
            <a:pPr algn="l">
              <a:lnSpc>
                <a:spcPts val="3920"/>
              </a:lnSpc>
            </a:pPr>
            <a:r>
              <a:rPr lang="en-US" sz="2800" b="true">
                <a:solidFill>
                  <a:srgbClr val="FFFFFF"/>
                </a:solidFill>
                <a:latin typeface="Be Vietnam Ultra-Bold"/>
                <a:ea typeface="Be Vietnam Ultra-Bold"/>
                <a:cs typeface="Be Vietnam Ultra-Bold"/>
                <a:sym typeface="Be Vietnam Ultra-Bold"/>
              </a:rPr>
              <a:t>SELECT</a:t>
            </a:r>
          </a:p>
          <a:p>
            <a:pPr algn="l">
              <a:lnSpc>
                <a:spcPts val="3920"/>
              </a:lnSpc>
            </a:pPr>
            <a:r>
              <a:rPr lang="en-US" sz="2800" b="true">
                <a:solidFill>
                  <a:srgbClr val="FFFFFF"/>
                </a:solidFill>
                <a:latin typeface="Be Vietnam Ultra-Bold"/>
                <a:ea typeface="Be Vietnam Ultra-Bold"/>
                <a:cs typeface="Be Vietnam Ultra-Bold"/>
                <a:sym typeface="Be Vietnam Ultra-Bold"/>
              </a:rPr>
              <a:t>HV.HOTEN AS HoTenHocVien,</a:t>
            </a:r>
          </a:p>
          <a:p>
            <a:pPr algn="l">
              <a:lnSpc>
                <a:spcPts val="3920"/>
              </a:lnSpc>
            </a:pPr>
            <a:r>
              <a:rPr lang="en-US" sz="2800" b="true">
                <a:solidFill>
                  <a:srgbClr val="FFFFFF"/>
                </a:solidFill>
                <a:latin typeface="Be Vietnam Ultra-Bold"/>
                <a:ea typeface="Be Vietnam Ultra-Bold"/>
                <a:cs typeface="Be Vietnam Ultra-Bold"/>
                <a:sym typeface="Be Vietnam Ultra-Bold"/>
              </a:rPr>
              <a:t>SUM(BL.HOCPHI) AS TongHocPhiDong</a:t>
            </a:r>
          </a:p>
          <a:p>
            <a:pPr algn="l">
              <a:lnSpc>
                <a:spcPts val="3920"/>
              </a:lnSpc>
            </a:pPr>
            <a:r>
              <a:rPr lang="en-US" sz="2800" b="true">
                <a:solidFill>
                  <a:srgbClr val="FFFFFF"/>
                </a:solidFill>
                <a:latin typeface="Be Vietnam Ultra-Bold"/>
                <a:ea typeface="Be Vietnam Ultra-Bold"/>
                <a:cs typeface="Be Vietnam Ultra-Bold"/>
                <a:sym typeface="Be Vietnam Ultra-Bold"/>
              </a:rPr>
              <a:t>FROM BIENLAI BL</a:t>
            </a:r>
          </a:p>
          <a:p>
            <a:pPr algn="l">
              <a:lnSpc>
                <a:spcPts val="3920"/>
              </a:lnSpc>
            </a:pPr>
            <a:r>
              <a:rPr lang="en-US" sz="2800" b="true">
                <a:solidFill>
                  <a:srgbClr val="FFFFFF"/>
                </a:solidFill>
                <a:latin typeface="Be Vietnam Ultra-Bold"/>
                <a:ea typeface="Be Vietnam Ultra-Bold"/>
                <a:cs typeface="Be Vietnam Ultra-Bold"/>
                <a:sym typeface="Be Vietnam Ultra-Bold"/>
              </a:rPr>
              <a:t>JOIN HOCVIEN HV ON BL.MAHV = HV.MAHV</a:t>
            </a:r>
          </a:p>
          <a:p>
            <a:pPr algn="l">
              <a:lnSpc>
                <a:spcPts val="3920"/>
              </a:lnSpc>
            </a:pPr>
            <a:r>
              <a:rPr lang="en-US" sz="2800" b="true">
                <a:solidFill>
                  <a:srgbClr val="FFFFFF"/>
                </a:solidFill>
                <a:latin typeface="Be Vietnam Ultra-Bold"/>
                <a:ea typeface="Be Vietnam Ultra-Bold"/>
                <a:cs typeface="Be Vietnam Ultra-Bold"/>
                <a:sym typeface="Be Vietnam Ultra-Bold"/>
              </a:rPr>
              <a:t>GR</a:t>
            </a:r>
            <a:r>
              <a:rPr lang="en-US" sz="2800" b="true">
                <a:solidFill>
                  <a:srgbClr val="FFFFFF"/>
                </a:solidFill>
                <a:latin typeface="Be Vietnam Ultra-Bold"/>
                <a:ea typeface="Be Vietnam Ultra-Bold"/>
                <a:cs typeface="Be Vietnam Ultra-Bold"/>
                <a:sym typeface="Be Vietnam Ultra-Bold"/>
              </a:rPr>
              <a:t>OUP BY HV.HOTEN</a:t>
            </a:r>
          </a:p>
          <a:p>
            <a:pPr algn="l" marL="0" indent="0" lvl="0">
              <a:lnSpc>
                <a:spcPts val="3920"/>
              </a:lnSpc>
              <a:spcBef>
                <a:spcPct val="0"/>
              </a:spcBef>
            </a:pPr>
            <a:r>
              <a:rPr lang="en-US" b="true" sz="2800">
                <a:solidFill>
                  <a:srgbClr val="FFFFFF"/>
                </a:solidFill>
                <a:latin typeface="Be Vietnam Ultra-Bold"/>
                <a:ea typeface="Be Vietnam Ultra-Bold"/>
                <a:cs typeface="Be Vietnam Ultra-Bold"/>
                <a:sym typeface="Be Vietnam Ultra-Bold"/>
              </a:rPr>
              <a:t>ORDER BY TongHocPhiDong DESC;</a:t>
            </a: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a:solidFill>
                    <a:srgbClr val="FFFFFF"/>
                  </a:solidFill>
                  <a:latin typeface="Be Vietnam"/>
                  <a:ea typeface="Be Vietnam"/>
                  <a:cs typeface="Be Vietnam"/>
                  <a:sym typeface="Be Vietnam"/>
                </a:rPr>
                <a:t>1</a:t>
              </a:r>
            </a:p>
          </p:txBody>
        </p:sp>
      </p:grpSp>
      <p:sp>
        <p:nvSpPr>
          <p:cNvPr name="Freeform 20" id="20"/>
          <p:cNvSpPr/>
          <p:nvPr/>
        </p:nvSpPr>
        <p:spPr>
          <a:xfrm flipH="false" flipV="false" rot="4473948">
            <a:off x="8378655" y="259562"/>
            <a:ext cx="1151634" cy="823418"/>
          </a:xfrm>
          <a:custGeom>
            <a:avLst/>
            <a:gdLst/>
            <a:ahLst/>
            <a:cxnLst/>
            <a:rect r="r" b="b" t="t" l="l"/>
            <a:pathLst>
              <a:path h="823418" w="1151634">
                <a:moveTo>
                  <a:pt x="0" y="0"/>
                </a:moveTo>
                <a:lnTo>
                  <a:pt x="1151634" y="0"/>
                </a:lnTo>
                <a:lnTo>
                  <a:pt x="1151634" y="823419"/>
                </a:lnTo>
                <a:lnTo>
                  <a:pt x="0" y="8234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549560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LÊ VĂN KHOA</a:t>
            </a:r>
          </a:p>
        </p:txBody>
      </p:sp>
      <p:grpSp>
        <p:nvGrpSpPr>
          <p:cNvPr name="Group 4" id="4"/>
          <p:cNvGrpSpPr/>
          <p:nvPr/>
        </p:nvGrpSpPr>
        <p:grpSpPr>
          <a:xfrm rot="0">
            <a:off x="3034728"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417360"/>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Liệt kê danh sách lớp học dài hạn kèm số học phần của mỗi lớp</a:t>
            </a:r>
          </a:p>
        </p:txBody>
      </p:sp>
      <p:sp>
        <p:nvSpPr>
          <p:cNvPr name="TextBox 14" id="14"/>
          <p:cNvSpPr txBox="true"/>
          <p:nvPr/>
        </p:nvSpPr>
        <p:spPr>
          <a:xfrm rot="0">
            <a:off x="4032572" y="3678077"/>
            <a:ext cx="9976013" cy="3428605"/>
          </a:xfrm>
          <a:prstGeom prst="rect">
            <a:avLst/>
          </a:prstGeom>
        </p:spPr>
        <p:txBody>
          <a:bodyPr anchor="t" rtlCol="false" tIns="0" lIns="0" bIns="0" rIns="0">
            <a:spAutoFit/>
          </a:bodyPr>
          <a:lstStyle/>
          <a:p>
            <a:pPr algn="l">
              <a:lnSpc>
                <a:spcPts val="3920"/>
              </a:lnSpc>
            </a:pPr>
            <a:r>
              <a:rPr lang="en-US" sz="2800" b="true">
                <a:solidFill>
                  <a:srgbClr val="FFFFFF"/>
                </a:solidFill>
                <a:latin typeface="Be Vietnam Ultra-Bold"/>
                <a:ea typeface="Be Vietnam Ultra-Bold"/>
                <a:cs typeface="Be Vietnam Ultra-Bold"/>
                <a:sym typeface="Be Vietnam Ultra-Bold"/>
              </a:rPr>
              <a:t>SELECT</a:t>
            </a:r>
          </a:p>
          <a:p>
            <a:pPr algn="l">
              <a:lnSpc>
                <a:spcPts val="3920"/>
              </a:lnSpc>
            </a:pPr>
            <a:r>
              <a:rPr lang="en-US" sz="2800" b="true">
                <a:solidFill>
                  <a:srgbClr val="FFFFFF"/>
                </a:solidFill>
                <a:latin typeface="Be Vietnam Ultra-Bold"/>
                <a:ea typeface="Be Vietnam Ultra-Bold"/>
                <a:cs typeface="Be Vietnam Ultra-Bold"/>
                <a:sym typeface="Be Vietnam Ultra-Bold"/>
              </a:rPr>
              <a:t>L.TENLOP AS TenLopDaiHan,</a:t>
            </a:r>
          </a:p>
          <a:p>
            <a:pPr algn="l">
              <a:lnSpc>
                <a:spcPts val="3920"/>
              </a:lnSpc>
            </a:pPr>
            <a:r>
              <a:rPr lang="en-US" sz="2800" b="true">
                <a:solidFill>
                  <a:srgbClr val="FFFFFF"/>
                </a:solidFill>
                <a:latin typeface="Be Vietnam Ultra-Bold"/>
                <a:ea typeface="Be Vietnam Ultra-Bold"/>
                <a:cs typeface="Be Vietnam Ultra-Bold"/>
                <a:sym typeface="Be Vietnam Ultra-Bold"/>
              </a:rPr>
              <a:t>COUNT(HP.MAHP) AS SoHocPhan</a:t>
            </a:r>
          </a:p>
          <a:p>
            <a:pPr algn="l">
              <a:lnSpc>
                <a:spcPts val="3920"/>
              </a:lnSpc>
            </a:pPr>
            <a:r>
              <a:rPr lang="en-US" sz="2800" b="true">
                <a:solidFill>
                  <a:srgbClr val="FFFFFF"/>
                </a:solidFill>
                <a:latin typeface="Be Vietnam Ultra-Bold"/>
                <a:ea typeface="Be Vietnam Ultra-Bold"/>
                <a:cs typeface="Be Vietnam Ultra-Bold"/>
                <a:sym typeface="Be Vietnam Ultra-Bold"/>
              </a:rPr>
              <a:t>FROM LOP L</a:t>
            </a:r>
          </a:p>
          <a:p>
            <a:pPr algn="l">
              <a:lnSpc>
                <a:spcPts val="3920"/>
              </a:lnSpc>
            </a:pPr>
            <a:r>
              <a:rPr lang="en-US" sz="2800" b="true">
                <a:solidFill>
                  <a:srgbClr val="FFFFFF"/>
                </a:solidFill>
                <a:latin typeface="Be Vietnam Ultra-Bold"/>
                <a:ea typeface="Be Vietnam Ultra-Bold"/>
                <a:cs typeface="Be Vietnam Ultra-Bold"/>
                <a:sym typeface="Be Vietnam Ultra-Bold"/>
              </a:rPr>
              <a:t>LEFT </a:t>
            </a:r>
            <a:r>
              <a:rPr lang="en-US" sz="2800" b="true">
                <a:solidFill>
                  <a:srgbClr val="FFFFFF"/>
                </a:solidFill>
                <a:latin typeface="Be Vietnam Ultra-Bold"/>
                <a:ea typeface="Be Vietnam Ultra-Bold"/>
                <a:cs typeface="Be Vietnam Ultra-Bold"/>
                <a:sym typeface="Be Vietnam Ultra-Bold"/>
              </a:rPr>
              <a:t>JOIN HOCPHAN HP ON L.MALOP = HP.MALOP</a:t>
            </a:r>
          </a:p>
          <a:p>
            <a:pPr algn="l">
              <a:lnSpc>
                <a:spcPts val="3920"/>
              </a:lnSpc>
            </a:pPr>
            <a:r>
              <a:rPr lang="en-US" sz="2800" b="true">
                <a:solidFill>
                  <a:srgbClr val="FFFFFF"/>
                </a:solidFill>
                <a:latin typeface="Be Vietnam Ultra-Bold"/>
                <a:ea typeface="Be Vietnam Ultra-Bold"/>
                <a:cs typeface="Be Vietnam Ultra-Bold"/>
                <a:sym typeface="Be Vietnam Ultra-Bold"/>
              </a:rPr>
              <a:t>WHERE L.LOAILOP = N'dài hạn'</a:t>
            </a:r>
          </a:p>
          <a:p>
            <a:pPr algn="l" marL="0" indent="0" lvl="0">
              <a:lnSpc>
                <a:spcPts val="3920"/>
              </a:lnSpc>
              <a:spcBef>
                <a:spcPct val="0"/>
              </a:spcBef>
            </a:pPr>
            <a:r>
              <a:rPr lang="en-US" b="true" sz="2800">
                <a:solidFill>
                  <a:srgbClr val="FFFFFF"/>
                </a:solidFill>
                <a:latin typeface="Be Vietnam Ultra-Bold"/>
                <a:ea typeface="Be Vietnam Ultra-Bold"/>
                <a:cs typeface="Be Vietnam Ultra-Bold"/>
                <a:sym typeface="Be Vietnam Ultra-Bold"/>
              </a:rPr>
              <a:t>GR</a:t>
            </a:r>
            <a:r>
              <a:rPr lang="en-US" b="true" sz="2800">
                <a:solidFill>
                  <a:srgbClr val="FFFFFF"/>
                </a:solidFill>
                <a:latin typeface="Be Vietnam Ultra-Bold"/>
                <a:ea typeface="Be Vietnam Ultra-Bold"/>
                <a:cs typeface="Be Vietnam Ultra-Bold"/>
                <a:sym typeface="Be Vietnam Ultra-Bold"/>
              </a:rPr>
              <a:t>OUP BY L.TENLOP;</a:t>
            </a: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a:solidFill>
                    <a:srgbClr val="FFFFFF"/>
                  </a:solidFill>
                  <a:latin typeface="Be Vietnam"/>
                  <a:ea typeface="Be Vietnam"/>
                  <a:cs typeface="Be Vietnam"/>
                  <a:sym typeface="Be Vietnam"/>
                </a:rPr>
                <a:t>2</a:t>
              </a:r>
            </a:p>
          </p:txBody>
        </p:sp>
      </p:grpSp>
      <p:sp>
        <p:nvSpPr>
          <p:cNvPr name="Freeform 20" id="20"/>
          <p:cNvSpPr/>
          <p:nvPr/>
        </p:nvSpPr>
        <p:spPr>
          <a:xfrm flipH="false" flipV="false" rot="4473948">
            <a:off x="8378655" y="259562"/>
            <a:ext cx="1151634" cy="823418"/>
          </a:xfrm>
          <a:custGeom>
            <a:avLst/>
            <a:gdLst/>
            <a:ahLst/>
            <a:cxnLst/>
            <a:rect r="r" b="b" t="t" l="l"/>
            <a:pathLst>
              <a:path h="823418" w="1151634">
                <a:moveTo>
                  <a:pt x="0" y="0"/>
                </a:moveTo>
                <a:lnTo>
                  <a:pt x="1151634" y="0"/>
                </a:lnTo>
                <a:lnTo>
                  <a:pt x="1151634" y="823419"/>
                </a:lnTo>
                <a:lnTo>
                  <a:pt x="0" y="8234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549560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LÊ VĂN KHOA</a:t>
            </a:r>
          </a:p>
        </p:txBody>
      </p:sp>
      <p:grpSp>
        <p:nvGrpSpPr>
          <p:cNvPr name="Group 4" id="4"/>
          <p:cNvGrpSpPr/>
          <p:nvPr/>
        </p:nvGrpSpPr>
        <p:grpSpPr>
          <a:xfrm rot="0">
            <a:off x="3034728"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417360"/>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Xóa biên lai của học viên có điểm thi dưới 7</a:t>
            </a:r>
          </a:p>
        </p:txBody>
      </p:sp>
      <p:sp>
        <p:nvSpPr>
          <p:cNvPr name="TextBox 14" id="14"/>
          <p:cNvSpPr txBox="true"/>
          <p:nvPr/>
        </p:nvSpPr>
        <p:spPr>
          <a:xfrm rot="0">
            <a:off x="4032572" y="3678077"/>
            <a:ext cx="9976013" cy="3428605"/>
          </a:xfrm>
          <a:prstGeom prst="rect">
            <a:avLst/>
          </a:prstGeom>
        </p:spPr>
        <p:txBody>
          <a:bodyPr anchor="t" rtlCol="false" tIns="0" lIns="0" bIns="0" rIns="0">
            <a:spAutoFit/>
          </a:bodyPr>
          <a:lstStyle/>
          <a:p>
            <a:pPr algn="l">
              <a:lnSpc>
                <a:spcPts val="3920"/>
              </a:lnSpc>
            </a:pPr>
            <a:r>
              <a:rPr lang="en-US" sz="2800" b="true">
                <a:solidFill>
                  <a:srgbClr val="FFFFFF"/>
                </a:solidFill>
                <a:latin typeface="Be Vietnam Ultra-Bold"/>
                <a:ea typeface="Be Vietnam Ultra-Bold"/>
                <a:cs typeface="Be Vietnam Ultra-Bold"/>
                <a:sym typeface="Be Vietnam Ultra-Bold"/>
              </a:rPr>
              <a:t>DELETE </a:t>
            </a:r>
            <a:r>
              <a:rPr lang="en-US" sz="2800" b="true">
                <a:solidFill>
                  <a:srgbClr val="FFFFFF"/>
                </a:solidFill>
                <a:latin typeface="Be Vietnam Ultra-Bold"/>
                <a:ea typeface="Be Vietnam Ultra-Bold"/>
                <a:cs typeface="Be Vietnam Ultra-Bold"/>
                <a:sym typeface="Be Vietnam Ultra-Bold"/>
              </a:rPr>
              <a:t>FROM BIENLAI</a:t>
            </a:r>
          </a:p>
          <a:p>
            <a:pPr algn="l">
              <a:lnSpc>
                <a:spcPts val="3920"/>
              </a:lnSpc>
            </a:pPr>
            <a:r>
              <a:rPr lang="en-US" sz="2800" b="true">
                <a:solidFill>
                  <a:srgbClr val="FFFFFF"/>
                </a:solidFill>
                <a:latin typeface="Be Vietnam Ultra-Bold"/>
                <a:ea typeface="Be Vietnam Ultra-Bold"/>
                <a:cs typeface="Be Vietnam Ultra-Bold"/>
                <a:sym typeface="Be Vietnam Ultra-Bold"/>
              </a:rPr>
              <a:t>W</a:t>
            </a:r>
            <a:r>
              <a:rPr lang="en-US" sz="2800" b="true">
                <a:solidFill>
                  <a:srgbClr val="FFFFFF"/>
                </a:solidFill>
                <a:latin typeface="Be Vietnam Ultra-Bold"/>
                <a:ea typeface="Be Vietnam Ultra-Bold"/>
                <a:cs typeface="Be Vietnam Ultra-Bold"/>
                <a:sym typeface="Be Vietnam Ultra-Bold"/>
              </a:rPr>
              <a:t>HERE MAHV IN (</a:t>
            </a:r>
          </a:p>
          <a:p>
            <a:pPr algn="l">
              <a:lnSpc>
                <a:spcPts val="3920"/>
              </a:lnSpc>
            </a:pPr>
            <a:r>
              <a:rPr lang="en-US" sz="2800" b="true">
                <a:solidFill>
                  <a:srgbClr val="FFFFFF"/>
                </a:solidFill>
                <a:latin typeface="Be Vietnam Ultra-Bold"/>
                <a:ea typeface="Be Vietnam Ultra-Bold"/>
                <a:cs typeface="Be Vietnam Ultra-Bold"/>
                <a:sym typeface="Be Vietnam Ultra-Bold"/>
              </a:rPr>
              <a:t>SELECT MAHV</a:t>
            </a:r>
          </a:p>
          <a:p>
            <a:pPr algn="l">
              <a:lnSpc>
                <a:spcPts val="3920"/>
              </a:lnSpc>
            </a:pPr>
            <a:r>
              <a:rPr lang="en-US" sz="2800" b="true">
                <a:solidFill>
                  <a:srgbClr val="FFFFFF"/>
                </a:solidFill>
                <a:latin typeface="Be Vietnam Ultra-Bold"/>
                <a:ea typeface="Be Vietnam Ultra-Bold"/>
                <a:cs typeface="Be Vietnam Ultra-Bold"/>
                <a:sym typeface="Be Vietnam Ultra-Bold"/>
              </a:rPr>
              <a:t>FR</a:t>
            </a:r>
            <a:r>
              <a:rPr lang="en-US" sz="2800" b="true">
                <a:solidFill>
                  <a:srgbClr val="FFFFFF"/>
                </a:solidFill>
                <a:latin typeface="Be Vietnam Ultra-Bold"/>
                <a:ea typeface="Be Vietnam Ultra-Bold"/>
                <a:cs typeface="Be Vietnam Ultra-Bold"/>
                <a:sym typeface="Be Vietnam Ultra-Bold"/>
              </a:rPr>
              <a:t>OM DIEMTHI</a:t>
            </a:r>
          </a:p>
          <a:p>
            <a:pPr algn="l">
              <a:lnSpc>
                <a:spcPts val="3920"/>
              </a:lnSpc>
            </a:pPr>
            <a:r>
              <a:rPr lang="en-US" sz="2800" b="true">
                <a:solidFill>
                  <a:srgbClr val="FFFFFF"/>
                </a:solidFill>
                <a:latin typeface="Be Vietnam Ultra-Bold"/>
                <a:ea typeface="Be Vietnam Ultra-Bold"/>
                <a:cs typeface="Be Vietnam Ultra-Bold"/>
                <a:sym typeface="Be Vietnam Ultra-Bold"/>
              </a:rPr>
              <a:t>WHERE DIEMTHI &lt; 7</a:t>
            </a:r>
          </a:p>
          <a:p>
            <a:pPr algn="l">
              <a:lnSpc>
                <a:spcPts val="3920"/>
              </a:lnSpc>
            </a:pPr>
            <a:r>
              <a:rPr lang="en-US" sz="2800" b="true">
                <a:solidFill>
                  <a:srgbClr val="FFFFFF"/>
                </a:solidFill>
                <a:latin typeface="Be Vietnam Ultra-Bold"/>
                <a:ea typeface="Be Vietnam Ultra-Bold"/>
                <a:cs typeface="Be Vietnam Ultra-Bold"/>
                <a:sym typeface="Be Vietnam Ultra-Bold"/>
              </a:rPr>
              <a:t>46</a:t>
            </a:r>
          </a:p>
          <a:p>
            <a:pPr algn="l" marL="0" indent="0" lvl="0">
              <a:lnSpc>
                <a:spcPts val="3920"/>
              </a:lnSpc>
              <a:spcBef>
                <a:spcPct val="0"/>
              </a:spcBef>
            </a:pPr>
            <a:r>
              <a:rPr lang="en-US" b="true" sz="2800">
                <a:solidFill>
                  <a:srgbClr val="FFFFFF"/>
                </a:solidFill>
                <a:latin typeface="Be Vietnam Ultra-Bold"/>
                <a:ea typeface="Be Vietnam Ultra-Bold"/>
                <a:cs typeface="Be Vietnam Ultra-Bold"/>
                <a:sym typeface="Be Vietnam Ultra-Bold"/>
              </a:rPr>
              <a:t>);</a:t>
            </a: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a:solidFill>
                    <a:srgbClr val="FFFFFF"/>
                  </a:solidFill>
                  <a:latin typeface="Be Vietnam"/>
                  <a:ea typeface="Be Vietnam"/>
                  <a:cs typeface="Be Vietnam"/>
                  <a:sym typeface="Be Vietnam"/>
                </a:rPr>
                <a:t>3</a:t>
              </a:r>
            </a:p>
          </p:txBody>
        </p:sp>
      </p:grpSp>
      <p:sp>
        <p:nvSpPr>
          <p:cNvPr name="Freeform 20" id="20"/>
          <p:cNvSpPr/>
          <p:nvPr/>
        </p:nvSpPr>
        <p:spPr>
          <a:xfrm flipH="false" flipV="false" rot="4473948">
            <a:off x="8378655" y="259562"/>
            <a:ext cx="1151634" cy="823418"/>
          </a:xfrm>
          <a:custGeom>
            <a:avLst/>
            <a:gdLst/>
            <a:ahLst/>
            <a:cxnLst/>
            <a:rect r="r" b="b" t="t" l="l"/>
            <a:pathLst>
              <a:path h="823418" w="1151634">
                <a:moveTo>
                  <a:pt x="0" y="0"/>
                </a:moveTo>
                <a:lnTo>
                  <a:pt x="1151634" y="0"/>
                </a:lnTo>
                <a:lnTo>
                  <a:pt x="1151634" y="823419"/>
                </a:lnTo>
                <a:lnTo>
                  <a:pt x="0" y="8234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549560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LÊ VĂN KHOA</a:t>
            </a:r>
          </a:p>
        </p:txBody>
      </p:sp>
      <p:grpSp>
        <p:nvGrpSpPr>
          <p:cNvPr name="Group 4" id="4"/>
          <p:cNvGrpSpPr/>
          <p:nvPr/>
        </p:nvGrpSpPr>
        <p:grpSpPr>
          <a:xfrm rot="0">
            <a:off x="3034728"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1280554"/>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Cập nhật THOIKHOABIEU thành 'T2-T4-T6' cho những lớp ngắn hạn có học phí cao hơn mức học phí trung bình của tất cả các lớp ngắn hạn</a:t>
            </a:r>
          </a:p>
        </p:txBody>
      </p:sp>
      <p:sp>
        <p:nvSpPr>
          <p:cNvPr name="TextBox 14" id="14"/>
          <p:cNvSpPr txBox="true"/>
          <p:nvPr/>
        </p:nvSpPr>
        <p:spPr>
          <a:xfrm rot="0">
            <a:off x="4032572" y="3678077"/>
            <a:ext cx="9976013" cy="3428605"/>
          </a:xfrm>
          <a:prstGeom prst="rect">
            <a:avLst/>
          </a:prstGeom>
        </p:spPr>
        <p:txBody>
          <a:bodyPr anchor="t" rtlCol="false" tIns="0" lIns="0" bIns="0" rIns="0">
            <a:spAutoFit/>
          </a:bodyPr>
          <a:lstStyle/>
          <a:p>
            <a:pPr algn="l">
              <a:lnSpc>
                <a:spcPts val="3920"/>
              </a:lnSpc>
            </a:pPr>
            <a:r>
              <a:rPr lang="en-US" sz="2800" b="true">
                <a:solidFill>
                  <a:srgbClr val="FFFFFF"/>
                </a:solidFill>
                <a:latin typeface="Be Vietnam Ultra-Bold"/>
                <a:ea typeface="Be Vietnam Ultra-Bold"/>
                <a:cs typeface="Be Vietnam Ultra-Bold"/>
                <a:sym typeface="Be Vietnam Ultra-Bold"/>
              </a:rPr>
              <a:t>UPDATE LOP SET THOIKHOABIEU = 'T2-T4-T6' WHERE LOAILOP = N'ngắn hạn'</a:t>
            </a:r>
            <a:r>
              <a:rPr lang="en-US" sz="2800" b="true">
                <a:solidFill>
                  <a:srgbClr val="FFFFFF"/>
                </a:solidFill>
                <a:latin typeface="Be Vietnam Ultra-Bold"/>
                <a:ea typeface="Be Vietnam Ultra-Bold"/>
                <a:cs typeface="Be Vietnam Ultra-Bold"/>
                <a:sym typeface="Be Vietnam Ultra-Bold"/>
              </a:rPr>
              <a:t> </a:t>
            </a:r>
          </a:p>
          <a:p>
            <a:pPr algn="l">
              <a:lnSpc>
                <a:spcPts val="3920"/>
              </a:lnSpc>
            </a:pPr>
            <a:r>
              <a:rPr lang="en-US" sz="2800" b="true">
                <a:solidFill>
                  <a:srgbClr val="FFFFFF"/>
                </a:solidFill>
                <a:latin typeface="Be Vietnam Ultra-Bold"/>
                <a:ea typeface="Be Vietnam Ultra-Bold"/>
                <a:cs typeface="Be Vietnam Ultra-Bold"/>
                <a:sym typeface="Be Vietnam Ultra-Bold"/>
              </a:rPr>
              <a:t>AND HOCPHI &gt; ( </a:t>
            </a:r>
          </a:p>
          <a:p>
            <a:pPr algn="l">
              <a:lnSpc>
                <a:spcPts val="3920"/>
              </a:lnSpc>
            </a:pPr>
            <a:r>
              <a:rPr lang="en-US" sz="2800" b="true">
                <a:solidFill>
                  <a:srgbClr val="FFFFFF"/>
                </a:solidFill>
                <a:latin typeface="Be Vietnam Ultra-Bold"/>
                <a:ea typeface="Be Vietnam Ultra-Bold"/>
                <a:cs typeface="Be Vietnam Ultra-Bold"/>
                <a:sym typeface="Be Vietnam Ultra-Bold"/>
              </a:rPr>
              <a:t>SELECT AVG(HOCPHI)</a:t>
            </a:r>
          </a:p>
          <a:p>
            <a:pPr algn="l">
              <a:lnSpc>
                <a:spcPts val="3920"/>
              </a:lnSpc>
            </a:pPr>
            <a:r>
              <a:rPr lang="en-US" sz="2800" b="true">
                <a:solidFill>
                  <a:srgbClr val="FFFFFF"/>
                </a:solidFill>
                <a:latin typeface="Be Vietnam Ultra-Bold"/>
                <a:ea typeface="Be Vietnam Ultra-Bold"/>
                <a:cs typeface="Be Vietnam Ultra-Bold"/>
                <a:sym typeface="Be Vietnam Ultra-Bold"/>
              </a:rPr>
              <a:t> F</a:t>
            </a:r>
            <a:r>
              <a:rPr lang="en-US" sz="2800" b="true">
                <a:solidFill>
                  <a:srgbClr val="FFFFFF"/>
                </a:solidFill>
                <a:latin typeface="Be Vietnam Ultra-Bold"/>
                <a:ea typeface="Be Vietnam Ultra-Bold"/>
                <a:cs typeface="Be Vietnam Ultra-Bold"/>
                <a:sym typeface="Be Vietnam Ultra-Bold"/>
              </a:rPr>
              <a:t>R</a:t>
            </a:r>
            <a:r>
              <a:rPr lang="en-US" sz="2800" b="true">
                <a:solidFill>
                  <a:srgbClr val="FFFFFF"/>
                </a:solidFill>
                <a:latin typeface="Be Vietnam Ultra-Bold"/>
                <a:ea typeface="Be Vietnam Ultra-Bold"/>
                <a:cs typeface="Be Vietnam Ultra-Bold"/>
                <a:sym typeface="Be Vietnam Ultra-Bold"/>
              </a:rPr>
              <a:t>OM LOP</a:t>
            </a:r>
          </a:p>
          <a:p>
            <a:pPr algn="l">
              <a:lnSpc>
                <a:spcPts val="3920"/>
              </a:lnSpc>
            </a:pPr>
            <a:r>
              <a:rPr lang="en-US" sz="2800" b="true">
                <a:solidFill>
                  <a:srgbClr val="FFFFFF"/>
                </a:solidFill>
                <a:latin typeface="Be Vietnam Ultra-Bold"/>
                <a:ea typeface="Be Vietnam Ultra-Bold"/>
                <a:cs typeface="Be Vietnam Ultra-Bold"/>
                <a:sym typeface="Be Vietnam Ultra-Bold"/>
              </a:rPr>
              <a:t> WHERE LOAILOP = N'ngắn hạn'</a:t>
            </a:r>
          </a:p>
          <a:p>
            <a:pPr algn="l" marL="0" indent="0" lvl="0">
              <a:lnSpc>
                <a:spcPts val="3920"/>
              </a:lnSpc>
              <a:spcBef>
                <a:spcPct val="0"/>
              </a:spcBef>
            </a:pPr>
            <a:r>
              <a:rPr lang="en-US" b="true" sz="2800">
                <a:solidFill>
                  <a:srgbClr val="FFFFFF"/>
                </a:solidFill>
                <a:latin typeface="Be Vietnam Ultra-Bold"/>
                <a:ea typeface="Be Vietnam Ultra-Bold"/>
                <a:cs typeface="Be Vietnam Ultra-Bold"/>
                <a:sym typeface="Be Vietnam Ultra-Bold"/>
              </a:rPr>
              <a:t> );</a:t>
            </a: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a:solidFill>
                    <a:srgbClr val="FFFFFF"/>
                  </a:solidFill>
                  <a:latin typeface="Be Vietnam"/>
                  <a:ea typeface="Be Vietnam"/>
                  <a:cs typeface="Be Vietnam"/>
                  <a:sym typeface="Be Vietnam"/>
                </a:rPr>
                <a:t>4</a:t>
              </a:r>
            </a:p>
          </p:txBody>
        </p:sp>
      </p:grpSp>
      <p:sp>
        <p:nvSpPr>
          <p:cNvPr name="Freeform 20" id="20"/>
          <p:cNvSpPr/>
          <p:nvPr/>
        </p:nvSpPr>
        <p:spPr>
          <a:xfrm flipH="false" flipV="false" rot="4473948">
            <a:off x="8378655" y="259562"/>
            <a:ext cx="1151634" cy="823418"/>
          </a:xfrm>
          <a:custGeom>
            <a:avLst/>
            <a:gdLst/>
            <a:ahLst/>
            <a:cxnLst/>
            <a:rect r="r" b="b" t="t" l="l"/>
            <a:pathLst>
              <a:path h="823418" w="1151634">
                <a:moveTo>
                  <a:pt x="0" y="0"/>
                </a:moveTo>
                <a:lnTo>
                  <a:pt x="1151634" y="0"/>
                </a:lnTo>
                <a:lnTo>
                  <a:pt x="1151634" y="823419"/>
                </a:lnTo>
                <a:lnTo>
                  <a:pt x="0" y="8234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549560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LÊ VĂN KHOA</a:t>
            </a:r>
          </a:p>
        </p:txBody>
      </p:sp>
      <p:grpSp>
        <p:nvGrpSpPr>
          <p:cNvPr name="Group 4" id="4"/>
          <p:cNvGrpSpPr/>
          <p:nvPr/>
        </p:nvGrpSpPr>
        <p:grpSpPr>
          <a:xfrm rot="0">
            <a:off x="3034728"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848957"/>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Liệt kê tên các học viên có điểm thi cao hơn điểm thi trung bình của toàn bộ học viên trong hệ thống.</a:t>
            </a:r>
          </a:p>
        </p:txBody>
      </p:sp>
      <p:sp>
        <p:nvSpPr>
          <p:cNvPr name="TextBox 14" id="14"/>
          <p:cNvSpPr txBox="true"/>
          <p:nvPr/>
        </p:nvSpPr>
        <p:spPr>
          <a:xfrm rot="0">
            <a:off x="4032572" y="3678077"/>
            <a:ext cx="9976013" cy="3920403"/>
          </a:xfrm>
          <a:prstGeom prst="rect">
            <a:avLst/>
          </a:prstGeom>
        </p:spPr>
        <p:txBody>
          <a:bodyPr anchor="t" rtlCol="false" tIns="0" lIns="0" bIns="0" rIns="0">
            <a:spAutoFit/>
          </a:bodyPr>
          <a:lstStyle/>
          <a:p>
            <a:pPr algn="l">
              <a:lnSpc>
                <a:spcPts val="3920"/>
              </a:lnSpc>
            </a:pPr>
            <a:r>
              <a:rPr lang="en-US" sz="2800" b="true">
                <a:solidFill>
                  <a:srgbClr val="FFFFFF"/>
                </a:solidFill>
                <a:latin typeface="Be Vietnam Ultra-Bold"/>
                <a:ea typeface="Be Vietnam Ultra-Bold"/>
                <a:cs typeface="Be Vietnam Ultra-Bold"/>
                <a:sym typeface="Be Vietnam Ultra-Bold"/>
              </a:rPr>
              <a:t>SELECT HV.HOTEN, DT.DIEMTHI</a:t>
            </a:r>
          </a:p>
          <a:p>
            <a:pPr algn="l">
              <a:lnSpc>
                <a:spcPts val="3920"/>
              </a:lnSpc>
            </a:pPr>
            <a:r>
              <a:rPr lang="en-US" sz="2800" b="true">
                <a:solidFill>
                  <a:srgbClr val="FFFFFF"/>
                </a:solidFill>
                <a:latin typeface="Be Vietnam Ultra-Bold"/>
                <a:ea typeface="Be Vietnam Ultra-Bold"/>
                <a:cs typeface="Be Vietnam Ultra-Bold"/>
                <a:sym typeface="Be Vietnam Ultra-Bold"/>
              </a:rPr>
              <a:t>FROM DIEMTHI DT</a:t>
            </a:r>
          </a:p>
          <a:p>
            <a:pPr algn="l">
              <a:lnSpc>
                <a:spcPts val="3920"/>
              </a:lnSpc>
            </a:pPr>
            <a:r>
              <a:rPr lang="en-US" sz="2800" b="true">
                <a:solidFill>
                  <a:srgbClr val="FFFFFF"/>
                </a:solidFill>
                <a:latin typeface="Be Vietnam Ultra-Bold"/>
                <a:ea typeface="Be Vietnam Ultra-Bold"/>
                <a:cs typeface="Be Vietnam Ultra-Bold"/>
                <a:sym typeface="Be Vietnam Ultra-Bold"/>
              </a:rPr>
              <a:t>JOIN HOCVIEN HV ON DT.MAHV = HV.MAHV</a:t>
            </a:r>
          </a:p>
          <a:p>
            <a:pPr algn="l">
              <a:lnSpc>
                <a:spcPts val="3920"/>
              </a:lnSpc>
            </a:pPr>
            <a:r>
              <a:rPr lang="en-US" sz="2800" b="true">
                <a:solidFill>
                  <a:srgbClr val="FFFFFF"/>
                </a:solidFill>
                <a:latin typeface="Be Vietnam Ultra-Bold"/>
                <a:ea typeface="Be Vietnam Ultra-Bold"/>
                <a:cs typeface="Be Vietnam Ultra-Bold"/>
                <a:sym typeface="Be Vietnam Ultra-Bold"/>
              </a:rPr>
              <a:t>W</a:t>
            </a:r>
            <a:r>
              <a:rPr lang="en-US" sz="2800" b="true">
                <a:solidFill>
                  <a:srgbClr val="FFFFFF"/>
                </a:solidFill>
                <a:latin typeface="Be Vietnam Ultra-Bold"/>
                <a:ea typeface="Be Vietnam Ultra-Bold"/>
                <a:cs typeface="Be Vietnam Ultra-Bold"/>
                <a:sym typeface="Be Vietnam Ultra-Bold"/>
              </a:rPr>
              <a:t>HERE DT.DIEMTHI &gt; (</a:t>
            </a:r>
          </a:p>
          <a:p>
            <a:pPr algn="l">
              <a:lnSpc>
                <a:spcPts val="3920"/>
              </a:lnSpc>
            </a:pPr>
            <a:r>
              <a:rPr lang="en-US" sz="2800" b="true">
                <a:solidFill>
                  <a:srgbClr val="FFFFFF"/>
                </a:solidFill>
                <a:latin typeface="Be Vietnam Ultra-Bold"/>
                <a:ea typeface="Be Vietnam Ultra-Bold"/>
                <a:cs typeface="Be Vietnam Ultra-Bold"/>
                <a:sym typeface="Be Vietnam Ultra-Bold"/>
              </a:rPr>
              <a:t>  SELECT AVG(DIEMTHI)</a:t>
            </a:r>
          </a:p>
          <a:p>
            <a:pPr algn="l">
              <a:lnSpc>
                <a:spcPts val="3920"/>
              </a:lnSpc>
            </a:pPr>
            <a:r>
              <a:rPr lang="en-US" sz="2800" b="true">
                <a:solidFill>
                  <a:srgbClr val="FFFFFF"/>
                </a:solidFill>
                <a:latin typeface="Be Vietnam Ultra-Bold"/>
                <a:ea typeface="Be Vietnam Ultra-Bold"/>
                <a:cs typeface="Be Vietnam Ultra-Bold"/>
                <a:sym typeface="Be Vietnam Ultra-Bold"/>
              </a:rPr>
              <a:t>  FROM DIEMTHI</a:t>
            </a:r>
          </a:p>
          <a:p>
            <a:pPr algn="l" marL="0" indent="0" lvl="0">
              <a:lnSpc>
                <a:spcPts val="3920"/>
              </a:lnSpc>
              <a:spcBef>
                <a:spcPct val="0"/>
              </a:spcBef>
            </a:pPr>
            <a:r>
              <a:rPr lang="en-US" b="true" sz="2800">
                <a:solidFill>
                  <a:srgbClr val="FFFFFF"/>
                </a:solidFill>
                <a:latin typeface="Be Vietnam Ultra-Bold"/>
                <a:ea typeface="Be Vietnam Ultra-Bold"/>
                <a:cs typeface="Be Vietnam Ultra-Bold"/>
                <a:sym typeface="Be Vietnam Ultra-Bold"/>
              </a:rPr>
              <a:t>);</a:t>
            </a:r>
          </a:p>
          <a:p>
            <a:pPr algn="l" marL="0" indent="0" lvl="0">
              <a:lnSpc>
                <a:spcPts val="3920"/>
              </a:lnSpc>
              <a:spcBef>
                <a:spcPct val="0"/>
              </a:spcBef>
            </a:pP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a:solidFill>
                    <a:srgbClr val="FFFFFF"/>
                  </a:solidFill>
                  <a:latin typeface="Be Vietnam"/>
                  <a:ea typeface="Be Vietnam"/>
                  <a:cs typeface="Be Vietnam"/>
                  <a:sym typeface="Be Vietnam"/>
                </a:rPr>
                <a:t>5</a:t>
              </a:r>
            </a:p>
          </p:txBody>
        </p:sp>
      </p:grpSp>
      <p:sp>
        <p:nvSpPr>
          <p:cNvPr name="Freeform 20" id="20"/>
          <p:cNvSpPr/>
          <p:nvPr/>
        </p:nvSpPr>
        <p:spPr>
          <a:xfrm flipH="false" flipV="false" rot="4473948">
            <a:off x="8378655" y="259562"/>
            <a:ext cx="1151634" cy="823418"/>
          </a:xfrm>
          <a:custGeom>
            <a:avLst/>
            <a:gdLst/>
            <a:ahLst/>
            <a:cxnLst/>
            <a:rect r="r" b="b" t="t" l="l"/>
            <a:pathLst>
              <a:path h="823418" w="1151634">
                <a:moveTo>
                  <a:pt x="0" y="0"/>
                </a:moveTo>
                <a:lnTo>
                  <a:pt x="1151634" y="0"/>
                </a:lnTo>
                <a:lnTo>
                  <a:pt x="1151634" y="823419"/>
                </a:lnTo>
                <a:lnTo>
                  <a:pt x="0" y="8234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93840" y="2528913"/>
            <a:ext cx="3720055" cy="1657519"/>
          </a:xfrm>
          <a:prstGeom prst="rect">
            <a:avLst/>
          </a:prstGeom>
        </p:spPr>
        <p:txBody>
          <a:bodyPr anchor="t" rtlCol="false" tIns="0" lIns="0" bIns="0" rIns="0">
            <a:spAutoFit/>
          </a:bodyPr>
          <a:lstStyle/>
          <a:p>
            <a:pPr algn="l" marL="0" indent="0" lvl="0">
              <a:lnSpc>
                <a:spcPts val="13529"/>
              </a:lnSpc>
              <a:spcBef>
                <a:spcPct val="0"/>
              </a:spcBef>
            </a:pPr>
            <a:r>
              <a:rPr lang="en-US" b="true" sz="9663">
                <a:solidFill>
                  <a:srgbClr val="1B1C54"/>
                </a:solidFill>
                <a:latin typeface="Be Vietnam Ultra-Bold"/>
                <a:ea typeface="Be Vietnam Ultra-Bold"/>
                <a:cs typeface="Be Vietnam Ultra-Bold"/>
                <a:sym typeface="Be Vietnam Ultra-Bold"/>
              </a:rPr>
              <a:t>Câu</a:t>
            </a:r>
            <a:r>
              <a:rPr lang="en-US" b="true" sz="9663">
                <a:solidFill>
                  <a:srgbClr val="1B1C54"/>
                </a:solidFill>
                <a:latin typeface="Be Vietnam Ultra-Bold"/>
                <a:ea typeface="Be Vietnam Ultra-Bold"/>
                <a:cs typeface="Be Vietnam Ultra-Bold"/>
                <a:sym typeface="Be Vietnam Ultra-Bold"/>
              </a:rPr>
              <a:t> 3</a:t>
            </a:r>
          </a:p>
        </p:txBody>
      </p:sp>
      <p:sp>
        <p:nvSpPr>
          <p:cNvPr name="TextBox 3" id="3"/>
          <p:cNvSpPr txBox="true"/>
          <p:nvPr/>
        </p:nvSpPr>
        <p:spPr>
          <a:xfrm rot="0">
            <a:off x="313614" y="4689812"/>
            <a:ext cx="7779611" cy="1412469"/>
          </a:xfrm>
          <a:prstGeom prst="rect">
            <a:avLst/>
          </a:prstGeom>
        </p:spPr>
        <p:txBody>
          <a:bodyPr anchor="t" rtlCol="false" tIns="0" lIns="0" bIns="0" rIns="0">
            <a:spAutoFit/>
          </a:bodyPr>
          <a:lstStyle/>
          <a:p>
            <a:pPr algn="l" marL="0" indent="0" lvl="0">
              <a:lnSpc>
                <a:spcPts val="11532"/>
              </a:lnSpc>
              <a:spcBef>
                <a:spcPct val="0"/>
              </a:spcBef>
            </a:pPr>
            <a:r>
              <a:rPr lang="en-US" b="true" sz="8237">
                <a:solidFill>
                  <a:srgbClr val="1B1C54"/>
                </a:solidFill>
                <a:latin typeface="Be Vietnam Ultra-Bold"/>
                <a:ea typeface="Be Vietnam Ultra-Bold"/>
                <a:cs typeface="Be Vietnam Ultra-Bold"/>
                <a:sym typeface="Be Vietnam Ultra-Bold"/>
              </a:rPr>
              <a:t>Tạo DATABASE</a:t>
            </a:r>
          </a:p>
        </p:txBody>
      </p:sp>
      <p:grpSp>
        <p:nvGrpSpPr>
          <p:cNvPr name="Group 4" id="4"/>
          <p:cNvGrpSpPr/>
          <p:nvPr/>
        </p:nvGrpSpPr>
        <p:grpSpPr>
          <a:xfrm rot="0">
            <a:off x="8560469" y="1335891"/>
            <a:ext cx="8698831" cy="7922409"/>
            <a:chOff x="0" y="0"/>
            <a:chExt cx="1807931" cy="1646563"/>
          </a:xfrm>
        </p:grpSpPr>
        <p:sp>
          <p:nvSpPr>
            <p:cNvPr name="Freeform 5" id="5"/>
            <p:cNvSpPr/>
            <p:nvPr/>
          </p:nvSpPr>
          <p:spPr>
            <a:xfrm flipH="false" flipV="false" rot="0">
              <a:off x="0" y="0"/>
              <a:ext cx="1807931" cy="1646563"/>
            </a:xfrm>
            <a:custGeom>
              <a:avLst/>
              <a:gdLst/>
              <a:ahLst/>
              <a:cxnLst/>
              <a:rect r="r" b="b" t="t" l="l"/>
              <a:pathLst>
                <a:path h="1646563" w="1807931">
                  <a:moveTo>
                    <a:pt x="30260" y="0"/>
                  </a:moveTo>
                  <a:lnTo>
                    <a:pt x="1777672" y="0"/>
                  </a:lnTo>
                  <a:cubicBezTo>
                    <a:pt x="1794383" y="0"/>
                    <a:pt x="1807931" y="13548"/>
                    <a:pt x="1807931" y="30260"/>
                  </a:cubicBezTo>
                  <a:lnTo>
                    <a:pt x="1807931" y="1616303"/>
                  </a:lnTo>
                  <a:cubicBezTo>
                    <a:pt x="1807931" y="1624328"/>
                    <a:pt x="1804743" y="1632025"/>
                    <a:pt x="1799068" y="1637700"/>
                  </a:cubicBezTo>
                  <a:cubicBezTo>
                    <a:pt x="1793394" y="1643375"/>
                    <a:pt x="1785697" y="1646563"/>
                    <a:pt x="1777672" y="1646563"/>
                  </a:cubicBezTo>
                  <a:lnTo>
                    <a:pt x="30260" y="1646563"/>
                  </a:lnTo>
                  <a:cubicBezTo>
                    <a:pt x="13548" y="1646563"/>
                    <a:pt x="0" y="1633015"/>
                    <a:pt x="0" y="1616303"/>
                  </a:cubicBezTo>
                  <a:lnTo>
                    <a:pt x="0" y="30260"/>
                  </a:lnTo>
                  <a:cubicBezTo>
                    <a:pt x="0" y="22234"/>
                    <a:pt x="3188" y="14538"/>
                    <a:pt x="8863" y="8863"/>
                  </a:cubicBezTo>
                  <a:cubicBezTo>
                    <a:pt x="14538" y="3188"/>
                    <a:pt x="22234" y="0"/>
                    <a:pt x="30260" y="0"/>
                  </a:cubicBezTo>
                  <a:close/>
                </a:path>
              </a:pathLst>
            </a:custGeom>
            <a:solidFill>
              <a:srgbClr val="004AAD"/>
            </a:solidFill>
          </p:spPr>
        </p:sp>
        <p:sp>
          <p:nvSpPr>
            <p:cNvPr name="TextBox 6" id="6"/>
            <p:cNvSpPr txBox="true"/>
            <p:nvPr/>
          </p:nvSpPr>
          <p:spPr>
            <a:xfrm>
              <a:off x="0" y="-47625"/>
              <a:ext cx="1807931" cy="1694188"/>
            </a:xfrm>
            <a:prstGeom prst="rect">
              <a:avLst/>
            </a:prstGeom>
          </p:spPr>
          <p:txBody>
            <a:bodyPr anchor="ctr" rtlCol="false" tIns="64375" lIns="64375" bIns="64375" rIns="64375"/>
            <a:lstStyle/>
            <a:p>
              <a:pPr algn="ctr">
                <a:lnSpc>
                  <a:spcPts val="3360"/>
                </a:lnSpc>
              </a:pPr>
            </a:p>
          </p:txBody>
        </p:sp>
      </p:grpSp>
      <p:sp>
        <p:nvSpPr>
          <p:cNvPr name="TextBox 7" id="7"/>
          <p:cNvSpPr txBox="true"/>
          <p:nvPr/>
        </p:nvSpPr>
        <p:spPr>
          <a:xfrm rot="0">
            <a:off x="9039704" y="2892727"/>
            <a:ext cx="7740361" cy="5623062"/>
          </a:xfrm>
          <a:prstGeom prst="rect">
            <a:avLst/>
          </a:prstGeom>
        </p:spPr>
        <p:txBody>
          <a:bodyPr anchor="t" rtlCol="false" tIns="0" lIns="0" bIns="0" rIns="0">
            <a:spAutoFit/>
          </a:bodyPr>
          <a:lstStyle/>
          <a:p>
            <a:pPr algn="l">
              <a:lnSpc>
                <a:spcPts val="4461"/>
              </a:lnSpc>
            </a:pPr>
            <a:r>
              <a:rPr lang="en-US" sz="3186" b="true">
                <a:solidFill>
                  <a:srgbClr val="FFFFFF"/>
                </a:solidFill>
                <a:latin typeface="Be Vietnam Ultra-Bold"/>
                <a:ea typeface="Be Vietnam Ultra-Bold"/>
                <a:cs typeface="Be Vietnam Ultra-Bold"/>
                <a:sym typeface="Be Vietnam Ultra-Bold"/>
              </a:rPr>
              <a:t>CREATE TABLE LOP (</a:t>
            </a:r>
          </a:p>
          <a:p>
            <a:pPr algn="l">
              <a:lnSpc>
                <a:spcPts val="4461"/>
              </a:lnSpc>
            </a:pPr>
            <a:r>
              <a:rPr lang="en-US" sz="3186" b="true">
                <a:solidFill>
                  <a:srgbClr val="FFFFFF"/>
                </a:solidFill>
                <a:latin typeface="Be Vietnam Ultra-Bold"/>
                <a:ea typeface="Be Vietnam Ultra-Bold"/>
                <a:cs typeface="Be Vietnam Ultra-Bold"/>
                <a:sym typeface="Be Vietnam Ultra-Bold"/>
              </a:rPr>
              <a:t>   MALOP VARCHAR(20) PRIMARY KEY,</a:t>
            </a:r>
          </a:p>
          <a:p>
            <a:pPr algn="l">
              <a:lnSpc>
                <a:spcPts val="4461"/>
              </a:lnSpc>
            </a:pPr>
            <a:r>
              <a:rPr lang="en-US" sz="3186" b="true">
                <a:solidFill>
                  <a:srgbClr val="FFFFFF"/>
                </a:solidFill>
                <a:latin typeface="Be Vietnam Ultra-Bold"/>
                <a:ea typeface="Be Vietnam Ultra-Bold"/>
                <a:cs typeface="Be Vietnam Ultra-Bold"/>
                <a:sym typeface="Be Vietnam Ultra-Bold"/>
              </a:rPr>
              <a:t>   TENLOP NVARCHAR(100),</a:t>
            </a:r>
          </a:p>
          <a:p>
            <a:pPr algn="l">
              <a:lnSpc>
                <a:spcPts val="4461"/>
              </a:lnSpc>
            </a:pPr>
            <a:r>
              <a:rPr lang="en-US" sz="3186" b="true">
                <a:solidFill>
                  <a:srgbClr val="FFFFFF"/>
                </a:solidFill>
                <a:latin typeface="Be Vietnam Ultra-Bold"/>
                <a:ea typeface="Be Vietnam Ultra-Bold"/>
                <a:cs typeface="Be Vietnam Ultra-Bold"/>
                <a:sym typeface="Be Vietnam Ultra-Bold"/>
              </a:rPr>
              <a:t>   THOIKHOABIEU NVARCHAR(100),</a:t>
            </a:r>
          </a:p>
          <a:p>
            <a:pPr algn="l">
              <a:lnSpc>
                <a:spcPts val="4461"/>
              </a:lnSpc>
            </a:pPr>
            <a:r>
              <a:rPr lang="en-US" sz="3186" b="true">
                <a:solidFill>
                  <a:srgbClr val="FFFFFF"/>
                </a:solidFill>
                <a:latin typeface="Be Vietnam Ultra-Bold"/>
                <a:ea typeface="Be Vietnam Ultra-Bold"/>
                <a:cs typeface="Be Vietnam Ultra-Bold"/>
                <a:sym typeface="Be Vietnam Ultra-Bold"/>
              </a:rPr>
              <a:t>   NGAYKHAIGIANG DATE,</a:t>
            </a:r>
          </a:p>
          <a:p>
            <a:pPr algn="l">
              <a:lnSpc>
                <a:spcPts val="4461"/>
              </a:lnSpc>
            </a:pPr>
            <a:r>
              <a:rPr lang="en-US" sz="3186" b="true">
                <a:solidFill>
                  <a:srgbClr val="FFFFFF"/>
                </a:solidFill>
                <a:latin typeface="Be Vietnam Ultra-Bold"/>
                <a:ea typeface="Be Vietnam Ultra-Bold"/>
                <a:cs typeface="Be Vietnam Ultra-Bold"/>
                <a:sym typeface="Be Vietnam Ultra-Bold"/>
              </a:rPr>
              <a:t>   HOCPHI DECIMAL(10, 2),</a:t>
            </a:r>
          </a:p>
          <a:p>
            <a:pPr algn="l">
              <a:lnSpc>
                <a:spcPts val="4461"/>
              </a:lnSpc>
            </a:pPr>
            <a:r>
              <a:rPr lang="en-US" sz="3186" b="true">
                <a:solidFill>
                  <a:srgbClr val="FFFFFF"/>
                </a:solidFill>
                <a:latin typeface="Be Vietnam Ultra-Bold"/>
                <a:ea typeface="Be Vietnam Ultra-Bold"/>
                <a:cs typeface="Be Vietnam Ultra-Bold"/>
                <a:sym typeface="Be Vietnam Ultra-Bold"/>
              </a:rPr>
              <a:t>   LOAILOP NVARCHAR(20) -- "ngắn hạn" hoặc "dài hạn"</a:t>
            </a:r>
          </a:p>
          <a:p>
            <a:pPr algn="l">
              <a:lnSpc>
                <a:spcPts val="4461"/>
              </a:lnSpc>
            </a:pPr>
            <a:r>
              <a:rPr lang="en-US" sz="3186" b="true">
                <a:solidFill>
                  <a:srgbClr val="FFFFFF"/>
                </a:solidFill>
                <a:latin typeface="Be Vietnam Ultra-Bold"/>
                <a:ea typeface="Be Vietnam Ultra-Bold"/>
                <a:cs typeface="Be Vietnam Ultra-Bold"/>
                <a:sym typeface="Be Vietnam Ultra-Bold"/>
              </a:rPr>
              <a:t>)</a:t>
            </a:r>
          </a:p>
          <a:p>
            <a:pPr algn="l" marL="0" indent="0" lvl="0">
              <a:lnSpc>
                <a:spcPts val="4461"/>
              </a:lnSpc>
              <a:spcBef>
                <a:spcPct val="0"/>
              </a:spcBef>
            </a:pPr>
          </a:p>
        </p:txBody>
      </p:sp>
      <p:sp>
        <p:nvSpPr>
          <p:cNvPr name="Freeform 8" id="8"/>
          <p:cNvSpPr/>
          <p:nvPr/>
        </p:nvSpPr>
        <p:spPr>
          <a:xfrm flipH="false" flipV="false" rot="0">
            <a:off x="-801139" y="8731445"/>
            <a:ext cx="6223666" cy="2224960"/>
          </a:xfrm>
          <a:custGeom>
            <a:avLst/>
            <a:gdLst/>
            <a:ahLst/>
            <a:cxnLst/>
            <a:rect r="r" b="b" t="t" l="l"/>
            <a:pathLst>
              <a:path h="2224960" w="6223666">
                <a:moveTo>
                  <a:pt x="0" y="0"/>
                </a:moveTo>
                <a:lnTo>
                  <a:pt x="6223666" y="0"/>
                </a:lnTo>
                <a:lnTo>
                  <a:pt x="6223666" y="2224960"/>
                </a:lnTo>
                <a:lnTo>
                  <a:pt x="0" y="2224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0" id="10"/>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8">
              <a:extLst>
                <a:ext uri="{96DAC541-7B7A-43D3-8B79-37D633B846F1}">
                  <asvg:svgBlip xmlns:asvg="http://schemas.microsoft.com/office/drawing/2016/SVG/main" r:embed="rId9"/>
                </a:ext>
              </a:extLst>
            </a:blip>
            <a:stretch>
              <a:fillRect l="0" t="-84033" r="0" b="-83628"/>
            </a:stretch>
          </a:blipFill>
          <a:ln cap="sq">
            <a:noFill/>
            <a:prstDash val="solid"/>
            <a:miter/>
          </a:ln>
        </p:spPr>
      </p:sp>
      <p:sp>
        <p:nvSpPr>
          <p:cNvPr name="Freeform 12" id="12"/>
          <p:cNvSpPr/>
          <p:nvPr/>
        </p:nvSpPr>
        <p:spPr>
          <a:xfrm flipH="false" flipV="false" rot="0">
            <a:off x="17509476" y="1733376"/>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3" id="13"/>
          <p:cNvSpPr/>
          <p:nvPr/>
        </p:nvSpPr>
        <p:spPr>
          <a:xfrm flipH="false" flipV="false" rot="1803830">
            <a:off x="6223247" y="1369094"/>
            <a:ext cx="1681895" cy="1202555"/>
          </a:xfrm>
          <a:custGeom>
            <a:avLst/>
            <a:gdLst/>
            <a:ahLst/>
            <a:cxnLst/>
            <a:rect r="r" b="b" t="t" l="l"/>
            <a:pathLst>
              <a:path h="1202555" w="1681895">
                <a:moveTo>
                  <a:pt x="0" y="0"/>
                </a:moveTo>
                <a:lnTo>
                  <a:pt x="1681894" y="0"/>
                </a:lnTo>
                <a:lnTo>
                  <a:pt x="1681894" y="1202554"/>
                </a:lnTo>
                <a:lnTo>
                  <a:pt x="0" y="120255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14" id="14"/>
          <p:cNvSpPr txBox="true"/>
          <p:nvPr/>
        </p:nvSpPr>
        <p:spPr>
          <a:xfrm rot="0">
            <a:off x="11129082" y="1451422"/>
            <a:ext cx="3561604" cy="933122"/>
          </a:xfrm>
          <a:prstGeom prst="rect">
            <a:avLst/>
          </a:prstGeom>
        </p:spPr>
        <p:txBody>
          <a:bodyPr anchor="t" rtlCol="false" tIns="0" lIns="0" bIns="0" rIns="0">
            <a:spAutoFit/>
          </a:bodyPr>
          <a:lstStyle/>
          <a:p>
            <a:pPr algn="l" marL="0" indent="0" lvl="0">
              <a:lnSpc>
                <a:spcPts val="7639"/>
              </a:lnSpc>
              <a:spcBef>
                <a:spcPct val="0"/>
              </a:spcBef>
            </a:pPr>
            <a:r>
              <a:rPr lang="en-US" b="true" sz="5456">
                <a:solidFill>
                  <a:srgbClr val="FFFFFF"/>
                </a:solidFill>
                <a:latin typeface="Be Vietnam Ultra-Bold"/>
                <a:ea typeface="Be Vietnam Ultra-Bold"/>
                <a:cs typeface="Be Vietnam Ultra-Bold"/>
                <a:sym typeface="Be Vietnam Ultra-Bold"/>
              </a:rPr>
              <a:t>Tạo Bảng</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549560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 NGUYỄN </a:t>
            </a:r>
            <a:r>
              <a:rPr lang="en-US" b="true" sz="3950">
                <a:solidFill>
                  <a:srgbClr val="1B1C54"/>
                </a:solidFill>
                <a:latin typeface="Be Vietnam Ultra-Bold"/>
                <a:ea typeface="Be Vietnam Ultra-Bold"/>
                <a:cs typeface="Be Vietnam Ultra-Bold"/>
                <a:sym typeface="Be Vietnam Ultra-Bold"/>
              </a:rPr>
              <a:t>KHÁNH</a:t>
            </a:r>
            <a:r>
              <a:rPr lang="en-US" b="true" sz="3950">
                <a:solidFill>
                  <a:srgbClr val="1B1C54"/>
                </a:solidFill>
                <a:latin typeface="Be Vietnam Ultra-Bold"/>
                <a:ea typeface="Be Vietnam Ultra-Bold"/>
                <a:cs typeface="Be Vietnam Ultra-Bold"/>
                <a:sym typeface="Be Vietnam Ultra-Bold"/>
              </a:rPr>
              <a:t> LINH</a:t>
            </a:r>
          </a:p>
        </p:txBody>
      </p:sp>
      <p:grpSp>
        <p:nvGrpSpPr>
          <p:cNvPr name="Group 4" id="4"/>
          <p:cNvGrpSpPr/>
          <p:nvPr/>
        </p:nvGrpSpPr>
        <p:grpSpPr>
          <a:xfrm rot="0">
            <a:off x="3034728"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848957"/>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Liệt kê tên học viên, nghề nghiệp, tên lớp, loại lớp mà học viên đó đã đóng học phí (theo biên lai), sắp xếp theo ngày đóng tiền mới nhất</a:t>
            </a:r>
          </a:p>
        </p:txBody>
      </p:sp>
      <p:sp>
        <p:nvSpPr>
          <p:cNvPr name="TextBox 14" id="14"/>
          <p:cNvSpPr txBox="true"/>
          <p:nvPr/>
        </p:nvSpPr>
        <p:spPr>
          <a:xfrm rot="0">
            <a:off x="4032572" y="3678077"/>
            <a:ext cx="9976013" cy="3920403"/>
          </a:xfrm>
          <a:prstGeom prst="rect">
            <a:avLst/>
          </a:prstGeom>
        </p:spPr>
        <p:txBody>
          <a:bodyPr anchor="t" rtlCol="false" tIns="0" lIns="0" bIns="0" rIns="0">
            <a:spAutoFit/>
          </a:bodyPr>
          <a:lstStyle/>
          <a:p>
            <a:pPr algn="l">
              <a:lnSpc>
                <a:spcPts val="3920"/>
              </a:lnSpc>
            </a:pPr>
            <a:r>
              <a:rPr lang="en-US" sz="2800" b="true">
                <a:solidFill>
                  <a:srgbClr val="FFFFFF"/>
                </a:solidFill>
                <a:latin typeface="Be Vietnam Ultra-Bold"/>
                <a:ea typeface="Be Vietnam Ultra-Bold"/>
                <a:cs typeface="Be Vietnam Ultra-Bold"/>
                <a:sym typeface="Be Vietnam Ultra-Bold"/>
              </a:rPr>
              <a:t>SELECT </a:t>
            </a:r>
          </a:p>
          <a:p>
            <a:pPr algn="l">
              <a:lnSpc>
                <a:spcPts val="3920"/>
              </a:lnSpc>
            </a:pPr>
            <a:r>
              <a:rPr lang="en-US" sz="2800" b="true">
                <a:solidFill>
                  <a:srgbClr val="FFFFFF"/>
                </a:solidFill>
                <a:latin typeface="Be Vietnam Ultra-Bold"/>
                <a:ea typeface="Be Vietnam Ultra-Bold"/>
                <a:cs typeface="Be Vietnam Ultra-Bold"/>
                <a:sym typeface="Be Vietnam Ultra-Bold"/>
              </a:rPr>
              <a:t>   HV.HOTEN, HV.NGHENGHIEP, </a:t>
            </a:r>
          </a:p>
          <a:p>
            <a:pPr algn="l">
              <a:lnSpc>
                <a:spcPts val="3920"/>
              </a:lnSpc>
            </a:pPr>
            <a:r>
              <a:rPr lang="en-US" sz="2800" b="true">
                <a:solidFill>
                  <a:srgbClr val="FFFFFF"/>
                </a:solidFill>
                <a:latin typeface="Be Vietnam Ultra-Bold"/>
                <a:ea typeface="Be Vietnam Ultra-Bold"/>
                <a:cs typeface="Be Vietnam Ultra-Bold"/>
                <a:sym typeface="Be Vietnam Ultra-Bold"/>
              </a:rPr>
              <a:t>   L.TENLOP, L.LOAILOP, BL.NGAYDONGTIEN</a:t>
            </a:r>
          </a:p>
          <a:p>
            <a:pPr algn="l">
              <a:lnSpc>
                <a:spcPts val="3920"/>
              </a:lnSpc>
            </a:pPr>
            <a:r>
              <a:rPr lang="en-US" sz="2800" b="true">
                <a:solidFill>
                  <a:srgbClr val="FFFFFF"/>
                </a:solidFill>
                <a:latin typeface="Be Vietnam Ultra-Bold"/>
                <a:ea typeface="Be Vietnam Ultra-Bold"/>
                <a:cs typeface="Be Vietnam Ultra-Bold"/>
                <a:sym typeface="Be Vietnam Ultra-Bold"/>
              </a:rPr>
              <a:t>FROM BIENLAI BL</a:t>
            </a:r>
          </a:p>
          <a:p>
            <a:pPr algn="l">
              <a:lnSpc>
                <a:spcPts val="3920"/>
              </a:lnSpc>
            </a:pPr>
            <a:r>
              <a:rPr lang="en-US" sz="2800" b="true">
                <a:solidFill>
                  <a:srgbClr val="FFFFFF"/>
                </a:solidFill>
                <a:latin typeface="Be Vietnam Ultra-Bold"/>
                <a:ea typeface="Be Vietnam Ultra-Bold"/>
                <a:cs typeface="Be Vietnam Ultra-Bold"/>
                <a:sym typeface="Be Vietnam Ultra-Bold"/>
              </a:rPr>
              <a:t>JOIN HOCVIEN HV ON BL.MAHV = </a:t>
            </a:r>
            <a:r>
              <a:rPr lang="en-US" sz="2800" b="true">
                <a:solidFill>
                  <a:srgbClr val="FFFFFF"/>
                </a:solidFill>
                <a:latin typeface="Be Vietnam Ultra-Bold"/>
                <a:ea typeface="Be Vietnam Ultra-Bold"/>
                <a:cs typeface="Be Vietnam Ultra-Bold"/>
                <a:sym typeface="Be Vietnam Ultra-Bold"/>
              </a:rPr>
              <a:t>HV.MAHV</a:t>
            </a:r>
          </a:p>
          <a:p>
            <a:pPr algn="l">
              <a:lnSpc>
                <a:spcPts val="3920"/>
              </a:lnSpc>
            </a:pPr>
            <a:r>
              <a:rPr lang="en-US" sz="2800" b="true">
                <a:solidFill>
                  <a:srgbClr val="FFFFFF"/>
                </a:solidFill>
                <a:latin typeface="Be Vietnam Ultra-Bold"/>
                <a:ea typeface="Be Vietnam Ultra-Bold"/>
                <a:cs typeface="Be Vietnam Ultra-Bold"/>
                <a:sym typeface="Be Vietnam Ultra-Bold"/>
              </a:rPr>
              <a:t>JOIN LOP L ON HV.MAHV = L.MAHV</a:t>
            </a:r>
          </a:p>
          <a:p>
            <a:pPr algn="l" marL="0" indent="0" lvl="0">
              <a:lnSpc>
                <a:spcPts val="3920"/>
              </a:lnSpc>
              <a:spcBef>
                <a:spcPct val="0"/>
              </a:spcBef>
            </a:pPr>
            <a:r>
              <a:rPr lang="en-US" b="true" sz="2800">
                <a:solidFill>
                  <a:srgbClr val="FFFFFF"/>
                </a:solidFill>
                <a:latin typeface="Be Vietnam Ultra-Bold"/>
                <a:ea typeface="Be Vietnam Ultra-Bold"/>
                <a:cs typeface="Be Vietnam Ultra-Bold"/>
                <a:sym typeface="Be Vietnam Ultra-Bold"/>
              </a:rPr>
              <a:t>ORDER BY BL.NGAYDONGTIEN DESC</a:t>
            </a:r>
          </a:p>
          <a:p>
            <a:pPr algn="l" marL="0" indent="0" lvl="0">
              <a:lnSpc>
                <a:spcPts val="3920"/>
              </a:lnSpc>
              <a:spcBef>
                <a:spcPct val="0"/>
              </a:spcBef>
            </a:pP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8"/>
                      <a:pt x="181951" y="812800"/>
                      <a:pt x="406400" y="812800"/>
                    </a:cubicBezTo>
                    <a:cubicBezTo>
                      <a:pt x="630849" y="812800"/>
                      <a:pt x="812800" y="630848"/>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a:solidFill>
                    <a:srgbClr val="FFFFFF"/>
                  </a:solidFill>
                  <a:latin typeface="Be Vietnam"/>
                  <a:ea typeface="Be Vietnam"/>
                  <a:cs typeface="Be Vietnam"/>
                  <a:sym typeface="Be Vietnam"/>
                </a:rPr>
                <a:t>1</a:t>
              </a:r>
            </a:p>
          </p:txBody>
        </p:sp>
      </p:grpSp>
      <p:sp>
        <p:nvSpPr>
          <p:cNvPr name="Freeform 20" id="20"/>
          <p:cNvSpPr/>
          <p:nvPr/>
        </p:nvSpPr>
        <p:spPr>
          <a:xfrm flipH="false" flipV="false" rot="4473948">
            <a:off x="8378655" y="259562"/>
            <a:ext cx="1151634" cy="823418"/>
          </a:xfrm>
          <a:custGeom>
            <a:avLst/>
            <a:gdLst/>
            <a:ahLst/>
            <a:cxnLst/>
            <a:rect r="r" b="b" t="t" l="l"/>
            <a:pathLst>
              <a:path h="823418" w="1151634">
                <a:moveTo>
                  <a:pt x="0" y="0"/>
                </a:moveTo>
                <a:lnTo>
                  <a:pt x="1151634" y="0"/>
                </a:lnTo>
                <a:lnTo>
                  <a:pt x="1151634" y="823419"/>
                </a:lnTo>
                <a:lnTo>
                  <a:pt x="0" y="8234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549560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 </a:t>
            </a:r>
            <a:r>
              <a:rPr lang="en-US" b="true" sz="3950">
                <a:solidFill>
                  <a:srgbClr val="1B1C54"/>
                </a:solidFill>
                <a:latin typeface="Be Vietnam Ultra-Bold"/>
                <a:ea typeface="Be Vietnam Ultra-Bold"/>
                <a:cs typeface="Be Vietnam Ultra-Bold"/>
                <a:sym typeface="Be Vietnam Ultra-Bold"/>
              </a:rPr>
              <a:t>NGUYỄN </a:t>
            </a:r>
            <a:r>
              <a:rPr lang="en-US" b="true" sz="3950">
                <a:solidFill>
                  <a:srgbClr val="1B1C54"/>
                </a:solidFill>
                <a:latin typeface="Be Vietnam Ultra-Bold"/>
                <a:ea typeface="Be Vietnam Ultra-Bold"/>
                <a:cs typeface="Be Vietnam Ultra-Bold"/>
                <a:sym typeface="Be Vietnam Ultra-Bold"/>
              </a:rPr>
              <a:t>KHÁNH</a:t>
            </a:r>
            <a:r>
              <a:rPr lang="en-US" b="true" sz="3950">
                <a:solidFill>
                  <a:srgbClr val="1B1C54"/>
                </a:solidFill>
                <a:latin typeface="Be Vietnam Ultra-Bold"/>
                <a:ea typeface="Be Vietnam Ultra-Bold"/>
                <a:cs typeface="Be Vietnam Ultra-Bold"/>
                <a:sym typeface="Be Vietnam Ultra-Bold"/>
              </a:rPr>
              <a:t> LINH</a:t>
            </a:r>
          </a:p>
        </p:txBody>
      </p:sp>
      <p:grpSp>
        <p:nvGrpSpPr>
          <p:cNvPr name="Group 4" id="4"/>
          <p:cNvGrpSpPr/>
          <p:nvPr/>
        </p:nvGrpSpPr>
        <p:grpSpPr>
          <a:xfrm rot="0">
            <a:off x="3034728"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1280554"/>
          </a:xfrm>
          <a:prstGeom prst="rect">
            <a:avLst/>
          </a:prstGeom>
        </p:spPr>
        <p:txBody>
          <a:bodyPr anchor="t" rtlCol="false" tIns="0" lIns="0" bIns="0" rIns="0">
            <a:spAutoFit/>
          </a:bodyPr>
          <a:lstStyle/>
          <a:p>
            <a:pPr algn="l">
              <a:lnSpc>
                <a:spcPts val="3409"/>
              </a:lnSpc>
            </a:pPr>
            <a:r>
              <a:rPr lang="en-US" sz="2435" b="true">
                <a:solidFill>
                  <a:srgbClr val="FFFFFF"/>
                </a:solidFill>
                <a:latin typeface="Be Vietnam Ultra-Bold"/>
                <a:ea typeface="Be Vietnam Ultra-Bold"/>
                <a:cs typeface="Be Vietnam Ultra-Bold"/>
                <a:sym typeface="Be Vietnam Ultra-Bold"/>
              </a:rPr>
              <a:t>Hãy liệt kê tên lớp, số lượng môn học của từng lớp, chỉ lấy các lớp có nhiều hơn 1 môn học</a:t>
            </a:r>
          </a:p>
          <a:p>
            <a:pPr algn="l" marL="0" indent="0" lvl="0">
              <a:lnSpc>
                <a:spcPts val="3409"/>
              </a:lnSpc>
              <a:spcBef>
                <a:spcPct val="0"/>
              </a:spcBef>
            </a:pPr>
          </a:p>
        </p:txBody>
      </p:sp>
      <p:sp>
        <p:nvSpPr>
          <p:cNvPr name="TextBox 14" id="14"/>
          <p:cNvSpPr txBox="true"/>
          <p:nvPr/>
        </p:nvSpPr>
        <p:spPr>
          <a:xfrm rot="0">
            <a:off x="4032572" y="3678077"/>
            <a:ext cx="9976013" cy="2936807"/>
          </a:xfrm>
          <a:prstGeom prst="rect">
            <a:avLst/>
          </a:prstGeom>
        </p:spPr>
        <p:txBody>
          <a:bodyPr anchor="t" rtlCol="false" tIns="0" lIns="0" bIns="0" rIns="0">
            <a:spAutoFit/>
          </a:bodyPr>
          <a:lstStyle/>
          <a:p>
            <a:pPr algn="l">
              <a:lnSpc>
                <a:spcPts val="3920"/>
              </a:lnSpc>
            </a:pPr>
            <a:r>
              <a:rPr lang="en-US" sz="2800" b="true">
                <a:solidFill>
                  <a:srgbClr val="FFFFFF"/>
                </a:solidFill>
                <a:latin typeface="Be Vietnam Ultra-Bold"/>
                <a:ea typeface="Be Vietnam Ultra-Bold"/>
                <a:cs typeface="Be Vietnam Ultra-Bold"/>
                <a:sym typeface="Be Vietnam Ultra-Bold"/>
              </a:rPr>
              <a:t>SELECT L.TENLOP, COUNT(LM.MAMH) AS SoLuongMonHoc</a:t>
            </a:r>
          </a:p>
          <a:p>
            <a:pPr algn="l">
              <a:lnSpc>
                <a:spcPts val="3920"/>
              </a:lnSpc>
            </a:pPr>
            <a:r>
              <a:rPr lang="en-US" sz="2800" b="true">
                <a:solidFill>
                  <a:srgbClr val="FFFFFF"/>
                </a:solidFill>
                <a:latin typeface="Be Vietnam Ultra-Bold"/>
                <a:ea typeface="Be Vietnam Ultra-Bold"/>
                <a:cs typeface="Be Vietnam Ultra-Bold"/>
                <a:sym typeface="Be Vietnam Ultra-Bold"/>
              </a:rPr>
              <a:t>    </a:t>
            </a:r>
            <a:r>
              <a:rPr lang="en-US" sz="2800" b="true">
                <a:solidFill>
                  <a:srgbClr val="FFFFFF"/>
                </a:solidFill>
                <a:latin typeface="Be Vietnam Ultra-Bold"/>
                <a:ea typeface="Be Vietnam Ultra-Bold"/>
                <a:cs typeface="Be Vietnam Ultra-Bold"/>
                <a:sym typeface="Be Vietnam Ultra-Bold"/>
              </a:rPr>
              <a:t>FROM LOP L</a:t>
            </a:r>
          </a:p>
          <a:p>
            <a:pPr algn="l">
              <a:lnSpc>
                <a:spcPts val="3920"/>
              </a:lnSpc>
            </a:pPr>
            <a:r>
              <a:rPr lang="en-US" sz="2800" b="true">
                <a:solidFill>
                  <a:srgbClr val="FFFFFF"/>
                </a:solidFill>
                <a:latin typeface="Be Vietnam Ultra-Bold"/>
                <a:ea typeface="Be Vietnam Ultra-Bold"/>
                <a:cs typeface="Be Vietnam Ultra-Bold"/>
                <a:sym typeface="Be Vietnam Ultra-Bold"/>
              </a:rPr>
              <a:t>    </a:t>
            </a:r>
            <a:r>
              <a:rPr lang="en-US" sz="2800" b="true">
                <a:solidFill>
                  <a:srgbClr val="FFFFFF"/>
                </a:solidFill>
                <a:latin typeface="Be Vietnam Ultra-Bold"/>
                <a:ea typeface="Be Vietnam Ultra-Bold"/>
                <a:cs typeface="Be Vietnam Ultra-Bold"/>
                <a:sym typeface="Be Vietnam Ultra-Bold"/>
              </a:rPr>
              <a:t>JOIN LOP_MONHOC LM ON L.MALOP = LM.MALOP</a:t>
            </a:r>
          </a:p>
          <a:p>
            <a:pPr algn="l">
              <a:lnSpc>
                <a:spcPts val="3920"/>
              </a:lnSpc>
            </a:pPr>
            <a:r>
              <a:rPr lang="en-US" sz="2800" b="true">
                <a:solidFill>
                  <a:srgbClr val="FFFFFF"/>
                </a:solidFill>
                <a:latin typeface="Be Vietnam Ultra-Bold"/>
                <a:ea typeface="Be Vietnam Ultra-Bold"/>
                <a:cs typeface="Be Vietnam Ultra-Bold"/>
                <a:sym typeface="Be Vietnam Ultra-Bold"/>
              </a:rPr>
              <a:t>    G</a:t>
            </a:r>
            <a:r>
              <a:rPr lang="en-US" sz="2800" b="true">
                <a:solidFill>
                  <a:srgbClr val="FFFFFF"/>
                </a:solidFill>
                <a:latin typeface="Be Vietnam Ultra-Bold"/>
                <a:ea typeface="Be Vietnam Ultra-Bold"/>
                <a:cs typeface="Be Vietnam Ultra-Bold"/>
                <a:sym typeface="Be Vietnam Ultra-Bold"/>
              </a:rPr>
              <a:t>ROUP BY L.TENLOP</a:t>
            </a:r>
          </a:p>
          <a:p>
            <a:pPr algn="l" marL="0" indent="0" lvl="0">
              <a:lnSpc>
                <a:spcPts val="3920"/>
              </a:lnSpc>
              <a:spcBef>
                <a:spcPct val="0"/>
              </a:spcBef>
            </a:pPr>
            <a:r>
              <a:rPr lang="en-US" b="true" sz="2800">
                <a:solidFill>
                  <a:srgbClr val="FFFFFF"/>
                </a:solidFill>
                <a:latin typeface="Be Vietnam Ultra-Bold"/>
                <a:ea typeface="Be Vietnam Ultra-Bold"/>
                <a:cs typeface="Be Vietnam Ultra-Bold"/>
                <a:sym typeface="Be Vietnam Ultra-Bold"/>
              </a:rPr>
              <a:t>    HAVING COUNT(LM.MAMH) &gt; 1;</a:t>
            </a:r>
          </a:p>
          <a:p>
            <a:pPr algn="l" marL="0" indent="0" lvl="0">
              <a:lnSpc>
                <a:spcPts val="3920"/>
              </a:lnSpc>
              <a:spcBef>
                <a:spcPct val="0"/>
              </a:spcBef>
            </a:pP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8"/>
                      <a:pt x="181951" y="812800"/>
                      <a:pt x="406400" y="812800"/>
                    </a:cubicBezTo>
                    <a:cubicBezTo>
                      <a:pt x="630849" y="812800"/>
                      <a:pt x="812800" y="630848"/>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a:solidFill>
                    <a:srgbClr val="FFFFFF"/>
                  </a:solidFill>
                  <a:latin typeface="Be Vietnam"/>
                  <a:ea typeface="Be Vietnam"/>
                  <a:cs typeface="Be Vietnam"/>
                  <a:sym typeface="Be Vietnam"/>
                </a:rPr>
                <a:t>2</a:t>
              </a:r>
            </a:p>
          </p:txBody>
        </p:sp>
      </p:grpSp>
      <p:sp>
        <p:nvSpPr>
          <p:cNvPr name="Freeform 20" id="20"/>
          <p:cNvSpPr/>
          <p:nvPr/>
        </p:nvSpPr>
        <p:spPr>
          <a:xfrm flipH="false" flipV="false" rot="4473948">
            <a:off x="8378655" y="259562"/>
            <a:ext cx="1151634" cy="823418"/>
          </a:xfrm>
          <a:custGeom>
            <a:avLst/>
            <a:gdLst/>
            <a:ahLst/>
            <a:cxnLst/>
            <a:rect r="r" b="b" t="t" l="l"/>
            <a:pathLst>
              <a:path h="823418" w="1151634">
                <a:moveTo>
                  <a:pt x="0" y="0"/>
                </a:moveTo>
                <a:lnTo>
                  <a:pt x="1151634" y="0"/>
                </a:lnTo>
                <a:lnTo>
                  <a:pt x="1151634" y="823419"/>
                </a:lnTo>
                <a:lnTo>
                  <a:pt x="0" y="8234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549560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 </a:t>
            </a:r>
            <a:r>
              <a:rPr lang="en-US" b="true" sz="3950">
                <a:solidFill>
                  <a:srgbClr val="1B1C54"/>
                </a:solidFill>
                <a:latin typeface="Be Vietnam Ultra-Bold"/>
                <a:ea typeface="Be Vietnam Ultra-Bold"/>
                <a:cs typeface="Be Vietnam Ultra-Bold"/>
                <a:sym typeface="Be Vietnam Ultra-Bold"/>
              </a:rPr>
              <a:t>NGUYỄN </a:t>
            </a:r>
            <a:r>
              <a:rPr lang="en-US" b="true" sz="3950">
                <a:solidFill>
                  <a:srgbClr val="1B1C54"/>
                </a:solidFill>
                <a:latin typeface="Be Vietnam Ultra-Bold"/>
                <a:ea typeface="Be Vietnam Ultra-Bold"/>
                <a:cs typeface="Be Vietnam Ultra-Bold"/>
                <a:sym typeface="Be Vietnam Ultra-Bold"/>
              </a:rPr>
              <a:t>KHÁNH</a:t>
            </a:r>
            <a:r>
              <a:rPr lang="en-US" b="true" sz="3950">
                <a:solidFill>
                  <a:srgbClr val="1B1C54"/>
                </a:solidFill>
                <a:latin typeface="Be Vietnam Ultra-Bold"/>
                <a:ea typeface="Be Vietnam Ultra-Bold"/>
                <a:cs typeface="Be Vietnam Ultra-Bold"/>
                <a:sym typeface="Be Vietnam Ultra-Bold"/>
              </a:rPr>
              <a:t> LINH</a:t>
            </a:r>
          </a:p>
        </p:txBody>
      </p:sp>
      <p:grpSp>
        <p:nvGrpSpPr>
          <p:cNvPr name="Group 4" id="4"/>
          <p:cNvGrpSpPr/>
          <p:nvPr/>
        </p:nvGrpSpPr>
        <p:grpSpPr>
          <a:xfrm rot="0">
            <a:off x="3034728"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417360"/>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Liệt kê tên môn học có số tiết thực hành nhiều hơn lý thuyết</a:t>
            </a:r>
          </a:p>
        </p:txBody>
      </p:sp>
      <p:sp>
        <p:nvSpPr>
          <p:cNvPr name="TextBox 14" id="14"/>
          <p:cNvSpPr txBox="true"/>
          <p:nvPr/>
        </p:nvSpPr>
        <p:spPr>
          <a:xfrm rot="0">
            <a:off x="4032572" y="3678077"/>
            <a:ext cx="9976013" cy="3428605"/>
          </a:xfrm>
          <a:prstGeom prst="rect">
            <a:avLst/>
          </a:prstGeom>
        </p:spPr>
        <p:txBody>
          <a:bodyPr anchor="t" rtlCol="false" tIns="0" lIns="0" bIns="0" rIns="0">
            <a:spAutoFit/>
          </a:bodyPr>
          <a:lstStyle/>
          <a:p>
            <a:pPr algn="l">
              <a:lnSpc>
                <a:spcPts val="3920"/>
              </a:lnSpc>
            </a:pPr>
            <a:r>
              <a:rPr lang="en-US" sz="2800" b="true">
                <a:solidFill>
                  <a:srgbClr val="FFFFFF"/>
                </a:solidFill>
                <a:latin typeface="Be Vietnam Ultra-Bold"/>
                <a:ea typeface="Be Vietnam Ultra-Bold"/>
                <a:cs typeface="Be Vietnam Ultra-Bold"/>
                <a:sym typeface="Be Vietnam Ultra-Bold"/>
              </a:rPr>
              <a:t>SELECT TENMONHOC</a:t>
            </a:r>
          </a:p>
          <a:p>
            <a:pPr algn="l">
              <a:lnSpc>
                <a:spcPts val="3920"/>
              </a:lnSpc>
            </a:pPr>
            <a:r>
              <a:rPr lang="en-US" sz="2800" b="true">
                <a:solidFill>
                  <a:srgbClr val="FFFFFF"/>
                </a:solidFill>
                <a:latin typeface="Be Vietnam Ultra-Bold"/>
                <a:ea typeface="Be Vietnam Ultra-Bold"/>
                <a:cs typeface="Be Vietnam Ultra-Bold"/>
                <a:sym typeface="Be Vietnam Ultra-Bold"/>
              </a:rPr>
              <a:t>FROM MONHOC</a:t>
            </a:r>
          </a:p>
          <a:p>
            <a:pPr algn="l">
              <a:lnSpc>
                <a:spcPts val="3920"/>
              </a:lnSpc>
            </a:pPr>
            <a:r>
              <a:rPr lang="en-US" sz="2800" b="true">
                <a:solidFill>
                  <a:srgbClr val="FFFFFF"/>
                </a:solidFill>
                <a:latin typeface="Be Vietnam Ultra-Bold"/>
                <a:ea typeface="Be Vietnam Ultra-Bold"/>
                <a:cs typeface="Be Vietnam Ultra-Bold"/>
                <a:sym typeface="Be Vietnam Ultra-Bold"/>
              </a:rPr>
              <a:t>WHERE SOTIETTHUCHANH &gt; (</a:t>
            </a:r>
          </a:p>
          <a:p>
            <a:pPr algn="l">
              <a:lnSpc>
                <a:spcPts val="3920"/>
              </a:lnSpc>
            </a:pPr>
            <a:r>
              <a:rPr lang="en-US" sz="2800" b="true">
                <a:solidFill>
                  <a:srgbClr val="FFFFFF"/>
                </a:solidFill>
                <a:latin typeface="Be Vietnam Ultra-Bold"/>
                <a:ea typeface="Be Vietnam Ultra-Bold"/>
                <a:cs typeface="Be Vietnam Ultra-Bold"/>
                <a:sym typeface="Be Vietnam Ultra-Bold"/>
              </a:rPr>
              <a:t>  SELECT SOTIETLYTHUYET</a:t>
            </a:r>
          </a:p>
          <a:p>
            <a:pPr algn="l">
              <a:lnSpc>
                <a:spcPts val="3920"/>
              </a:lnSpc>
            </a:pPr>
            <a:r>
              <a:rPr lang="en-US" sz="2800" b="true">
                <a:solidFill>
                  <a:srgbClr val="FFFFFF"/>
                </a:solidFill>
                <a:latin typeface="Be Vietnam Ultra-Bold"/>
                <a:ea typeface="Be Vietnam Ultra-Bold"/>
                <a:cs typeface="Be Vietnam Ultra-Bold"/>
                <a:sym typeface="Be Vietnam Ultra-Bold"/>
              </a:rPr>
              <a:t>  </a:t>
            </a:r>
            <a:r>
              <a:rPr lang="en-US" sz="2800" b="true">
                <a:solidFill>
                  <a:srgbClr val="FFFFFF"/>
                </a:solidFill>
                <a:latin typeface="Be Vietnam Ultra-Bold"/>
                <a:ea typeface="Be Vietnam Ultra-Bold"/>
                <a:cs typeface="Be Vietnam Ultra-Bold"/>
                <a:sym typeface="Be Vietnam Ultra-Bold"/>
              </a:rPr>
              <a:t>FROM MONHOC</a:t>
            </a:r>
          </a:p>
          <a:p>
            <a:pPr algn="l" marL="0" indent="0" lvl="0">
              <a:lnSpc>
                <a:spcPts val="3920"/>
              </a:lnSpc>
              <a:spcBef>
                <a:spcPct val="0"/>
              </a:spcBef>
            </a:pPr>
            <a:r>
              <a:rPr lang="en-US" b="true" sz="2800">
                <a:solidFill>
                  <a:srgbClr val="FFFFFF"/>
                </a:solidFill>
                <a:latin typeface="Be Vietnam Ultra-Bold"/>
                <a:ea typeface="Be Vietnam Ultra-Bold"/>
                <a:cs typeface="Be Vietnam Ultra-Bold"/>
                <a:sym typeface="Be Vietnam Ultra-Bold"/>
              </a:rPr>
              <a:t>  WHERE TENMONHOC = MONHOC.TENMONHOC</a:t>
            </a:r>
          </a:p>
          <a:p>
            <a:pPr algn="l" marL="0" indent="0" lvl="0">
              <a:lnSpc>
                <a:spcPts val="3920"/>
              </a:lnSpc>
              <a:spcBef>
                <a:spcPct val="0"/>
              </a:spcBef>
            </a:pP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8"/>
                      <a:pt x="181951" y="812800"/>
                      <a:pt x="406400" y="812800"/>
                    </a:cubicBezTo>
                    <a:cubicBezTo>
                      <a:pt x="630849" y="812800"/>
                      <a:pt x="812800" y="630848"/>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a:solidFill>
                    <a:srgbClr val="FFFFFF"/>
                  </a:solidFill>
                  <a:latin typeface="Be Vietnam"/>
                  <a:ea typeface="Be Vietnam"/>
                  <a:cs typeface="Be Vietnam"/>
                  <a:sym typeface="Be Vietnam"/>
                </a:rPr>
                <a:t>3</a:t>
              </a:r>
            </a:p>
          </p:txBody>
        </p:sp>
      </p:grpSp>
      <p:sp>
        <p:nvSpPr>
          <p:cNvPr name="Freeform 20" id="20"/>
          <p:cNvSpPr/>
          <p:nvPr/>
        </p:nvSpPr>
        <p:spPr>
          <a:xfrm flipH="false" flipV="false" rot="4473948">
            <a:off x="8378655" y="259562"/>
            <a:ext cx="1151634" cy="823418"/>
          </a:xfrm>
          <a:custGeom>
            <a:avLst/>
            <a:gdLst/>
            <a:ahLst/>
            <a:cxnLst/>
            <a:rect r="r" b="b" t="t" l="l"/>
            <a:pathLst>
              <a:path h="823418" w="1151634">
                <a:moveTo>
                  <a:pt x="0" y="0"/>
                </a:moveTo>
                <a:lnTo>
                  <a:pt x="1151634" y="0"/>
                </a:lnTo>
                <a:lnTo>
                  <a:pt x="1151634" y="823419"/>
                </a:lnTo>
                <a:lnTo>
                  <a:pt x="0" y="8234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1051" r="0" b="-41051"/>
            </a:stretch>
          </a:blipFill>
        </p:spPr>
      </p:sp>
      <p:sp>
        <p:nvSpPr>
          <p:cNvPr name="TextBox 3" id="3"/>
          <p:cNvSpPr txBox="true"/>
          <p:nvPr/>
        </p:nvSpPr>
        <p:spPr>
          <a:xfrm rot="0">
            <a:off x="2798775" y="68089"/>
            <a:ext cx="5495600" cy="675938"/>
          </a:xfrm>
          <a:prstGeom prst="rect">
            <a:avLst/>
          </a:prstGeom>
        </p:spPr>
        <p:txBody>
          <a:bodyPr anchor="t" rtlCol="false" tIns="0" lIns="0" bIns="0" rIns="0">
            <a:spAutoFit/>
          </a:bodyPr>
          <a:lstStyle/>
          <a:p>
            <a:pPr algn="l" marL="0" indent="0" lvl="0">
              <a:lnSpc>
                <a:spcPts val="5530"/>
              </a:lnSpc>
              <a:spcBef>
                <a:spcPct val="0"/>
              </a:spcBef>
            </a:pPr>
            <a:r>
              <a:rPr lang="en-US" b="true" sz="3950">
                <a:solidFill>
                  <a:srgbClr val="1B1C54"/>
                </a:solidFill>
                <a:latin typeface="Be Vietnam Ultra-Bold"/>
                <a:ea typeface="Be Vietnam Ultra-Bold"/>
                <a:cs typeface="Be Vietnam Ultra-Bold"/>
                <a:sym typeface="Be Vietnam Ultra-Bold"/>
              </a:rPr>
              <a:t> </a:t>
            </a:r>
            <a:r>
              <a:rPr lang="en-US" b="true" sz="3950">
                <a:solidFill>
                  <a:srgbClr val="1B1C54"/>
                </a:solidFill>
                <a:latin typeface="Be Vietnam Ultra-Bold"/>
                <a:ea typeface="Be Vietnam Ultra-Bold"/>
                <a:cs typeface="Be Vietnam Ultra-Bold"/>
                <a:sym typeface="Be Vietnam Ultra-Bold"/>
              </a:rPr>
              <a:t>NGUYỄN </a:t>
            </a:r>
            <a:r>
              <a:rPr lang="en-US" b="true" sz="3950">
                <a:solidFill>
                  <a:srgbClr val="1B1C54"/>
                </a:solidFill>
                <a:latin typeface="Be Vietnam Ultra-Bold"/>
                <a:ea typeface="Be Vietnam Ultra-Bold"/>
                <a:cs typeface="Be Vietnam Ultra-Bold"/>
                <a:sym typeface="Be Vietnam Ultra-Bold"/>
              </a:rPr>
              <a:t>KHÁNH</a:t>
            </a:r>
            <a:r>
              <a:rPr lang="en-US" b="true" sz="3950">
                <a:solidFill>
                  <a:srgbClr val="1B1C54"/>
                </a:solidFill>
                <a:latin typeface="Be Vietnam Ultra-Bold"/>
                <a:ea typeface="Be Vietnam Ultra-Bold"/>
                <a:cs typeface="Be Vietnam Ultra-Bold"/>
                <a:sym typeface="Be Vietnam Ultra-Bold"/>
              </a:rPr>
              <a:t> LINH</a:t>
            </a:r>
          </a:p>
        </p:txBody>
      </p:sp>
      <p:grpSp>
        <p:nvGrpSpPr>
          <p:cNvPr name="Group 4" id="4"/>
          <p:cNvGrpSpPr/>
          <p:nvPr/>
        </p:nvGrpSpPr>
        <p:grpSpPr>
          <a:xfrm rot="0">
            <a:off x="3034728" y="1690773"/>
            <a:ext cx="11952650" cy="7478514"/>
            <a:chOff x="0" y="0"/>
            <a:chExt cx="3148023" cy="1969650"/>
          </a:xfrm>
        </p:grpSpPr>
        <p:sp>
          <p:nvSpPr>
            <p:cNvPr name="Freeform 5" id="5"/>
            <p:cNvSpPr/>
            <p:nvPr/>
          </p:nvSpPr>
          <p:spPr>
            <a:xfrm flipH="false" flipV="false" rot="0">
              <a:off x="0" y="0"/>
              <a:ext cx="3148023" cy="1969650"/>
            </a:xfrm>
            <a:custGeom>
              <a:avLst/>
              <a:gdLst/>
              <a:ahLst/>
              <a:cxnLst/>
              <a:rect r="r" b="b" t="t" l="l"/>
              <a:pathLst>
                <a:path h="1969650" w="3148023">
                  <a:moveTo>
                    <a:pt x="22022" y="0"/>
                  </a:moveTo>
                  <a:lnTo>
                    <a:pt x="3126001" y="0"/>
                  </a:lnTo>
                  <a:cubicBezTo>
                    <a:pt x="3131841" y="0"/>
                    <a:pt x="3137443" y="2320"/>
                    <a:pt x="3141573" y="6450"/>
                  </a:cubicBezTo>
                  <a:cubicBezTo>
                    <a:pt x="3145703" y="10580"/>
                    <a:pt x="3148023" y="16182"/>
                    <a:pt x="3148023" y="22022"/>
                  </a:cubicBezTo>
                  <a:lnTo>
                    <a:pt x="3148023" y="1947628"/>
                  </a:lnTo>
                  <a:cubicBezTo>
                    <a:pt x="3148023" y="1953468"/>
                    <a:pt x="3145703" y="1959070"/>
                    <a:pt x="3141573" y="1963200"/>
                  </a:cubicBezTo>
                  <a:cubicBezTo>
                    <a:pt x="3137443" y="1967330"/>
                    <a:pt x="3131841" y="1969650"/>
                    <a:pt x="3126001" y="1969650"/>
                  </a:cubicBezTo>
                  <a:lnTo>
                    <a:pt x="22022" y="1969650"/>
                  </a:lnTo>
                  <a:cubicBezTo>
                    <a:pt x="16182" y="1969650"/>
                    <a:pt x="10580" y="1967330"/>
                    <a:pt x="6450" y="1963200"/>
                  </a:cubicBezTo>
                  <a:cubicBezTo>
                    <a:pt x="2320" y="1959070"/>
                    <a:pt x="0" y="1953468"/>
                    <a:pt x="0" y="1947628"/>
                  </a:cubicBezTo>
                  <a:lnTo>
                    <a:pt x="0" y="22022"/>
                  </a:lnTo>
                  <a:cubicBezTo>
                    <a:pt x="0" y="16182"/>
                    <a:pt x="2320" y="10580"/>
                    <a:pt x="6450" y="6450"/>
                  </a:cubicBezTo>
                  <a:cubicBezTo>
                    <a:pt x="10580" y="2320"/>
                    <a:pt x="16182" y="0"/>
                    <a:pt x="22022" y="0"/>
                  </a:cubicBezTo>
                  <a:close/>
                </a:path>
              </a:pathLst>
            </a:custGeom>
            <a:solidFill>
              <a:srgbClr val="1B1C54"/>
            </a:solidFill>
          </p:spPr>
        </p:sp>
        <p:sp>
          <p:nvSpPr>
            <p:cNvPr name="TextBox 6" id="6"/>
            <p:cNvSpPr txBox="true"/>
            <p:nvPr/>
          </p:nvSpPr>
          <p:spPr>
            <a:xfrm>
              <a:off x="0" y="-47625"/>
              <a:ext cx="3148023" cy="2017275"/>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294956" y="8940995"/>
            <a:ext cx="6223666" cy="2224960"/>
          </a:xfrm>
          <a:custGeom>
            <a:avLst/>
            <a:gdLst/>
            <a:ahLst/>
            <a:cxnLst/>
            <a:rect r="r" b="b" t="t" l="l"/>
            <a:pathLst>
              <a:path h="2224960" w="6223666">
                <a:moveTo>
                  <a:pt x="0" y="0"/>
                </a:moveTo>
                <a:lnTo>
                  <a:pt x="6223665" y="0"/>
                </a:lnTo>
                <a:lnTo>
                  <a:pt x="6223665" y="2224960"/>
                </a:lnTo>
                <a:lnTo>
                  <a:pt x="0" y="2224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9">
              <a:extLst>
                <a:ext uri="{96DAC541-7B7A-43D3-8B79-37D633B846F1}">
                  <asvg:svgBlip xmlns:asvg="http://schemas.microsoft.com/office/drawing/2016/SVG/main" r:embed="rId10"/>
                </a:ext>
              </a:extLst>
            </a:blip>
            <a:stretch>
              <a:fillRect l="0" t="-84033" r="0" b="-83628"/>
            </a:stretch>
          </a:blipFill>
          <a:ln cap="sq">
            <a:noFill/>
            <a:prstDash val="solid"/>
            <a:miter/>
          </a:ln>
        </p:spPr>
      </p:sp>
      <p:sp>
        <p:nvSpPr>
          <p:cNvPr name="Freeform 11" id="11"/>
          <p:cNvSpPr/>
          <p:nvPr/>
        </p:nvSpPr>
        <p:spPr>
          <a:xfrm flipH="false" flipV="false" rot="0">
            <a:off x="17378152" y="1690773"/>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2" id="12"/>
          <p:cNvSpPr txBox="true"/>
          <p:nvPr/>
        </p:nvSpPr>
        <p:spPr>
          <a:xfrm rot="0">
            <a:off x="3462302" y="759931"/>
            <a:ext cx="2304246" cy="480388"/>
          </a:xfrm>
          <a:prstGeom prst="rect">
            <a:avLst/>
          </a:prstGeom>
        </p:spPr>
        <p:txBody>
          <a:bodyPr anchor="t" rtlCol="false" tIns="0" lIns="0" bIns="0" rIns="0">
            <a:spAutoFit/>
          </a:bodyPr>
          <a:lstStyle/>
          <a:p>
            <a:pPr algn="l" marL="0" indent="0" lvl="0">
              <a:lnSpc>
                <a:spcPts val="3903"/>
              </a:lnSpc>
              <a:spcBef>
                <a:spcPct val="0"/>
              </a:spcBef>
            </a:pPr>
            <a:r>
              <a:rPr lang="en-US" b="true" sz="2787">
                <a:solidFill>
                  <a:srgbClr val="1B1C54"/>
                </a:solidFill>
                <a:latin typeface="Be Vietnam Ultra-Bold"/>
                <a:ea typeface="Be Vietnam Ultra-Bold"/>
                <a:cs typeface="Be Vietnam Ultra-Bold"/>
                <a:sym typeface="Be Vietnam Ultra-Bold"/>
              </a:rPr>
              <a:t>Câu cá nhân</a:t>
            </a:r>
          </a:p>
        </p:txBody>
      </p:sp>
      <p:sp>
        <p:nvSpPr>
          <p:cNvPr name="TextBox 13" id="13"/>
          <p:cNvSpPr txBox="true"/>
          <p:nvPr/>
        </p:nvSpPr>
        <p:spPr>
          <a:xfrm rot="0">
            <a:off x="4384156" y="2254664"/>
            <a:ext cx="10240841" cy="848957"/>
          </a:xfrm>
          <a:prstGeom prst="rect">
            <a:avLst/>
          </a:prstGeom>
        </p:spPr>
        <p:txBody>
          <a:bodyPr anchor="t" rtlCol="false" tIns="0" lIns="0" bIns="0" rIns="0">
            <a:spAutoFit/>
          </a:bodyPr>
          <a:lstStyle/>
          <a:p>
            <a:pPr algn="l" marL="0" indent="0" lvl="0">
              <a:lnSpc>
                <a:spcPts val="3409"/>
              </a:lnSpc>
              <a:spcBef>
                <a:spcPct val="0"/>
              </a:spcBef>
            </a:pPr>
            <a:r>
              <a:rPr lang="en-US" b="true" sz="2435">
                <a:solidFill>
                  <a:srgbClr val="FFFFFF"/>
                </a:solidFill>
                <a:latin typeface="Be Vietnam Ultra-Bold"/>
                <a:ea typeface="Be Vietnam Ultra-Bold"/>
                <a:cs typeface="Be Vietnam Ultra-Bold"/>
                <a:sym typeface="Be Vietnam Ultra-Bold"/>
              </a:rPr>
              <a:t>Liệt kê mã học viên, tên học viên, tên môn học, tên lớp mà học viên đó đã thi môn học đó thuộc lớp nào</a:t>
            </a:r>
          </a:p>
        </p:txBody>
      </p:sp>
      <p:sp>
        <p:nvSpPr>
          <p:cNvPr name="TextBox 14" id="14"/>
          <p:cNvSpPr txBox="true"/>
          <p:nvPr/>
        </p:nvSpPr>
        <p:spPr>
          <a:xfrm rot="0">
            <a:off x="4032572" y="3678077"/>
            <a:ext cx="9976013" cy="3428605"/>
          </a:xfrm>
          <a:prstGeom prst="rect">
            <a:avLst/>
          </a:prstGeom>
        </p:spPr>
        <p:txBody>
          <a:bodyPr anchor="t" rtlCol="false" tIns="0" lIns="0" bIns="0" rIns="0">
            <a:spAutoFit/>
          </a:bodyPr>
          <a:lstStyle/>
          <a:p>
            <a:pPr algn="l">
              <a:lnSpc>
                <a:spcPts val="3920"/>
              </a:lnSpc>
            </a:pPr>
            <a:r>
              <a:rPr lang="en-US" sz="2800" b="true">
                <a:solidFill>
                  <a:srgbClr val="FFFFFF"/>
                </a:solidFill>
                <a:latin typeface="Be Vietnam Ultra-Bold"/>
                <a:ea typeface="Be Vietnam Ultra-Bold"/>
                <a:cs typeface="Be Vietnam Ultra-Bold"/>
                <a:sym typeface="Be Vietnam Ultra-Bold"/>
              </a:rPr>
              <a:t>SELECT HV.MAHV, HV.HOTEN, MH.TENMONHOC, L.TENLOP</a:t>
            </a:r>
          </a:p>
          <a:p>
            <a:pPr algn="l">
              <a:lnSpc>
                <a:spcPts val="3920"/>
              </a:lnSpc>
            </a:pPr>
            <a:r>
              <a:rPr lang="en-US" sz="2800" b="true">
                <a:solidFill>
                  <a:srgbClr val="FFFFFF"/>
                </a:solidFill>
                <a:latin typeface="Be Vietnam Ultra-Bold"/>
                <a:ea typeface="Be Vietnam Ultra-Bold"/>
                <a:cs typeface="Be Vietnam Ultra-Bold"/>
                <a:sym typeface="Be Vietnam Ultra-Bold"/>
              </a:rPr>
              <a:t>FROM HOCVIEN HV</a:t>
            </a:r>
          </a:p>
          <a:p>
            <a:pPr algn="l">
              <a:lnSpc>
                <a:spcPts val="3920"/>
              </a:lnSpc>
            </a:pPr>
            <a:r>
              <a:rPr lang="en-US" sz="2800" b="true">
                <a:solidFill>
                  <a:srgbClr val="FFFFFF"/>
                </a:solidFill>
                <a:latin typeface="Be Vietnam Ultra-Bold"/>
                <a:ea typeface="Be Vietnam Ultra-Bold"/>
                <a:cs typeface="Be Vietnam Ultra-Bold"/>
                <a:sym typeface="Be Vietnam Ultra-Bold"/>
              </a:rPr>
              <a:t>JOIN DIEMTHI DT ON HV.MAHV = DT.MAHV</a:t>
            </a:r>
          </a:p>
          <a:p>
            <a:pPr algn="l">
              <a:lnSpc>
                <a:spcPts val="3920"/>
              </a:lnSpc>
            </a:pPr>
            <a:r>
              <a:rPr lang="en-US" sz="2800" b="true">
                <a:solidFill>
                  <a:srgbClr val="FFFFFF"/>
                </a:solidFill>
                <a:latin typeface="Be Vietnam Ultra-Bold"/>
                <a:ea typeface="Be Vietnam Ultra-Bold"/>
                <a:cs typeface="Be Vietnam Ultra-Bold"/>
                <a:sym typeface="Be Vietnam Ultra-Bold"/>
              </a:rPr>
              <a:t>JOIN MONHOC MH ON DT.MAMH = </a:t>
            </a:r>
            <a:r>
              <a:rPr lang="en-US" sz="2800" b="true">
                <a:solidFill>
                  <a:srgbClr val="FFFFFF"/>
                </a:solidFill>
                <a:latin typeface="Be Vietnam Ultra-Bold"/>
                <a:ea typeface="Be Vietnam Ultra-Bold"/>
                <a:cs typeface="Be Vietnam Ultra-Bold"/>
                <a:sym typeface="Be Vietnam Ultra-Bold"/>
              </a:rPr>
              <a:t>MH.MAMH</a:t>
            </a:r>
          </a:p>
          <a:p>
            <a:pPr algn="l">
              <a:lnSpc>
                <a:spcPts val="3920"/>
              </a:lnSpc>
            </a:pPr>
            <a:r>
              <a:rPr lang="en-US" sz="2800" b="true">
                <a:solidFill>
                  <a:srgbClr val="FFFFFF"/>
                </a:solidFill>
                <a:latin typeface="Be Vietnam Ultra-Bold"/>
                <a:ea typeface="Be Vietnam Ultra-Bold"/>
                <a:cs typeface="Be Vietnam Ultra-Bold"/>
                <a:sym typeface="Be Vietnam Ultra-Bold"/>
              </a:rPr>
              <a:t>JOIN LOP_MONHOC LMH ON MH.MAMH = LMH.MAMH</a:t>
            </a:r>
          </a:p>
          <a:p>
            <a:pPr algn="l" marL="0" indent="0" lvl="0">
              <a:lnSpc>
                <a:spcPts val="3920"/>
              </a:lnSpc>
              <a:spcBef>
                <a:spcPct val="0"/>
              </a:spcBef>
            </a:pPr>
            <a:r>
              <a:rPr lang="en-US" b="true" sz="2800">
                <a:solidFill>
                  <a:srgbClr val="FFFFFF"/>
                </a:solidFill>
                <a:latin typeface="Be Vietnam Ultra-Bold"/>
                <a:ea typeface="Be Vietnam Ultra-Bold"/>
                <a:cs typeface="Be Vietnam Ultra-Bold"/>
                <a:sym typeface="Be Vietnam Ultra-Bold"/>
              </a:rPr>
              <a:t>JOIN LOP L ON LMH.MALOP = L.MALOP</a:t>
            </a:r>
          </a:p>
          <a:p>
            <a:pPr algn="l" marL="0" indent="0" lvl="0">
              <a:lnSpc>
                <a:spcPts val="3920"/>
              </a:lnSpc>
              <a:spcBef>
                <a:spcPct val="0"/>
              </a:spcBef>
            </a:pPr>
          </a:p>
        </p:txBody>
      </p:sp>
      <p:grpSp>
        <p:nvGrpSpPr>
          <p:cNvPr name="Group 15" id="15"/>
          <p:cNvGrpSpPr/>
          <p:nvPr/>
        </p:nvGrpSpPr>
        <p:grpSpPr>
          <a:xfrm rot="0">
            <a:off x="3462302" y="2163011"/>
            <a:ext cx="648291" cy="648291"/>
            <a:chOff x="0" y="0"/>
            <a:chExt cx="864388" cy="864388"/>
          </a:xfrm>
        </p:grpSpPr>
        <p:grpSp>
          <p:nvGrpSpPr>
            <p:cNvPr name="Group 16" id="16"/>
            <p:cNvGrpSpPr/>
            <p:nvPr/>
          </p:nvGrpSpPr>
          <p:grpSpPr>
            <a:xfrm rot="0">
              <a:off x="0" y="0"/>
              <a:ext cx="864388" cy="8643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8"/>
                      <a:pt x="181951" y="812800"/>
                      <a:pt x="406400" y="812800"/>
                    </a:cubicBezTo>
                    <a:cubicBezTo>
                      <a:pt x="630849" y="812800"/>
                      <a:pt x="812800" y="630848"/>
                      <a:pt x="812800" y="406400"/>
                    </a:cubicBezTo>
                    <a:cubicBezTo>
                      <a:pt x="812800" y="181951"/>
                      <a:pt x="630849" y="0"/>
                      <a:pt x="406400" y="0"/>
                    </a:cubicBezTo>
                    <a:close/>
                  </a:path>
                </a:pathLst>
              </a:custGeom>
              <a:solidFill>
                <a:srgbClr val="004AAD"/>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9" id="19"/>
            <p:cNvSpPr txBox="true"/>
            <p:nvPr/>
          </p:nvSpPr>
          <p:spPr>
            <a:xfrm rot="0">
              <a:off x="0" y="61989"/>
              <a:ext cx="864388" cy="591185"/>
            </a:xfrm>
            <a:prstGeom prst="rect">
              <a:avLst/>
            </a:prstGeom>
          </p:spPr>
          <p:txBody>
            <a:bodyPr anchor="t" rtlCol="false" tIns="0" lIns="0" bIns="0" rIns="0">
              <a:spAutoFit/>
            </a:bodyPr>
            <a:lstStyle/>
            <a:p>
              <a:pPr algn="ctr">
                <a:lnSpc>
                  <a:spcPts val="3779"/>
                </a:lnSpc>
              </a:pPr>
              <a:r>
                <a:rPr lang="en-US" sz="2699">
                  <a:solidFill>
                    <a:srgbClr val="FFFFFF"/>
                  </a:solidFill>
                  <a:latin typeface="Be Vietnam"/>
                  <a:ea typeface="Be Vietnam"/>
                  <a:cs typeface="Be Vietnam"/>
                  <a:sym typeface="Be Vietnam"/>
                </a:rPr>
                <a:t>4</a:t>
              </a:r>
            </a:p>
          </p:txBody>
        </p:sp>
      </p:grpSp>
      <p:sp>
        <p:nvSpPr>
          <p:cNvPr name="Freeform 20" id="20"/>
          <p:cNvSpPr/>
          <p:nvPr/>
        </p:nvSpPr>
        <p:spPr>
          <a:xfrm flipH="false" flipV="false" rot="4473948">
            <a:off x="8378655" y="259562"/>
            <a:ext cx="1151634" cy="823418"/>
          </a:xfrm>
          <a:custGeom>
            <a:avLst/>
            <a:gdLst/>
            <a:ahLst/>
            <a:cxnLst/>
            <a:rect r="r" b="b" t="t" l="l"/>
            <a:pathLst>
              <a:path h="823418" w="1151634">
                <a:moveTo>
                  <a:pt x="0" y="0"/>
                </a:moveTo>
                <a:lnTo>
                  <a:pt x="1151634" y="0"/>
                </a:lnTo>
                <a:lnTo>
                  <a:pt x="1151634" y="823419"/>
                </a:lnTo>
                <a:lnTo>
                  <a:pt x="0" y="8234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777" r="0" b="-13777"/>
            </a:stretch>
          </a:blipFill>
        </p:spPr>
      </p:sp>
      <p:sp>
        <p:nvSpPr>
          <p:cNvPr name="TextBox 3" id="3"/>
          <p:cNvSpPr txBox="true"/>
          <p:nvPr/>
        </p:nvSpPr>
        <p:spPr>
          <a:xfrm rot="0">
            <a:off x="3530455" y="4153005"/>
            <a:ext cx="11227090" cy="1800016"/>
          </a:xfrm>
          <a:prstGeom prst="rect">
            <a:avLst/>
          </a:prstGeom>
        </p:spPr>
        <p:txBody>
          <a:bodyPr anchor="t" rtlCol="false" tIns="0" lIns="0" bIns="0" rIns="0">
            <a:spAutoFit/>
          </a:bodyPr>
          <a:lstStyle/>
          <a:p>
            <a:pPr algn="ctr" marL="0" indent="0" lvl="0">
              <a:lnSpc>
                <a:spcPts val="13247"/>
              </a:lnSpc>
              <a:spcBef>
                <a:spcPct val="0"/>
              </a:spcBef>
            </a:pPr>
            <a:r>
              <a:rPr lang="en-US" b="true" sz="14399" strike="noStrike" u="none">
                <a:solidFill>
                  <a:srgbClr val="1B1C54"/>
                </a:solidFill>
                <a:latin typeface="Be Vietnam Ultra-Bold"/>
                <a:ea typeface="Be Vietnam Ultra-Bold"/>
                <a:cs typeface="Be Vietnam Ultra-Bold"/>
                <a:sym typeface="Be Vietnam Ultra-Bold"/>
              </a:rPr>
              <a:t>THANK YOU</a:t>
            </a:r>
          </a:p>
        </p:txBody>
      </p:sp>
      <p:sp>
        <p:nvSpPr>
          <p:cNvPr name="Freeform 4" id="4"/>
          <p:cNvSpPr/>
          <p:nvPr/>
        </p:nvSpPr>
        <p:spPr>
          <a:xfrm flipH="false" flipV="false" rot="0">
            <a:off x="-342734" y="-315343"/>
            <a:ext cx="5300120" cy="1590036"/>
          </a:xfrm>
          <a:custGeom>
            <a:avLst/>
            <a:gdLst/>
            <a:ahLst/>
            <a:cxnLst/>
            <a:rect r="r" b="b" t="t" l="l"/>
            <a:pathLst>
              <a:path h="1590036" w="5300120">
                <a:moveTo>
                  <a:pt x="0" y="0"/>
                </a:moveTo>
                <a:lnTo>
                  <a:pt x="5300120" y="0"/>
                </a:lnTo>
                <a:lnTo>
                  <a:pt x="5300120" y="1590036"/>
                </a:lnTo>
                <a:lnTo>
                  <a:pt x="0" y="1590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true" rot="0">
            <a:off x="12739546" y="8810023"/>
            <a:ext cx="6771660" cy="2090750"/>
          </a:xfrm>
          <a:custGeom>
            <a:avLst/>
            <a:gdLst/>
            <a:ahLst/>
            <a:cxnLst/>
            <a:rect r="r" b="b" t="t" l="l"/>
            <a:pathLst>
              <a:path h="2090750" w="6771660">
                <a:moveTo>
                  <a:pt x="0" y="2090750"/>
                </a:moveTo>
                <a:lnTo>
                  <a:pt x="6771659" y="2090750"/>
                </a:lnTo>
                <a:lnTo>
                  <a:pt x="6771659" y="0"/>
                </a:lnTo>
                <a:lnTo>
                  <a:pt x="0" y="0"/>
                </a:lnTo>
                <a:lnTo>
                  <a:pt x="0" y="209075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3550727" y="7158584"/>
            <a:ext cx="6339453" cy="5998708"/>
          </a:xfrm>
          <a:custGeom>
            <a:avLst/>
            <a:gdLst/>
            <a:ahLst/>
            <a:cxnLst/>
            <a:rect r="r" b="b" t="t" l="l"/>
            <a:pathLst>
              <a:path h="5998708" w="6339453">
                <a:moveTo>
                  <a:pt x="0" y="0"/>
                </a:moveTo>
                <a:lnTo>
                  <a:pt x="6339454" y="0"/>
                </a:lnTo>
                <a:lnTo>
                  <a:pt x="6339454" y="5998708"/>
                </a:lnTo>
                <a:lnTo>
                  <a:pt x="0" y="59987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true" rot="-10800000">
            <a:off x="15397762" y="-1724903"/>
            <a:ext cx="5985164" cy="4114800"/>
          </a:xfrm>
          <a:custGeom>
            <a:avLst/>
            <a:gdLst/>
            <a:ahLst/>
            <a:cxnLst/>
            <a:rect r="r" b="b" t="t" l="l"/>
            <a:pathLst>
              <a:path h="4114800" w="5985164">
                <a:moveTo>
                  <a:pt x="0" y="4114800"/>
                </a:moveTo>
                <a:lnTo>
                  <a:pt x="5985164" y="4114800"/>
                </a:lnTo>
                <a:lnTo>
                  <a:pt x="5985164" y="0"/>
                </a:lnTo>
                <a:lnTo>
                  <a:pt x="0" y="0"/>
                </a:lnTo>
                <a:lnTo>
                  <a:pt x="0" y="411480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2530144">
            <a:off x="16963009" y="3602035"/>
            <a:ext cx="3536327" cy="3995850"/>
          </a:xfrm>
          <a:custGeom>
            <a:avLst/>
            <a:gdLst/>
            <a:ahLst/>
            <a:cxnLst/>
            <a:rect r="r" b="b" t="t" l="l"/>
            <a:pathLst>
              <a:path h="3995850" w="3536327">
                <a:moveTo>
                  <a:pt x="0" y="0"/>
                </a:moveTo>
                <a:lnTo>
                  <a:pt x="3536328" y="0"/>
                </a:lnTo>
                <a:lnTo>
                  <a:pt x="3536328" y="3995850"/>
                </a:lnTo>
                <a:lnTo>
                  <a:pt x="0" y="3995850"/>
                </a:lnTo>
                <a:lnTo>
                  <a:pt x="0" y="0"/>
                </a:lnTo>
                <a:close/>
              </a:path>
            </a:pathLst>
          </a:custGeom>
          <a:blipFill>
            <a:blip r:embed="rId11">
              <a:alphaModFix amt="9999"/>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93840" y="2528913"/>
            <a:ext cx="3720055" cy="1657519"/>
          </a:xfrm>
          <a:prstGeom prst="rect">
            <a:avLst/>
          </a:prstGeom>
        </p:spPr>
        <p:txBody>
          <a:bodyPr anchor="t" rtlCol="false" tIns="0" lIns="0" bIns="0" rIns="0">
            <a:spAutoFit/>
          </a:bodyPr>
          <a:lstStyle/>
          <a:p>
            <a:pPr algn="l" marL="0" indent="0" lvl="0">
              <a:lnSpc>
                <a:spcPts val="13529"/>
              </a:lnSpc>
              <a:spcBef>
                <a:spcPct val="0"/>
              </a:spcBef>
            </a:pPr>
            <a:r>
              <a:rPr lang="en-US" b="true" sz="9663">
                <a:solidFill>
                  <a:srgbClr val="1B1C54"/>
                </a:solidFill>
                <a:latin typeface="Be Vietnam Ultra-Bold"/>
                <a:ea typeface="Be Vietnam Ultra-Bold"/>
                <a:cs typeface="Be Vietnam Ultra-Bold"/>
                <a:sym typeface="Be Vietnam Ultra-Bold"/>
              </a:rPr>
              <a:t>Câu</a:t>
            </a:r>
            <a:r>
              <a:rPr lang="en-US" b="true" sz="9663">
                <a:solidFill>
                  <a:srgbClr val="1B1C54"/>
                </a:solidFill>
                <a:latin typeface="Be Vietnam Ultra-Bold"/>
                <a:ea typeface="Be Vietnam Ultra-Bold"/>
                <a:cs typeface="Be Vietnam Ultra-Bold"/>
                <a:sym typeface="Be Vietnam Ultra-Bold"/>
              </a:rPr>
              <a:t> 3</a:t>
            </a:r>
          </a:p>
        </p:txBody>
      </p:sp>
      <p:sp>
        <p:nvSpPr>
          <p:cNvPr name="TextBox 3" id="3"/>
          <p:cNvSpPr txBox="true"/>
          <p:nvPr/>
        </p:nvSpPr>
        <p:spPr>
          <a:xfrm rot="0">
            <a:off x="313614" y="4689812"/>
            <a:ext cx="7779611" cy="1412469"/>
          </a:xfrm>
          <a:prstGeom prst="rect">
            <a:avLst/>
          </a:prstGeom>
        </p:spPr>
        <p:txBody>
          <a:bodyPr anchor="t" rtlCol="false" tIns="0" lIns="0" bIns="0" rIns="0">
            <a:spAutoFit/>
          </a:bodyPr>
          <a:lstStyle/>
          <a:p>
            <a:pPr algn="l" marL="0" indent="0" lvl="0">
              <a:lnSpc>
                <a:spcPts val="11532"/>
              </a:lnSpc>
              <a:spcBef>
                <a:spcPct val="0"/>
              </a:spcBef>
            </a:pPr>
            <a:r>
              <a:rPr lang="en-US" b="true" sz="8237">
                <a:solidFill>
                  <a:srgbClr val="1B1C54"/>
                </a:solidFill>
                <a:latin typeface="Be Vietnam Ultra-Bold"/>
                <a:ea typeface="Be Vietnam Ultra-Bold"/>
                <a:cs typeface="Be Vietnam Ultra-Bold"/>
                <a:sym typeface="Be Vietnam Ultra-Bold"/>
              </a:rPr>
              <a:t>Tạo DATABASE</a:t>
            </a:r>
          </a:p>
        </p:txBody>
      </p:sp>
      <p:grpSp>
        <p:nvGrpSpPr>
          <p:cNvPr name="Group 4" id="4"/>
          <p:cNvGrpSpPr/>
          <p:nvPr/>
        </p:nvGrpSpPr>
        <p:grpSpPr>
          <a:xfrm rot="0">
            <a:off x="8560469" y="1335891"/>
            <a:ext cx="8698831" cy="7922409"/>
            <a:chOff x="0" y="0"/>
            <a:chExt cx="1807931" cy="1646563"/>
          </a:xfrm>
        </p:grpSpPr>
        <p:sp>
          <p:nvSpPr>
            <p:cNvPr name="Freeform 5" id="5"/>
            <p:cNvSpPr/>
            <p:nvPr/>
          </p:nvSpPr>
          <p:spPr>
            <a:xfrm flipH="false" flipV="false" rot="0">
              <a:off x="0" y="0"/>
              <a:ext cx="1807931" cy="1646563"/>
            </a:xfrm>
            <a:custGeom>
              <a:avLst/>
              <a:gdLst/>
              <a:ahLst/>
              <a:cxnLst/>
              <a:rect r="r" b="b" t="t" l="l"/>
              <a:pathLst>
                <a:path h="1646563" w="1807931">
                  <a:moveTo>
                    <a:pt x="30260" y="0"/>
                  </a:moveTo>
                  <a:lnTo>
                    <a:pt x="1777672" y="0"/>
                  </a:lnTo>
                  <a:cubicBezTo>
                    <a:pt x="1794383" y="0"/>
                    <a:pt x="1807931" y="13548"/>
                    <a:pt x="1807931" y="30260"/>
                  </a:cubicBezTo>
                  <a:lnTo>
                    <a:pt x="1807931" y="1616303"/>
                  </a:lnTo>
                  <a:cubicBezTo>
                    <a:pt x="1807931" y="1624328"/>
                    <a:pt x="1804743" y="1632025"/>
                    <a:pt x="1799068" y="1637700"/>
                  </a:cubicBezTo>
                  <a:cubicBezTo>
                    <a:pt x="1793394" y="1643375"/>
                    <a:pt x="1785697" y="1646563"/>
                    <a:pt x="1777672" y="1646563"/>
                  </a:cubicBezTo>
                  <a:lnTo>
                    <a:pt x="30260" y="1646563"/>
                  </a:lnTo>
                  <a:cubicBezTo>
                    <a:pt x="13548" y="1646563"/>
                    <a:pt x="0" y="1633015"/>
                    <a:pt x="0" y="1616303"/>
                  </a:cubicBezTo>
                  <a:lnTo>
                    <a:pt x="0" y="30260"/>
                  </a:lnTo>
                  <a:cubicBezTo>
                    <a:pt x="0" y="22234"/>
                    <a:pt x="3188" y="14538"/>
                    <a:pt x="8863" y="8863"/>
                  </a:cubicBezTo>
                  <a:cubicBezTo>
                    <a:pt x="14538" y="3188"/>
                    <a:pt x="22234" y="0"/>
                    <a:pt x="30260" y="0"/>
                  </a:cubicBezTo>
                  <a:close/>
                </a:path>
              </a:pathLst>
            </a:custGeom>
            <a:solidFill>
              <a:srgbClr val="004AAD"/>
            </a:solidFill>
          </p:spPr>
        </p:sp>
        <p:sp>
          <p:nvSpPr>
            <p:cNvPr name="TextBox 6" id="6"/>
            <p:cNvSpPr txBox="true"/>
            <p:nvPr/>
          </p:nvSpPr>
          <p:spPr>
            <a:xfrm>
              <a:off x="0" y="-47625"/>
              <a:ext cx="1807931" cy="1694188"/>
            </a:xfrm>
            <a:prstGeom prst="rect">
              <a:avLst/>
            </a:prstGeom>
          </p:spPr>
          <p:txBody>
            <a:bodyPr anchor="ctr" rtlCol="false" tIns="64375" lIns="64375" bIns="64375" rIns="64375"/>
            <a:lstStyle/>
            <a:p>
              <a:pPr algn="ctr">
                <a:lnSpc>
                  <a:spcPts val="3360"/>
                </a:lnSpc>
              </a:pPr>
            </a:p>
          </p:txBody>
        </p:sp>
      </p:grpSp>
      <p:sp>
        <p:nvSpPr>
          <p:cNvPr name="TextBox 7" id="7"/>
          <p:cNvSpPr txBox="true"/>
          <p:nvPr/>
        </p:nvSpPr>
        <p:spPr>
          <a:xfrm rot="0">
            <a:off x="8937011" y="2899957"/>
            <a:ext cx="7945748" cy="4469323"/>
          </a:xfrm>
          <a:prstGeom prst="rect">
            <a:avLst/>
          </a:prstGeom>
        </p:spPr>
        <p:txBody>
          <a:bodyPr anchor="t" rtlCol="false" tIns="0" lIns="0" bIns="0" rIns="0">
            <a:spAutoFit/>
          </a:bodyPr>
          <a:lstStyle/>
          <a:p>
            <a:pPr algn="l">
              <a:lnSpc>
                <a:spcPts val="3544"/>
              </a:lnSpc>
            </a:pPr>
            <a:r>
              <a:rPr lang="en-US" sz="2531" b="true">
                <a:solidFill>
                  <a:srgbClr val="FFFFFF"/>
                </a:solidFill>
                <a:latin typeface="Be Vietnam Ultra-Bold"/>
                <a:ea typeface="Be Vietnam Ultra-Bold"/>
                <a:cs typeface="Be Vietnam Ultra-Bold"/>
                <a:sym typeface="Be Vietnam Ultra-Bold"/>
              </a:rPr>
              <a:t>CREATE TABLE HOCVIEN (</a:t>
            </a:r>
          </a:p>
          <a:p>
            <a:pPr algn="l">
              <a:lnSpc>
                <a:spcPts val="3544"/>
              </a:lnSpc>
            </a:pPr>
            <a:r>
              <a:rPr lang="en-US" sz="2531" b="true">
                <a:solidFill>
                  <a:srgbClr val="FFFFFF"/>
                </a:solidFill>
                <a:latin typeface="Be Vietnam Ultra-Bold"/>
                <a:ea typeface="Be Vietnam Ultra-Bold"/>
                <a:cs typeface="Be Vietnam Ultra-Bold"/>
                <a:sym typeface="Be Vietnam Ultra-Bold"/>
              </a:rPr>
              <a:t>   MAHV VARCHAR(20) PRIMARY KEY,</a:t>
            </a:r>
          </a:p>
          <a:p>
            <a:pPr algn="l">
              <a:lnSpc>
                <a:spcPts val="3544"/>
              </a:lnSpc>
            </a:pPr>
            <a:r>
              <a:rPr lang="en-US" sz="2531" b="true">
                <a:solidFill>
                  <a:srgbClr val="FFFFFF"/>
                </a:solidFill>
                <a:latin typeface="Be Vietnam Ultra-Bold"/>
                <a:ea typeface="Be Vietnam Ultra-Bold"/>
                <a:cs typeface="Be Vietnam Ultra-Bold"/>
                <a:sym typeface="Be Vietnam Ultra-Bold"/>
              </a:rPr>
              <a:t>   HOTEN NVARCHAR(100),</a:t>
            </a:r>
          </a:p>
          <a:p>
            <a:pPr algn="l">
              <a:lnSpc>
                <a:spcPts val="3544"/>
              </a:lnSpc>
            </a:pPr>
            <a:r>
              <a:rPr lang="en-US" sz="2531" b="true">
                <a:solidFill>
                  <a:srgbClr val="FFFFFF"/>
                </a:solidFill>
                <a:latin typeface="Be Vietnam Ultra-Bold"/>
                <a:ea typeface="Be Vietnam Ultra-Bold"/>
                <a:cs typeface="Be Vietnam Ultra-Bold"/>
                <a:sym typeface="Be Vietnam Ultra-Bold"/>
              </a:rPr>
              <a:t>   NGAYSINH DATE,</a:t>
            </a:r>
          </a:p>
          <a:p>
            <a:pPr algn="l">
              <a:lnSpc>
                <a:spcPts val="3544"/>
              </a:lnSpc>
            </a:pPr>
            <a:r>
              <a:rPr lang="en-US" sz="2531" b="true">
                <a:solidFill>
                  <a:srgbClr val="FFFFFF"/>
                </a:solidFill>
                <a:latin typeface="Be Vietnam Ultra-Bold"/>
                <a:ea typeface="Be Vietnam Ultra-Bold"/>
                <a:cs typeface="Be Vietnam Ultra-Bold"/>
                <a:sym typeface="Be Vietnam Ultra-Bold"/>
              </a:rPr>
              <a:t>   NOISINH NVARCHAR(100),</a:t>
            </a:r>
          </a:p>
          <a:p>
            <a:pPr algn="l">
              <a:lnSpc>
                <a:spcPts val="3544"/>
              </a:lnSpc>
            </a:pPr>
            <a:r>
              <a:rPr lang="en-US" sz="2531" b="true">
                <a:solidFill>
                  <a:srgbClr val="FFFFFF"/>
                </a:solidFill>
                <a:latin typeface="Be Vietnam Ultra-Bold"/>
                <a:ea typeface="Be Vietnam Ultra-Bold"/>
                <a:cs typeface="Be Vietnam Ultra-Bold"/>
                <a:sym typeface="Be Vietnam Ultra-Bold"/>
              </a:rPr>
              <a:t>   PHAI NVARCHAR(10),</a:t>
            </a:r>
          </a:p>
          <a:p>
            <a:pPr algn="l">
              <a:lnSpc>
                <a:spcPts val="3544"/>
              </a:lnSpc>
            </a:pPr>
            <a:r>
              <a:rPr lang="en-US" sz="2531" b="true">
                <a:solidFill>
                  <a:srgbClr val="FFFFFF"/>
                </a:solidFill>
                <a:latin typeface="Be Vietnam Ultra-Bold"/>
                <a:ea typeface="Be Vietnam Ultra-Bold"/>
                <a:cs typeface="Be Vietnam Ultra-Bold"/>
                <a:sym typeface="Be Vietnam Ultra-Bold"/>
              </a:rPr>
              <a:t>   NGHENGHIEP NVARCHAR(100),</a:t>
            </a:r>
          </a:p>
          <a:p>
            <a:pPr algn="l">
              <a:lnSpc>
                <a:spcPts val="3544"/>
              </a:lnSpc>
            </a:pPr>
            <a:r>
              <a:rPr lang="en-US" sz="2531" b="true">
                <a:solidFill>
                  <a:srgbClr val="FFFFFF"/>
                </a:solidFill>
                <a:latin typeface="Be Vietnam Ultra-Bold"/>
                <a:ea typeface="Be Vietnam Ultra-Bold"/>
                <a:cs typeface="Be Vietnam Ultra-Bold"/>
                <a:sym typeface="Be Vietnam Ultra-Bold"/>
              </a:rPr>
              <a:t>   MALOP VARCHAR(20), -- Mỗi học viên thuộc 1 lớp</a:t>
            </a:r>
          </a:p>
          <a:p>
            <a:pPr algn="l">
              <a:lnSpc>
                <a:spcPts val="3544"/>
              </a:lnSpc>
            </a:pPr>
            <a:r>
              <a:rPr lang="en-US" sz="2531" b="true">
                <a:solidFill>
                  <a:srgbClr val="FFFFFF"/>
                </a:solidFill>
                <a:latin typeface="Be Vietnam Ultra-Bold"/>
                <a:ea typeface="Be Vietnam Ultra-Bold"/>
                <a:cs typeface="Be Vietnam Ultra-Bold"/>
                <a:sym typeface="Be Vietnam Ultra-Bold"/>
              </a:rPr>
              <a:t>   FOREIGN KEY (MALOP) REFERENCES LOP(MALOP)</a:t>
            </a:r>
          </a:p>
          <a:p>
            <a:pPr algn="l" marL="0" indent="0" lvl="0">
              <a:lnSpc>
                <a:spcPts val="3544"/>
              </a:lnSpc>
              <a:spcBef>
                <a:spcPct val="0"/>
              </a:spcBef>
            </a:pPr>
            <a:r>
              <a:rPr lang="en-US" b="true" sz="2531">
                <a:solidFill>
                  <a:srgbClr val="FFFFFF"/>
                </a:solidFill>
                <a:latin typeface="Be Vietnam Ultra-Bold"/>
                <a:ea typeface="Be Vietnam Ultra-Bold"/>
                <a:cs typeface="Be Vietnam Ultra-Bold"/>
                <a:sym typeface="Be Vietnam Ultra-Bold"/>
              </a:rPr>
              <a:t>)</a:t>
            </a:r>
          </a:p>
        </p:txBody>
      </p:sp>
      <p:sp>
        <p:nvSpPr>
          <p:cNvPr name="Freeform 8" id="8"/>
          <p:cNvSpPr/>
          <p:nvPr/>
        </p:nvSpPr>
        <p:spPr>
          <a:xfrm flipH="false" flipV="false" rot="0">
            <a:off x="-801139" y="8731445"/>
            <a:ext cx="6223666" cy="2224960"/>
          </a:xfrm>
          <a:custGeom>
            <a:avLst/>
            <a:gdLst/>
            <a:ahLst/>
            <a:cxnLst/>
            <a:rect r="r" b="b" t="t" l="l"/>
            <a:pathLst>
              <a:path h="2224960" w="6223666">
                <a:moveTo>
                  <a:pt x="0" y="0"/>
                </a:moveTo>
                <a:lnTo>
                  <a:pt x="6223666" y="0"/>
                </a:lnTo>
                <a:lnTo>
                  <a:pt x="6223666" y="2224960"/>
                </a:lnTo>
                <a:lnTo>
                  <a:pt x="0" y="2224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1529022" y="-2372228"/>
            <a:ext cx="4006392" cy="3801064"/>
          </a:xfrm>
          <a:custGeom>
            <a:avLst/>
            <a:gdLst/>
            <a:ahLst/>
            <a:cxnLst/>
            <a:rect r="r" b="b" t="t" l="l"/>
            <a:pathLst>
              <a:path h="3801064" w="4006392">
                <a:moveTo>
                  <a:pt x="0" y="0"/>
                </a:moveTo>
                <a:lnTo>
                  <a:pt x="4006392" y="0"/>
                </a:lnTo>
                <a:lnTo>
                  <a:pt x="4006392" y="3801064"/>
                </a:lnTo>
                <a:lnTo>
                  <a:pt x="0" y="38010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0" id="10"/>
          <p:cNvSpPr/>
          <p:nvPr/>
        </p:nvSpPr>
        <p:spPr>
          <a:xfrm flipH="false" flipV="false" rot="-10800000">
            <a:off x="15168183" y="9258300"/>
            <a:ext cx="4182233" cy="3549670"/>
          </a:xfrm>
          <a:custGeom>
            <a:avLst/>
            <a:gdLst/>
            <a:ahLst/>
            <a:cxnLst/>
            <a:rect r="r" b="b" t="t" l="l"/>
            <a:pathLst>
              <a:path h="3549670" w="4182233">
                <a:moveTo>
                  <a:pt x="0" y="0"/>
                </a:moveTo>
                <a:lnTo>
                  <a:pt x="4182234" y="0"/>
                </a:lnTo>
                <a:lnTo>
                  <a:pt x="4182234" y="3549670"/>
                </a:lnTo>
                <a:lnTo>
                  <a:pt x="0" y="3549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true" flipV="false" rot="0">
            <a:off x="13514338" y="-447575"/>
            <a:ext cx="4773662" cy="1783466"/>
          </a:xfrm>
          <a:custGeom>
            <a:avLst/>
            <a:gdLst/>
            <a:ahLst/>
            <a:cxnLst/>
            <a:rect r="r" b="b" t="t" l="l"/>
            <a:pathLst>
              <a:path h="1783466" w="4773662">
                <a:moveTo>
                  <a:pt x="4773662" y="0"/>
                </a:moveTo>
                <a:lnTo>
                  <a:pt x="0" y="0"/>
                </a:lnTo>
                <a:lnTo>
                  <a:pt x="0" y="1783466"/>
                </a:lnTo>
                <a:lnTo>
                  <a:pt x="4773662" y="1783466"/>
                </a:lnTo>
                <a:lnTo>
                  <a:pt x="4773662" y="0"/>
                </a:lnTo>
                <a:close/>
              </a:path>
            </a:pathLst>
          </a:custGeom>
          <a:blipFill>
            <a:blip r:embed="rId8">
              <a:extLst>
                <a:ext uri="{96DAC541-7B7A-43D3-8B79-37D633B846F1}">
                  <asvg:svgBlip xmlns:asvg="http://schemas.microsoft.com/office/drawing/2016/SVG/main" r:embed="rId9"/>
                </a:ext>
              </a:extLst>
            </a:blip>
            <a:stretch>
              <a:fillRect l="0" t="-84033" r="0" b="-83628"/>
            </a:stretch>
          </a:blipFill>
          <a:ln cap="sq">
            <a:noFill/>
            <a:prstDash val="solid"/>
            <a:miter/>
          </a:ln>
        </p:spPr>
      </p:sp>
      <p:sp>
        <p:nvSpPr>
          <p:cNvPr name="Freeform 12" id="12"/>
          <p:cNvSpPr/>
          <p:nvPr/>
        </p:nvSpPr>
        <p:spPr>
          <a:xfrm flipH="false" flipV="false" rot="0">
            <a:off x="17509476" y="1733376"/>
            <a:ext cx="471027" cy="473989"/>
          </a:xfrm>
          <a:custGeom>
            <a:avLst/>
            <a:gdLst/>
            <a:ahLst/>
            <a:cxnLst/>
            <a:rect r="r" b="b" t="t" l="l"/>
            <a:pathLst>
              <a:path h="473989" w="471027">
                <a:moveTo>
                  <a:pt x="0" y="0"/>
                </a:moveTo>
                <a:lnTo>
                  <a:pt x="471027" y="0"/>
                </a:lnTo>
                <a:lnTo>
                  <a:pt x="471027" y="473990"/>
                </a:lnTo>
                <a:lnTo>
                  <a:pt x="0" y="4739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3" id="13"/>
          <p:cNvSpPr/>
          <p:nvPr/>
        </p:nvSpPr>
        <p:spPr>
          <a:xfrm flipH="false" flipV="false" rot="1803830">
            <a:off x="6223247" y="1369094"/>
            <a:ext cx="1681895" cy="1202555"/>
          </a:xfrm>
          <a:custGeom>
            <a:avLst/>
            <a:gdLst/>
            <a:ahLst/>
            <a:cxnLst/>
            <a:rect r="r" b="b" t="t" l="l"/>
            <a:pathLst>
              <a:path h="1202555" w="1681895">
                <a:moveTo>
                  <a:pt x="0" y="0"/>
                </a:moveTo>
                <a:lnTo>
                  <a:pt x="1681894" y="0"/>
                </a:lnTo>
                <a:lnTo>
                  <a:pt x="1681894" y="1202554"/>
                </a:lnTo>
                <a:lnTo>
                  <a:pt x="0" y="120255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14" id="14"/>
          <p:cNvSpPr txBox="true"/>
          <p:nvPr/>
        </p:nvSpPr>
        <p:spPr>
          <a:xfrm rot="0">
            <a:off x="11129082" y="1451422"/>
            <a:ext cx="3561604" cy="933122"/>
          </a:xfrm>
          <a:prstGeom prst="rect">
            <a:avLst/>
          </a:prstGeom>
        </p:spPr>
        <p:txBody>
          <a:bodyPr anchor="t" rtlCol="false" tIns="0" lIns="0" bIns="0" rIns="0">
            <a:spAutoFit/>
          </a:bodyPr>
          <a:lstStyle/>
          <a:p>
            <a:pPr algn="l" marL="0" indent="0" lvl="0">
              <a:lnSpc>
                <a:spcPts val="7639"/>
              </a:lnSpc>
              <a:spcBef>
                <a:spcPct val="0"/>
              </a:spcBef>
            </a:pPr>
            <a:r>
              <a:rPr lang="en-US" b="true" sz="5456">
                <a:solidFill>
                  <a:srgbClr val="FFFFFF"/>
                </a:solidFill>
                <a:latin typeface="Be Vietnam Ultra-Bold"/>
                <a:ea typeface="Be Vietnam Ultra-Bold"/>
                <a:cs typeface="Be Vietnam Ultra-Bold"/>
                <a:sym typeface="Be Vietnam Ultra-Bold"/>
              </a:rPr>
              <a:t>Tạo Bảng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DAGm2iZL4nI</dc:identifier>
  <dcterms:modified xsi:type="dcterms:W3CDTF">2011-08-01T06:04:30Z</dcterms:modified>
  <cp:revision>1</cp:revision>
  <dc:title>Lorem ipsum dolor sit amet, consectetur adipiscing elit, sed do eiusmod tempor incididunt ut labore et dolore magna aliqua. Ut enim ad minim veniam, quis nostrud exercitation ullamco laboris nisi ut aliquip ex ea commodo consequat. Duis aute irure dolor</dc:title>
</cp:coreProperties>
</file>